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notesSlides/notesSlide1.xml" ContentType="application/vnd.openxmlformats-officedocument.presentationml.notesSl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6" r:id="rId2"/>
    <p:sldMasterId id="2147483669" r:id="rId3"/>
    <p:sldMasterId id="2147483676" r:id="rId4"/>
  </p:sldMasterIdLst>
  <p:notesMasterIdLst>
    <p:notesMasterId r:id="rId18"/>
  </p:notesMasterIdLst>
  <p:sldIdLst>
    <p:sldId id="1877" r:id="rId5"/>
    <p:sldId id="1921" r:id="rId6"/>
    <p:sldId id="1924" r:id="rId7"/>
    <p:sldId id="1928" r:id="rId8"/>
    <p:sldId id="1955" r:id="rId9"/>
    <p:sldId id="1963" r:id="rId10"/>
    <p:sldId id="1931" r:id="rId11"/>
    <p:sldId id="1925" r:id="rId12"/>
    <p:sldId id="1933" r:id="rId13"/>
    <p:sldId id="1964" r:id="rId14"/>
    <p:sldId id="1956" r:id="rId15"/>
    <p:sldId id="1936" r:id="rId16"/>
    <p:sldId id="1958" r:id="rId17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79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3" roundtripDataSignature="AMtx7mhq/NMb+7/dYdDTAAjLhyvGs4wd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ANA CHURRUCA ZARASQUETA" initials="" lastIdx="12" clrIdx="0"/>
  <p:cmAuthor id="7" name="chelo perera" initials="cp" lastIdx="10" clrIdx="7">
    <p:extLst>
      <p:ext uri="{19B8F6BF-5375-455C-9EA6-DF929625EA0E}">
        <p15:presenceInfo xmlns:p15="http://schemas.microsoft.com/office/powerpoint/2012/main" userId="d9a74868c295d817" providerId="Windows Live"/>
      </p:ext>
    </p:extLst>
  </p:cmAuthor>
  <p:cmAuthor id="1" name="CHURRUCA ZARASQUETA, SILVIA ANA" initials="" lastIdx="1" clrIdx="1"/>
  <p:cmAuthor id="2" name="Usuario de Microsoft Office" initials="" lastIdx="1" clrIdx="2"/>
  <p:cmAuthor id="3" name="CHURRUCA ZARASQUETA, SILVIA ANA" initials="CZSA" lastIdx="5" clrIdx="3">
    <p:extLst>
      <p:ext uri="{19B8F6BF-5375-455C-9EA6-DF929625EA0E}">
        <p15:presenceInfo xmlns:p15="http://schemas.microsoft.com/office/powerpoint/2012/main" userId="CHURRUCA ZARASQUETA, SILVIA ANA" providerId="None"/>
      </p:ext>
    </p:extLst>
  </p:cmAuthor>
  <p:cmAuthor id="4" name="Microsoft Office User" initials="MOU" lastIdx="1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JAUREGUI NARVAEZ ,PABLO" initials="JN," lastIdx="1" clrIdx="5">
    <p:extLst>
      <p:ext uri="{19B8F6BF-5375-455C-9EA6-DF929625EA0E}">
        <p15:presenceInfo xmlns:p15="http://schemas.microsoft.com/office/powerpoint/2012/main" userId="JAUREGUI NARVAEZ ,PABLO" providerId="None"/>
      </p:ext>
    </p:extLst>
  </p:cmAuthor>
  <p:cmAuthor id="6" name="Usuario de Microsoft Office" initials="UdMO" lastIdx="43" clrIdx="6">
    <p:extLst>
      <p:ext uri="{19B8F6BF-5375-455C-9EA6-DF929625EA0E}">
        <p15:presenceInfo xmlns:p15="http://schemas.microsoft.com/office/powerpoint/2012/main" userId="Usuario de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3B"/>
    <a:srgbClr val="D3D3D3"/>
    <a:srgbClr val="666666"/>
    <a:srgbClr val="5BBEFF"/>
    <a:srgbClr val="48AE64"/>
    <a:srgbClr val="F8CD51"/>
    <a:srgbClr val="AD53A1"/>
    <a:srgbClr val="004481"/>
    <a:srgbClr val="CA92DE"/>
    <a:srgbClr val="19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43" autoAdjust="0"/>
    <p:restoredTop sz="95701"/>
  </p:normalViewPr>
  <p:slideViewPr>
    <p:cSldViewPr snapToGrid="0">
      <p:cViewPr varScale="1">
        <p:scale>
          <a:sx n="93" d="100"/>
          <a:sy n="93" d="100"/>
        </p:scale>
        <p:origin x="816" y="60"/>
      </p:cViewPr>
      <p:guideLst>
        <p:guide pos="5579"/>
        <p:guide pos="2903"/>
        <p:guide orient="horz" pos="26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0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03" Type="http://customschemas.google.com/relationships/presentationmetadata" Target="metadata"/><Relationship Id="rId10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6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10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0.xlsm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1.xlsm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2.xlsm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Macro-Enabled_Worksheet13.xlsm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Macro-Enabled_Worksheet19.xlsm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0.xlsm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1.xlsm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22.xlsm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311322536290583"/>
          <c:y val="9.6982944939018698E-2"/>
          <c:w val="0.35933925469502803"/>
          <c:h val="0.77065511788620111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0-2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4B-2E4C-8CAB-4C8BDFE080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4B-2E4C-8CAB-4C8BDFE080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4B-2E4C-8CAB-4C8BDFE080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4B-2E4C-8CAB-4C8BDFE08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Hoja1!$B$2:$H$2</c:f>
              <c:numCache>
                <c:formatCode>0%</c:formatCode>
                <c:ptCount val="7"/>
                <c:pt idx="0">
                  <c:v>9.2896000000000006E-2</c:v>
                </c:pt>
                <c:pt idx="1">
                  <c:v>7.252900000000001E-2</c:v>
                </c:pt>
                <c:pt idx="2">
                  <c:v>4.4709000000000006E-2</c:v>
                </c:pt>
                <c:pt idx="3">
                  <c:v>3.0303E-2</c:v>
                </c:pt>
                <c:pt idx="4">
                  <c:v>2.2355E-2</c:v>
                </c:pt>
                <c:pt idx="5">
                  <c:v>2.8315999999999997E-2</c:v>
                </c:pt>
                <c:pt idx="6">
                  <c:v>1.8876999999999998E-2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C-544B-9873-78D0102E1659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3-4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1.9821110575264089E-3"/>
                  <c:y val="-6.3698120401472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44B-2E4C-8CAB-4C8BDFE080A9}"/>
                </c:ext>
              </c:extLst>
            </c:dLbl>
            <c:dLbl>
              <c:idx val="4"/>
              <c:layout>
                <c:manualLayout>
                  <c:x val="1.9821110575264089E-3"/>
                  <c:y val="-6.3698120401472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44B-2E4C-8CAB-4C8BDFE080A9}"/>
                </c:ext>
              </c:extLst>
            </c:dLbl>
            <c:dLbl>
              <c:idx val="5"/>
              <c:layout>
                <c:manualLayout>
                  <c:x val="3.9642221150529627E-3"/>
                  <c:y val="-3.1849060200736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44B-2E4C-8CAB-4C8BDFE080A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B-2E4C-8CAB-4C8BDFE080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Hoja1!$B$3:$H$3</c:f>
              <c:numCache>
                <c:formatCode>0%</c:formatCode>
                <c:ptCount val="7"/>
                <c:pt idx="0">
                  <c:v>9.0411999999999992E-2</c:v>
                </c:pt>
                <c:pt idx="1">
                  <c:v>5.7129000000000006E-2</c:v>
                </c:pt>
                <c:pt idx="2">
                  <c:v>4.8684000000000005E-2</c:v>
                </c:pt>
                <c:pt idx="3">
                  <c:v>3.1793000000000002E-2</c:v>
                </c:pt>
                <c:pt idx="4">
                  <c:v>2.6328999999999998E-2</c:v>
                </c:pt>
                <c:pt idx="5">
                  <c:v>2.7322000000000003E-2</c:v>
                </c:pt>
                <c:pt idx="6">
                  <c:v>1.6890000000000002E-2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C-544B-9873-78D0102E1659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Hoja1!$B$4:$H$4</c:f>
              <c:numCache>
                <c:formatCode>0%</c:formatCode>
                <c:ptCount val="7"/>
                <c:pt idx="0">
                  <c:v>0.158967</c:v>
                </c:pt>
                <c:pt idx="1">
                  <c:v>0.14157999999999998</c:v>
                </c:pt>
                <c:pt idx="2">
                  <c:v>9.7864000000000007E-2</c:v>
                </c:pt>
                <c:pt idx="3">
                  <c:v>7.6006000000000004E-2</c:v>
                </c:pt>
                <c:pt idx="4">
                  <c:v>7.6999999999999999E-2</c:v>
                </c:pt>
                <c:pt idx="5">
                  <c:v>8.1470000000000001E-2</c:v>
                </c:pt>
                <c:pt idx="6">
                  <c:v>4.1729000000000002E-2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9C-544B-9873-78D0102E1659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6-7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Hoja1!$B$5:$H$5</c:f>
              <c:numCache>
                <c:formatCode>0%</c:formatCode>
                <c:ptCount val="7"/>
                <c:pt idx="0">
                  <c:v>0.27819199999999999</c:v>
                </c:pt>
                <c:pt idx="1">
                  <c:v>0.24788900000000003</c:v>
                </c:pt>
                <c:pt idx="2">
                  <c:v>0.23099900000000001</c:v>
                </c:pt>
                <c:pt idx="3">
                  <c:v>0.20665700000000001</c:v>
                </c:pt>
                <c:pt idx="4">
                  <c:v>0.21559899999999999</c:v>
                </c:pt>
                <c:pt idx="5">
                  <c:v>0.17238000000000001</c:v>
                </c:pt>
                <c:pt idx="6">
                  <c:v>0.128167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C-544B-9873-78D0102E165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8-10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9C-544B-9873-78D0102E1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9C-544B-9873-78D0102E1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9C-544B-9873-78D0102E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9C-544B-9873-78D0102E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9C-544B-9873-78D0102E16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9C-544B-9873-78D0102E165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Hoja1!$B$6:$H$6</c:f>
              <c:numCache>
                <c:formatCode>0%</c:formatCode>
                <c:ptCount val="7"/>
                <c:pt idx="0">
                  <c:v>0.372081</c:v>
                </c:pt>
                <c:pt idx="1">
                  <c:v>0.46398400000000001</c:v>
                </c:pt>
                <c:pt idx="2">
                  <c:v>0.56731200000000004</c:v>
                </c:pt>
                <c:pt idx="3">
                  <c:v>0.64629900000000007</c:v>
                </c:pt>
                <c:pt idx="4">
                  <c:v>0.65524100000000007</c:v>
                </c:pt>
                <c:pt idx="5">
                  <c:v>0.68157000000000001</c:v>
                </c:pt>
                <c:pt idx="6">
                  <c:v>0.79135599999999995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9C-544B-9873-78D0102E165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Hoja1!$B$1:$H$1</c:f>
              <c:strCache>
                <c:ptCount val="7"/>
                <c:pt idx="0">
                  <c:v>Gracias a la ciencia conocemos bien la mente y los pensamientos de las personas</c:v>
                </c:pt>
                <c:pt idx="1">
                  <c:v>Gracias al conocimiento científico es posible separar lo que es verdadero de lo que es falso</c:v>
                </c:pt>
                <c:pt idx="2">
                  <c:v>La ciencia es la manera más fiable de entender el mundo</c:v>
                </c:pt>
                <c:pt idx="3">
                  <c:v>Gracias a la ciencia conocemos bien el funcionamiento del cerebro</c:v>
                </c:pt>
                <c:pt idx="4">
                  <c:v>Gracias a la ciencia y la tecnología la sociedad progresa continuamente</c:v>
                </c:pt>
                <c:pt idx="5">
                  <c:v>La ciencia es el conocimiento más objetivo que tenemos</c:v>
                </c:pt>
                <c:pt idx="6">
                  <c:v>Gracias a la ciencia mejora mucho la salud de las personas</c:v>
                </c:pt>
              </c:strCache>
            </c:strRef>
          </c:cat>
          <c:val>
            <c:numRef>
              <c:f>Hoja1!$B$7:$H$7</c:f>
              <c:numCache>
                <c:formatCode>0%</c:formatCode>
                <c:ptCount val="7"/>
                <c:pt idx="0">
                  <c:v>7.4519999999999994E-3</c:v>
                </c:pt>
                <c:pt idx="1">
                  <c:v>1.6890000000000002E-2</c:v>
                </c:pt>
                <c:pt idx="2">
                  <c:v>1.0431999999999999E-2</c:v>
                </c:pt>
                <c:pt idx="3">
                  <c:v>8.9420000000000003E-3</c:v>
                </c:pt>
                <c:pt idx="4">
                  <c:v>3.4770000000000001E-3</c:v>
                </c:pt>
                <c:pt idx="5">
                  <c:v>8.9420000000000003E-3</c:v>
                </c:pt>
                <c:pt idx="6">
                  <c:v>2.9809999999999997E-3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9C-544B-9873-78D0102E1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18266011789659"/>
          <c:y val="0.93664950399702351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41776125896839E-2"/>
          <c:y val="3.0033581568727239E-2"/>
          <c:w val="0.97066253808591485"/>
          <c:h val="0.69668059058908804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F8CD5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A6-1443-A2E7-C71DAE16B0E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A6-1443-A2E7-C71DAE16B0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A6-1443-A2E7-C71DAE16B0E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A6-1443-A2E7-C71DAE16B0E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A6-1443-A2E7-C71DAE16B0E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4A6-1443-A2E7-C71DAE16B0E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4A6-1443-A2E7-C71DAE16B0E6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accent4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2"/>
                <c:pt idx="0">
                  <c:v>Que el universo fue creado por Dios o un ser supremo espiritual</c:v>
                </c:pt>
                <c:pt idx="1">
                  <c:v>Que los humanos descendemos de especies animales anteriores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0.33</c:v>
                </c:pt>
                <c:pt idx="1">
                  <c:v>0.77600000000000002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A6-1443-A2E7-C71DAE16B0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0601024"/>
        <c:axId val="410600240"/>
      </c:barChart>
      <c:catAx>
        <c:axId val="41060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410600240"/>
        <c:crosses val="autoZero"/>
        <c:auto val="1"/>
        <c:lblAlgn val="ctr"/>
        <c:lblOffset val="100"/>
        <c:noMultiLvlLbl val="0"/>
      </c:catAx>
      <c:valAx>
        <c:axId val="41060024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1464A5">
                  <a:lumMod val="20000"/>
                  <a:lumOff val="8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noFill/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+mj-lt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06010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0117008465553"/>
          <c:y val="0.11386121090474353"/>
          <c:w val="0.27633939610768832"/>
          <c:h val="0.7828707265097714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70C0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1F-2548-9B70-75194188102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1F-2548-9B70-7519418810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21F-2548-9B70-7519418810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1F-2548-9B70-75194188102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21F-2548-9B70-75194188102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21F-2548-9B70-75194188102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Sheet1!$B$4:$AA$4</c:f>
            </c:numRef>
          </c:val>
          <c:extLst>
            <c:ext xmlns:c16="http://schemas.microsoft.com/office/drawing/2014/chart" uri="{C3380CC4-5D6E-409C-BE32-E72D297353CC}">
              <c16:uniqueId val="{00000006-421F-2548-9B70-75194188102F}"/>
            </c:ext>
          </c:extLst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Sheet1!$B$5:$AA$5</c:f>
            </c:numRef>
          </c:val>
          <c:extLst>
            <c:ext xmlns:c16="http://schemas.microsoft.com/office/drawing/2014/chart" uri="{C3380CC4-5D6E-409C-BE32-E72D297353CC}">
              <c16:uniqueId val="{00000007-421F-2548-9B70-75194188102F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Mucho+Bastante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Sheet1!$B$6:$AA$6</c:f>
              <c:numCache>
                <c:formatCode>0%</c:formatCode>
                <c:ptCount val="26"/>
                <c:pt idx="0">
                  <c:v>0.66200000000000003</c:v>
                </c:pt>
                <c:pt idx="1">
                  <c:v>0.75900000000000001</c:v>
                </c:pt>
                <c:pt idx="2">
                  <c:v>0.82899999999999996</c:v>
                </c:pt>
                <c:pt idx="3">
                  <c:v>0.79299999999999993</c:v>
                </c:pt>
                <c:pt idx="4">
                  <c:v>0.90200000000000002</c:v>
                </c:pt>
                <c:pt idx="5">
                  <c:v>0.91399999999999992</c:v>
                </c:pt>
                <c:pt idx="7">
                  <c:v>0.748</c:v>
                </c:pt>
                <c:pt idx="8">
                  <c:v>0.77600000000000002</c:v>
                </c:pt>
                <c:pt idx="9">
                  <c:v>0.88</c:v>
                </c:pt>
                <c:pt idx="11">
                  <c:v>0.91900000000000004</c:v>
                </c:pt>
                <c:pt idx="12">
                  <c:v>0.8680000000000001</c:v>
                </c:pt>
                <c:pt idx="13">
                  <c:v>0.7</c:v>
                </c:pt>
                <c:pt idx="15">
                  <c:v>0.746</c:v>
                </c:pt>
                <c:pt idx="16">
                  <c:v>0.84199999999999997</c:v>
                </c:pt>
                <c:pt idx="17">
                  <c:v>0.80899999999999994</c:v>
                </c:pt>
                <c:pt idx="18">
                  <c:v>0.82200000000000006</c:v>
                </c:pt>
                <c:pt idx="19">
                  <c:v>0.84799999999999998</c:v>
                </c:pt>
                <c:pt idx="20">
                  <c:v>0.89100000000000001</c:v>
                </c:pt>
                <c:pt idx="22">
                  <c:v>0.79200000000000004</c:v>
                </c:pt>
                <c:pt idx="23">
                  <c:v>0.83600000000000008</c:v>
                </c:pt>
                <c:pt idx="2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1F-2548-9B70-751941881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0117008465553"/>
          <c:y val="0.11386121090474353"/>
          <c:w val="0.27937660260472741"/>
          <c:h val="0.7828707265097714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70C0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D1-5D44-9E66-7B5802A644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D1-5D44-9E66-7B5802A644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D1-5D44-9E66-7B5802A644B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D1-5D44-9E66-7B5802A644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9D1-5D44-9E66-7B5802A644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9D1-5D44-9E66-7B5802A644BA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Sheet1!$B$4:$AA$4</c:f>
            </c:numRef>
          </c:val>
          <c:extLst>
            <c:ext xmlns:c16="http://schemas.microsoft.com/office/drawing/2014/chart" uri="{C3380CC4-5D6E-409C-BE32-E72D297353CC}">
              <c16:uniqueId val="{00000006-A9D1-5D44-9E66-7B5802A644BA}"/>
            </c:ext>
          </c:extLst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Sheet1!$B$5:$AA$5</c:f>
            </c:numRef>
          </c:val>
          <c:extLst>
            <c:ext xmlns:c16="http://schemas.microsoft.com/office/drawing/2014/chart" uri="{C3380CC4-5D6E-409C-BE32-E72D297353CC}">
              <c16:uniqueId val="{00000007-A9D1-5D44-9E66-7B5802A644BA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Mucho+Bastante</c:v>
                </c:pt>
              </c:strCache>
            </c:strRef>
          </c:tx>
          <c:spPr>
            <a:solidFill>
              <a:srgbClr val="5BBE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Sheet1!$B$6:$AA$6</c:f>
              <c:numCache>
                <c:formatCode>0%</c:formatCode>
                <c:ptCount val="26"/>
                <c:pt idx="0">
                  <c:v>0.70799999999999996</c:v>
                </c:pt>
                <c:pt idx="1">
                  <c:v>0.77099999999999991</c:v>
                </c:pt>
                <c:pt idx="2">
                  <c:v>0.75600000000000001</c:v>
                </c:pt>
                <c:pt idx="3">
                  <c:v>0.748</c:v>
                </c:pt>
                <c:pt idx="4">
                  <c:v>0.78900000000000003</c:v>
                </c:pt>
                <c:pt idx="5">
                  <c:v>0.81899999999999995</c:v>
                </c:pt>
                <c:pt idx="7">
                  <c:v>0.78500000000000003</c:v>
                </c:pt>
                <c:pt idx="8">
                  <c:v>0.80100000000000005</c:v>
                </c:pt>
                <c:pt idx="9">
                  <c:v>0.754</c:v>
                </c:pt>
                <c:pt idx="11">
                  <c:v>0.749</c:v>
                </c:pt>
                <c:pt idx="12">
                  <c:v>0.81</c:v>
                </c:pt>
                <c:pt idx="13">
                  <c:v>0.76500000000000001</c:v>
                </c:pt>
                <c:pt idx="15">
                  <c:v>0.79358700000000004</c:v>
                </c:pt>
                <c:pt idx="16">
                  <c:v>0.76539599999999997</c:v>
                </c:pt>
                <c:pt idx="17">
                  <c:v>0.76275499999999996</c:v>
                </c:pt>
                <c:pt idx="18">
                  <c:v>0.72477100000000005</c:v>
                </c:pt>
                <c:pt idx="19">
                  <c:v>0.76296299999999995</c:v>
                </c:pt>
                <c:pt idx="20">
                  <c:v>0.81521700000000008</c:v>
                </c:pt>
                <c:pt idx="22">
                  <c:v>0.8418509999999999</c:v>
                </c:pt>
                <c:pt idx="23">
                  <c:v>0.69262299999999999</c:v>
                </c:pt>
                <c:pt idx="25">
                  <c:v>0.76949800000000002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D1-5D44-9E66-7B5802A64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0117008465553"/>
          <c:y val="0.11386121090474353"/>
          <c:w val="0.27937660260472741"/>
          <c:h val="0.7828707265097714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70C0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D9-D44D-A689-DBA11239F4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D9-D44D-A689-DBA11239F4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D9-D44D-A689-DBA11239F4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D9-D44D-A689-DBA11239F4B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3D9-D44D-A689-DBA11239F4B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3D9-D44D-A689-DBA11239F4B4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Sheet1!$B$4:$AA$4</c:f>
            </c:numRef>
          </c:val>
          <c:extLst>
            <c:ext xmlns:c16="http://schemas.microsoft.com/office/drawing/2014/chart" uri="{C3380CC4-5D6E-409C-BE32-E72D297353CC}">
              <c16:uniqueId val="{00000006-73D9-D44D-A689-DBA11239F4B4}"/>
            </c:ext>
          </c:extLst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Sheet1!$B$5:$AA$5</c:f>
            </c:numRef>
          </c:val>
          <c:extLst>
            <c:ext xmlns:c16="http://schemas.microsoft.com/office/drawing/2014/chart" uri="{C3380CC4-5D6E-409C-BE32-E72D297353CC}">
              <c16:uniqueId val="{00000007-73D9-D44D-A689-DBA11239F4B4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Mucho+Bastante</c:v>
                </c:pt>
              </c:strCache>
            </c:strRef>
          </c:tx>
          <c:spPr>
            <a:solidFill>
              <a:srgbClr val="48AE6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Sheet1!$B$6:$AA$6</c:f>
              <c:numCache>
                <c:formatCode>0%</c:formatCode>
                <c:ptCount val="26"/>
                <c:pt idx="0">
                  <c:v>0.58600000000000008</c:v>
                </c:pt>
                <c:pt idx="1">
                  <c:v>0.66300000000000003</c:v>
                </c:pt>
                <c:pt idx="2">
                  <c:v>0.63900000000000001</c:v>
                </c:pt>
                <c:pt idx="3">
                  <c:v>0.61099999999999999</c:v>
                </c:pt>
                <c:pt idx="4">
                  <c:v>0.71</c:v>
                </c:pt>
                <c:pt idx="5">
                  <c:v>0.63300000000000001</c:v>
                </c:pt>
                <c:pt idx="7">
                  <c:v>0.68799999999999994</c:v>
                </c:pt>
                <c:pt idx="8">
                  <c:v>0.63200000000000001</c:v>
                </c:pt>
                <c:pt idx="9">
                  <c:v>0.622</c:v>
                </c:pt>
                <c:pt idx="11">
                  <c:v>0.67599999999999993</c:v>
                </c:pt>
                <c:pt idx="12">
                  <c:v>0.63700000000000001</c:v>
                </c:pt>
                <c:pt idx="13">
                  <c:v>0.60799999999999998</c:v>
                </c:pt>
                <c:pt idx="15">
                  <c:v>0.61099999999999999</c:v>
                </c:pt>
                <c:pt idx="16">
                  <c:v>0.58099999999999996</c:v>
                </c:pt>
                <c:pt idx="17">
                  <c:v>0.6419999999999999</c:v>
                </c:pt>
                <c:pt idx="18">
                  <c:v>0.624</c:v>
                </c:pt>
                <c:pt idx="19">
                  <c:v>0.68900000000000006</c:v>
                </c:pt>
                <c:pt idx="20">
                  <c:v>0.755</c:v>
                </c:pt>
                <c:pt idx="22">
                  <c:v>0.63900000000000001</c:v>
                </c:pt>
                <c:pt idx="23">
                  <c:v>0.63600000000000001</c:v>
                </c:pt>
                <c:pt idx="25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D9-D44D-A689-DBA11239F4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0117008465553"/>
          <c:y val="0.11386121090474353"/>
          <c:w val="0.27937660260472741"/>
          <c:h val="0.7828707265097714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70C0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09-5C43-B26B-D604D13F57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09-5C43-B26B-D604D13F57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09-5C43-B26B-D604D13F57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09-5C43-B26B-D604D13F57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09-5C43-B26B-D604D13F57B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09-5C43-B26B-D604D13F57B1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Sheet1!$B$4:$AA$4</c:f>
            </c:numRef>
          </c:val>
          <c:extLst>
            <c:ext xmlns:c16="http://schemas.microsoft.com/office/drawing/2014/chart" uri="{C3380CC4-5D6E-409C-BE32-E72D297353CC}">
              <c16:uniqueId val="{00000006-2D09-5C43-B26B-D604D13F57B1}"/>
            </c:ext>
          </c:extLst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Sheet1!$B$5:$AA$5</c:f>
            </c:numRef>
          </c:val>
          <c:extLst>
            <c:ext xmlns:c16="http://schemas.microsoft.com/office/drawing/2014/chart" uri="{C3380CC4-5D6E-409C-BE32-E72D297353CC}">
              <c16:uniqueId val="{00000007-2D09-5C43-B26B-D604D13F57B1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Mucho+Bastante</c:v>
                </c:pt>
              </c:strCache>
            </c:strRef>
          </c:tx>
          <c:spPr>
            <a:solidFill>
              <a:srgbClr val="F8CD5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Sheet1!$B$6:$AA$6</c:f>
              <c:numCache>
                <c:formatCode>0%</c:formatCode>
                <c:ptCount val="26"/>
                <c:pt idx="0">
                  <c:v>0.57899999999999996</c:v>
                </c:pt>
                <c:pt idx="1">
                  <c:v>0.71</c:v>
                </c:pt>
                <c:pt idx="2">
                  <c:v>0.56499999999999995</c:v>
                </c:pt>
                <c:pt idx="3">
                  <c:v>0.57600000000000007</c:v>
                </c:pt>
                <c:pt idx="4">
                  <c:v>0.40100000000000002</c:v>
                </c:pt>
                <c:pt idx="5">
                  <c:v>0.42499999999999999</c:v>
                </c:pt>
                <c:pt idx="7">
                  <c:v>0.71699999999999997</c:v>
                </c:pt>
                <c:pt idx="8">
                  <c:v>0.63600000000000001</c:v>
                </c:pt>
                <c:pt idx="9">
                  <c:v>0.41</c:v>
                </c:pt>
                <c:pt idx="11">
                  <c:v>0.44599999999999995</c:v>
                </c:pt>
                <c:pt idx="12">
                  <c:v>0.52200000000000002</c:v>
                </c:pt>
                <c:pt idx="13">
                  <c:v>0.60799999999999998</c:v>
                </c:pt>
                <c:pt idx="15">
                  <c:v>0.623</c:v>
                </c:pt>
                <c:pt idx="16">
                  <c:v>0.54</c:v>
                </c:pt>
                <c:pt idx="17">
                  <c:v>0.53800000000000003</c:v>
                </c:pt>
                <c:pt idx="18">
                  <c:v>0.505</c:v>
                </c:pt>
                <c:pt idx="19">
                  <c:v>0.47400000000000003</c:v>
                </c:pt>
                <c:pt idx="20">
                  <c:v>0.39699999999999996</c:v>
                </c:pt>
                <c:pt idx="22">
                  <c:v>0.52100000000000002</c:v>
                </c:pt>
                <c:pt idx="23">
                  <c:v>0.54500000000000004</c:v>
                </c:pt>
                <c:pt idx="25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09-5C43-B26B-D604D13F5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230117008465553"/>
          <c:y val="0.11386121090474353"/>
          <c:w val="0.27633939610768832"/>
          <c:h val="0.7828707265097714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70C0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5E-D34D-AED6-F4472F1C6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5E-D34D-AED6-F4472F1C6C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5E-D34D-AED6-F4472F1C6C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5E-D34D-AED6-F4472F1C6C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5E-D34D-AED6-F4472F1C6C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5E-D34D-AED6-F4472F1C6C3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Sheet1!$B$4:$AA$4</c:f>
            </c:numRef>
          </c:val>
          <c:extLst>
            <c:ext xmlns:c16="http://schemas.microsoft.com/office/drawing/2014/chart" uri="{C3380CC4-5D6E-409C-BE32-E72D297353CC}">
              <c16:uniqueId val="{00000006-865E-D34D-AED6-F4472F1C6C3F}"/>
            </c:ext>
          </c:extLst>
        </c:ser>
        <c:ser>
          <c:idx val="0"/>
          <c:order val="1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Sheet1!$B$5:$AA$5</c:f>
            </c:numRef>
          </c:val>
          <c:extLst>
            <c:ext xmlns:c16="http://schemas.microsoft.com/office/drawing/2014/chart" uri="{C3380CC4-5D6E-409C-BE32-E72D297353CC}">
              <c16:uniqueId val="{00000007-865E-D34D-AED6-F4472F1C6C3F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Mucho+Bastante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Sheet1!$B$2:$AA$3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 años</c:v>
                  </c:pt>
                  <c:pt idx="16">
                    <c:v>55 a 64 </c:v>
                  </c:pt>
                  <c:pt idx="17">
                    <c:v>45 a 54 </c:v>
                  </c:pt>
                  <c:pt idx="18">
                    <c:v>35 a 44 </c:v>
                  </c:pt>
                  <c:pt idx="19">
                    <c:v>25 a 34 </c:v>
                  </c:pt>
                  <c:pt idx="20">
                    <c:v>18 a 24 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izquierda- 10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Sheet1!$B$6:$AA$6</c:f>
              <c:numCache>
                <c:formatCode>0%</c:formatCode>
                <c:ptCount val="26"/>
                <c:pt idx="0">
                  <c:v>0.68900000000000006</c:v>
                </c:pt>
                <c:pt idx="1">
                  <c:v>0.73399999999999999</c:v>
                </c:pt>
                <c:pt idx="2">
                  <c:v>0.79</c:v>
                </c:pt>
                <c:pt idx="3">
                  <c:v>0.73599999999999999</c:v>
                </c:pt>
                <c:pt idx="4">
                  <c:v>0.83499999999999996</c:v>
                </c:pt>
                <c:pt idx="5">
                  <c:v>0.82400000000000007</c:v>
                </c:pt>
                <c:pt idx="7">
                  <c:v>0.71799999999999997</c:v>
                </c:pt>
                <c:pt idx="8">
                  <c:v>0.71399999999999997</c:v>
                </c:pt>
                <c:pt idx="9">
                  <c:v>0.82200000000000006</c:v>
                </c:pt>
                <c:pt idx="11">
                  <c:v>0.91799999999999993</c:v>
                </c:pt>
                <c:pt idx="12">
                  <c:v>0.80300000000000005</c:v>
                </c:pt>
                <c:pt idx="13">
                  <c:v>0.61799999999999999</c:v>
                </c:pt>
                <c:pt idx="15">
                  <c:v>0.61122299999999996</c:v>
                </c:pt>
                <c:pt idx="16">
                  <c:v>0.69501499999999994</c:v>
                </c:pt>
                <c:pt idx="17">
                  <c:v>0.83928599999999998</c:v>
                </c:pt>
                <c:pt idx="18">
                  <c:v>0.81651400000000007</c:v>
                </c:pt>
                <c:pt idx="19">
                  <c:v>0.87777800000000006</c:v>
                </c:pt>
                <c:pt idx="20">
                  <c:v>0.88043499999999997</c:v>
                </c:pt>
                <c:pt idx="22">
                  <c:v>0.73095500000000002</c:v>
                </c:pt>
                <c:pt idx="23">
                  <c:v>0.79815599999999998</c:v>
                </c:pt>
                <c:pt idx="25">
                  <c:v>0.76353699999999991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5-FE47-908F-FE372DF27A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800" b="0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4541198820322"/>
          <c:y val="6.8731908638465969E-2"/>
          <c:w val="0.20405995984818504"/>
          <c:h val="0.89171251964900966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Utiliza</c:v>
                </c:pt>
              </c:strCache>
            </c:strRef>
          </c:tx>
          <c:spPr>
            <a:solidFill>
              <a:srgbClr val="AD53A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4B-46CE-86C9-366A8BF0854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4B-46CE-86C9-366A8BF085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4B-46CE-86C9-366A8BF0854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24B-46CE-86C9-366A8BF085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24B-46CE-86C9-366A8BF0854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4B-46CE-86C9-366A8BF085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Hoja1!$C$2:$C$28</c:f>
              <c:numCache>
                <c:formatCode>0%</c:formatCode>
                <c:ptCount val="27"/>
                <c:pt idx="0">
                  <c:v>0.33</c:v>
                </c:pt>
                <c:pt idx="1">
                  <c:v>0.3</c:v>
                </c:pt>
                <c:pt idx="3">
                  <c:v>0.33</c:v>
                </c:pt>
                <c:pt idx="4">
                  <c:v>0.32</c:v>
                </c:pt>
                <c:pt idx="5">
                  <c:v>0.28000000000000003</c:v>
                </c:pt>
                <c:pt idx="6">
                  <c:v>0.32</c:v>
                </c:pt>
                <c:pt idx="7">
                  <c:v>0.3</c:v>
                </c:pt>
                <c:pt idx="8">
                  <c:v>0.31</c:v>
                </c:pt>
                <c:pt idx="10">
                  <c:v>0.31</c:v>
                </c:pt>
                <c:pt idx="11">
                  <c:v>0.36</c:v>
                </c:pt>
                <c:pt idx="12">
                  <c:v>0.28999999999999998</c:v>
                </c:pt>
                <c:pt idx="14">
                  <c:v>0.28999999999999998</c:v>
                </c:pt>
                <c:pt idx="15">
                  <c:v>0.33</c:v>
                </c:pt>
                <c:pt idx="16">
                  <c:v>0.32</c:v>
                </c:pt>
                <c:pt idx="18">
                  <c:v>0.28000000000000003</c:v>
                </c:pt>
                <c:pt idx="19">
                  <c:v>0.35</c:v>
                </c:pt>
                <c:pt idx="20">
                  <c:v>0.38</c:v>
                </c:pt>
                <c:pt idx="21">
                  <c:v>0.36</c:v>
                </c:pt>
                <c:pt idx="22">
                  <c:v>0.23</c:v>
                </c:pt>
                <c:pt idx="23">
                  <c:v>0.21</c:v>
                </c:pt>
                <c:pt idx="25">
                  <c:v>0.39</c:v>
                </c:pt>
                <c:pt idx="2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4B-46CE-86C9-366A8BF08548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</c:strCache>
            </c:strRef>
          </c:tx>
          <c:spPr>
            <a:solidFill>
              <a:srgbClr val="FFC000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chemeClr val="bg2">
                          <a:lumMod val="75000"/>
                          <a:lumOff val="25000"/>
                        </a:schemeClr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24B-46CE-86C9-366A8BF085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Hoja1!$D$2:$D$28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8-A24B-46CE-86C9-366A8BF08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49741471258651E-2"/>
          <c:y val="4.8496331132744541E-2"/>
          <c:w val="0.21980510986930307"/>
          <c:h val="0.59741148696724589"/>
        </c:manualLayout>
      </c:layout>
      <c:doughnut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49D-0D4A-9A5B-A19EAF66EA8C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DE6D-3E42-96B5-91C482E8ACAB}"/>
              </c:ext>
            </c:extLst>
          </c:dPt>
          <c:dPt>
            <c:idx val="2"/>
            <c:bubble3D val="0"/>
            <c:spPr>
              <a:solidFill>
                <a:srgbClr val="FFFFFF">
                  <a:lumMod val="65000"/>
                </a:srgbClr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49D-0D4A-9A5B-A19EAF66EA8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749D-0D4A-9A5B-A19EAF66EA8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749D-0D4A-9A5B-A19EAF66EA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49D-0D4A-9A5B-A19EAF66E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2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Hoja1!$A$3:$B$3</c:f>
              <c:strCache>
                <c:ptCount val="2"/>
                <c:pt idx="0">
                  <c:v>Utiliza</c:v>
                </c:pt>
                <c:pt idx="1">
                  <c:v>No utiliza</c:v>
                </c:pt>
              </c:strCache>
            </c:strRef>
          </c:cat>
          <c:val>
            <c:numRef>
              <c:f>Hoja1!$A$4:$B$4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9D-0D4A-9A5B-A19EAF66E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27426007166042998"/>
          <c:y val="0.17575959096045946"/>
          <c:w val="0.10935419117644148"/>
          <c:h val="0.3049740081190993"/>
        </c:manualLayout>
      </c:layout>
      <c:overlay val="0"/>
      <c:txPr>
        <a:bodyPr/>
        <a:lstStyle/>
        <a:p>
          <a:pPr rtl="0"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143148850234614E-2"/>
          <c:y val="9.6870952083766726E-2"/>
          <c:w val="0.89643923597665764"/>
          <c:h val="0.84118660287081337"/>
        </c:manualLayout>
      </c:layout>
      <c:pie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spPr>
              <a:solidFill>
                <a:srgbClr val="00448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44B-0C44-8EB3-EBEC0401B608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44B-0C44-8EB3-EBEC0401B60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F44B-0C44-8EB3-EBEC0401B60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F44B-0C44-8EB3-EBEC0401B60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F44B-0C44-8EB3-EBEC0401B608}"/>
              </c:ext>
            </c:extLst>
          </c:dPt>
          <c:dLbls>
            <c:dLbl>
              <c:idx val="0"/>
              <c:layout>
                <c:manualLayout>
                  <c:x val="3.1322539343152656E-2"/>
                  <c:y val="0.11371861247194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BentonSansBBVA Book" pitchFamily="2" charset="77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307475995987656"/>
                      <c:h val="0.22061465082918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44B-0C44-8EB3-EBEC0401B608}"/>
                </c:ext>
              </c:extLst>
            </c:dLbl>
            <c:dLbl>
              <c:idx val="1"/>
              <c:layout>
                <c:manualLayout>
                  <c:x val="-0.1126206681686697"/>
                  <c:y val="-0.160147007835795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>
                      <a:solidFill>
                        <a:schemeClr val="accent4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63479376581259"/>
                      <c:h val="0.41000438927637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44B-0C44-8EB3-EBEC0401B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Hoja1!$A$5:$A$6</c:f>
              <c:strCache>
                <c:ptCount val="2"/>
                <c:pt idx="0">
                  <c:v>Utiliza </c:v>
                </c:pt>
                <c:pt idx="1">
                  <c:v>No utiliza</c:v>
                </c:pt>
              </c:strCache>
            </c:strRef>
          </c:cat>
          <c:val>
            <c:numRef>
              <c:f>Hoja1!$B$5:$B$6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4B-0C44-8EB3-EBEC0401B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5"/>
      </c:pieChart>
      <c:spPr>
        <a:noFill/>
        <a:ln w="251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7753977642587"/>
          <c:y val="0"/>
          <c:w val="0.8982246022357413"/>
          <c:h val="0.4846322902663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481"/>
            </a:solidFill>
            <a:ln w="31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 lugar de tratamientos médicos convencionales </c:v>
                </c:pt>
                <c:pt idx="1">
                  <c:v>Como complemento a tratamientos médicos convencionales</c:v>
                </c:pt>
                <c:pt idx="2">
                  <c:v>Para prevenir enfermedades y mantener la salud</c:v>
                </c:pt>
                <c:pt idx="3">
                  <c:v>Ns/Nc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0.13</c:v>
                </c:pt>
                <c:pt idx="1">
                  <c:v>0.49</c:v>
                </c:pt>
                <c:pt idx="2">
                  <c:v>0.38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DD4E-A443-B271B6DFC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137519"/>
        <c:axId val="2074190463"/>
      </c:barChart>
      <c:catAx>
        <c:axId val="2074137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4190463"/>
        <c:crosses val="autoZero"/>
        <c:auto val="1"/>
        <c:lblAlgn val="ctr"/>
        <c:lblOffset val="100"/>
        <c:noMultiLvlLbl val="0"/>
      </c:catAx>
      <c:valAx>
        <c:axId val="20741904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74137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48227302323799937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0.67113800000000001</c:v>
                </c:pt>
                <c:pt idx="1">
                  <c:v>0.37804299999999996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C-544B-9873-78D0102E1659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0.122206</c:v>
                </c:pt>
                <c:pt idx="1">
                  <c:v>0.18678600000000001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C-544B-9873-78D0102E1659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Hoja1!$B$4:$C$4</c:f>
              <c:numCache>
                <c:formatCode>0%</c:formatCode>
                <c:ptCount val="2"/>
                <c:pt idx="0">
                  <c:v>8.1470000000000001E-2</c:v>
                </c:pt>
                <c:pt idx="1">
                  <c:v>0.16989599999999999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9C-544B-9873-78D0102E1659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Hoja1!$B$5:$C$5</c:f>
              <c:numCache>
                <c:formatCode>0%</c:formatCode>
                <c:ptCount val="2"/>
                <c:pt idx="0">
                  <c:v>4.7192999999999999E-2</c:v>
                </c:pt>
                <c:pt idx="1">
                  <c:v>0.13661199999999998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C-544B-9873-78D0102E165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9C-544B-9873-78D0102E1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9C-544B-9873-78D0102E1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9C-544B-9873-78D0102E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9C-544B-9873-78D0102E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9C-544B-9873-78D0102E16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9C-544B-9873-78D0102E165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Hoja1!$B$6:$C$6</c:f>
              <c:numCache>
                <c:formatCode>0%</c:formatCode>
                <c:ptCount val="2"/>
                <c:pt idx="0">
                  <c:v>7.1535000000000001E-2</c:v>
                </c:pt>
                <c:pt idx="1">
                  <c:v>0.12270200000000001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9C-544B-9873-78D0102E165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Hoja1!$B$1:$C$1</c:f>
              <c:strCache>
                <c:ptCount val="2"/>
                <c:pt idx="0">
                  <c:v>Las únicas verdades son las de los libros sagrados (como la Biblia, la Torá, el Corán)</c:v>
                </c:pt>
                <c:pt idx="1">
                  <c:v>El conocimiento más fiable es el de la gente común, no el de los expertos o científicos</c:v>
                </c:pt>
              </c:strCache>
            </c:strRef>
          </c:cat>
          <c:val>
            <c:numRef>
              <c:f>Hoja1!$B$7:$C$7</c:f>
              <c:numCache>
                <c:formatCode>0%</c:formatCode>
                <c:ptCount val="2"/>
                <c:pt idx="0">
                  <c:v>6.4580000000000002E-3</c:v>
                </c:pt>
                <c:pt idx="1">
                  <c:v>5.9609999999999993E-3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9C-544B-9873-78D0102E1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439123438697361"/>
          <c:y val="0.63089499400856852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32113264311618"/>
          <c:y val="1.1638405988898463E-3"/>
          <c:w val="0.50050159567399166"/>
          <c:h val="0.88137686097173196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F8CD5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7D-CF49-AF4C-9EA898B371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7D-CF49-AF4C-9EA898B371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7D-CF49-AF4C-9EA898B3710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7D-CF49-AF4C-9EA898B3710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67D-CF49-AF4C-9EA898B3710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67D-CF49-AF4C-9EA898B3710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67D-CF49-AF4C-9EA898B3710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67D-CF49-AF4C-9EA898B37106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666666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NS/NC</c:v>
                </c:pt>
                <c:pt idx="1">
                  <c:v>Otras </c:v>
                </c:pt>
                <c:pt idx="2">
                  <c:v>Son caros </c:v>
                </c:pt>
                <c:pt idx="3">
                  <c:v>Pueden tener efectos perjudiciales</c:v>
                </c:pt>
                <c:pt idx="4">
                  <c:v>No las he necesitado </c:v>
                </c:pt>
                <c:pt idx="5">
                  <c:v>No son efectivos</c:v>
                </c:pt>
                <c:pt idx="6">
                  <c:v>Hay mucho engaño</c:v>
                </c:pt>
                <c:pt idx="7">
                  <c:v>No tienen una base cientifica</c:v>
                </c:pt>
                <c:pt idx="8">
                  <c:v>No tengo información sobre los mismos</c:v>
                </c:pt>
              </c:strCache>
            </c:strRef>
          </c:cat>
          <c:val>
            <c:numRef>
              <c:f>Hoja1!$B$2:$B$10</c:f>
              <c:numCache>
                <c:formatCode>0%</c:formatCode>
                <c:ptCount val="9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0.12</c:v>
                </c:pt>
                <c:pt idx="5">
                  <c:v>0.13</c:v>
                </c:pt>
                <c:pt idx="6">
                  <c:v>0.17</c:v>
                </c:pt>
                <c:pt idx="7">
                  <c:v>0.3</c:v>
                </c:pt>
                <c:pt idx="8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7D-CF49-AF4C-9EA898B37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612592480"/>
        <c:axId val="612590848"/>
      </c:barChart>
      <c:catAx>
        <c:axId val="612592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666666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612590848"/>
        <c:crosses val="autoZero"/>
        <c:auto val="1"/>
        <c:lblAlgn val="ctr"/>
        <c:lblOffset val="100"/>
        <c:noMultiLvlLbl val="0"/>
      </c:catAx>
      <c:valAx>
        <c:axId val="6125908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FFFFFF">
                  <a:lumMod val="85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entonSansBBVA Book" pitchFamily="2" charset="77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612592480"/>
        <c:crosses val="autoZero"/>
        <c:crossBetween val="between"/>
        <c:majorUnit val="0.2"/>
      </c:valAx>
      <c:spPr>
        <a:noFill/>
        <a:ln w="259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03847823144805"/>
          <c:y val="2.606782510372389E-2"/>
          <c:w val="0.22056814350541876"/>
          <c:h val="0.8130816240453963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Mucho + Bastante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8E-924E-BD06-A4D044960F3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8E-924E-BD06-A4D044960F3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8E-924E-BD06-A4D044960F3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88E-924E-BD06-A4D044960F3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8E-924E-BD06-A4D044960F3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88E-924E-BD06-A4D044960F3A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Sheet1!$B$2:$AD$3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 años</c:v>
                  </c:pt>
                  <c:pt idx="19">
                    <c:v>55 a 64 Años</c:v>
                  </c:pt>
                  <c:pt idx="20">
                    <c:v>45 a 54 Años</c:v>
                  </c:pt>
                  <c:pt idx="21">
                    <c:v>35 a 44 Años</c:v>
                  </c:pt>
                  <c:pt idx="22">
                    <c:v>25 a 34 Años</c:v>
                  </c:pt>
                  <c:pt idx="23">
                    <c:v>18 a 24 años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Sheet1!$B$4:$AD$4</c:f>
              <c:numCache>
                <c:formatCode>0%</c:formatCode>
                <c:ptCount val="29"/>
                <c:pt idx="0">
                  <c:v>0.69</c:v>
                </c:pt>
                <c:pt idx="1">
                  <c:v>0.87</c:v>
                </c:pt>
                <c:pt idx="3">
                  <c:v>0.66</c:v>
                </c:pt>
                <c:pt idx="4">
                  <c:v>0.71599999999999997</c:v>
                </c:pt>
                <c:pt idx="5">
                  <c:v>0.84199999999999997</c:v>
                </c:pt>
                <c:pt idx="6">
                  <c:v>0.76700000000000002</c:v>
                </c:pt>
                <c:pt idx="7">
                  <c:v>0.91100000000000003</c:v>
                </c:pt>
                <c:pt idx="8">
                  <c:v>0.871</c:v>
                </c:pt>
                <c:pt idx="10">
                  <c:v>0.76</c:v>
                </c:pt>
                <c:pt idx="11">
                  <c:v>0.8</c:v>
                </c:pt>
                <c:pt idx="12">
                  <c:v>0.83</c:v>
                </c:pt>
                <c:pt idx="14">
                  <c:v>0.89</c:v>
                </c:pt>
                <c:pt idx="15">
                  <c:v>0.85</c:v>
                </c:pt>
                <c:pt idx="16">
                  <c:v>0.71</c:v>
                </c:pt>
                <c:pt idx="18">
                  <c:v>0.8</c:v>
                </c:pt>
                <c:pt idx="19">
                  <c:v>0.77</c:v>
                </c:pt>
                <c:pt idx="20">
                  <c:v>0.82</c:v>
                </c:pt>
                <c:pt idx="21">
                  <c:v>0.77</c:v>
                </c:pt>
                <c:pt idx="22">
                  <c:v>0.84</c:v>
                </c:pt>
                <c:pt idx="23">
                  <c:v>0.87</c:v>
                </c:pt>
                <c:pt idx="25">
                  <c:v>0.8</c:v>
                </c:pt>
                <c:pt idx="26">
                  <c:v>0.81</c:v>
                </c:pt>
                <c:pt idx="28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8E-924E-BD06-A4D044960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800" b="0">
                <a:solidFill>
                  <a:schemeClr val="tx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03847823144805"/>
          <c:y val="2.606782510372389E-2"/>
          <c:w val="0.21234402199022762"/>
          <c:h val="0.8130816240453963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cree</c:v>
                </c:pt>
              </c:strCache>
            </c:strRef>
          </c:tx>
          <c:spPr>
            <a:solidFill>
              <a:srgbClr val="48AE64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58-004E-9E0B-3CD9B9B946E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58-004E-9E0B-3CD9B9B946E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58-004E-9E0B-3CD9B9B946E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58-004E-9E0B-3CD9B9B946E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758-004E-9E0B-3CD9B9B946E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58-004E-9E0B-3CD9B9B946E5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Sheet1!$B$2:$AD$3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 años</c:v>
                  </c:pt>
                  <c:pt idx="19">
                    <c:v>55 a 64 Años</c:v>
                  </c:pt>
                  <c:pt idx="20">
                    <c:v>45 a 54 Años</c:v>
                  </c:pt>
                  <c:pt idx="21">
                    <c:v>35 a 44 Años</c:v>
                  </c:pt>
                  <c:pt idx="22">
                    <c:v>25 a 34 Años</c:v>
                  </c:pt>
                  <c:pt idx="23">
                    <c:v>18 a 24 años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Sheet1!$B$4:$AD$4</c:f>
              <c:numCache>
                <c:formatCode>0%</c:formatCode>
                <c:ptCount val="29"/>
                <c:pt idx="0">
                  <c:v>0.61</c:v>
                </c:pt>
                <c:pt idx="1">
                  <c:v>0.6</c:v>
                </c:pt>
                <c:pt idx="3">
                  <c:v>0.54</c:v>
                </c:pt>
                <c:pt idx="4">
                  <c:v>0.53</c:v>
                </c:pt>
                <c:pt idx="5">
                  <c:v>0.64</c:v>
                </c:pt>
                <c:pt idx="6">
                  <c:v>0.59</c:v>
                </c:pt>
                <c:pt idx="7">
                  <c:v>0.65</c:v>
                </c:pt>
                <c:pt idx="8">
                  <c:v>0.6</c:v>
                </c:pt>
                <c:pt idx="10">
                  <c:v>0.61</c:v>
                </c:pt>
                <c:pt idx="11">
                  <c:v>0.55000000000000004</c:v>
                </c:pt>
                <c:pt idx="12">
                  <c:v>0.61</c:v>
                </c:pt>
                <c:pt idx="14">
                  <c:v>0.64</c:v>
                </c:pt>
                <c:pt idx="15">
                  <c:v>0.64</c:v>
                </c:pt>
                <c:pt idx="16">
                  <c:v>0.54</c:v>
                </c:pt>
                <c:pt idx="18">
                  <c:v>0.53</c:v>
                </c:pt>
                <c:pt idx="19">
                  <c:v>0.51</c:v>
                </c:pt>
                <c:pt idx="20">
                  <c:v>0.59</c:v>
                </c:pt>
                <c:pt idx="21">
                  <c:v>0.63</c:v>
                </c:pt>
                <c:pt idx="22">
                  <c:v>0.73</c:v>
                </c:pt>
                <c:pt idx="23">
                  <c:v>0.71</c:v>
                </c:pt>
                <c:pt idx="25">
                  <c:v>0.63</c:v>
                </c:pt>
                <c:pt idx="26">
                  <c:v>0.56000000000000005</c:v>
                </c:pt>
                <c:pt idx="28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58-004E-9E0B-3CD9B9B946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03847823144805"/>
          <c:y val="2.606782510372389E-2"/>
          <c:w val="0.21234402199022762"/>
          <c:h val="0.8130816240453963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D1-2F43-932F-9ABB8319B9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AD1-2F43-932F-9ABB8319B9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AD1-2F43-932F-9ABB8319B97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AD1-2F43-932F-9ABB8319B9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D1-2F43-932F-9ABB8319B9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AD1-2F43-932F-9ABB8319B971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Sheet1!$B$2:$AD$3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 años</c:v>
                  </c:pt>
                  <c:pt idx="19">
                    <c:v>55 a 64 Años</c:v>
                  </c:pt>
                  <c:pt idx="20">
                    <c:v>45 a 54 Años</c:v>
                  </c:pt>
                  <c:pt idx="21">
                    <c:v>35 a 44 Años</c:v>
                  </c:pt>
                  <c:pt idx="22">
                    <c:v>25 a 34 Años</c:v>
                  </c:pt>
                  <c:pt idx="23">
                    <c:v>18 a 24 años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Sheet1!$B$4:$AD$4</c:f>
              <c:numCache>
                <c:formatCode>0%</c:formatCode>
                <c:ptCount val="29"/>
                <c:pt idx="0">
                  <c:v>0.27</c:v>
                </c:pt>
                <c:pt idx="1">
                  <c:v>0.2</c:v>
                </c:pt>
                <c:pt idx="3">
                  <c:v>0.27</c:v>
                </c:pt>
                <c:pt idx="4">
                  <c:v>0.23</c:v>
                </c:pt>
                <c:pt idx="5">
                  <c:v>0.21</c:v>
                </c:pt>
                <c:pt idx="6">
                  <c:v>0.23</c:v>
                </c:pt>
                <c:pt idx="7">
                  <c:v>0.17</c:v>
                </c:pt>
                <c:pt idx="8">
                  <c:v>0.23</c:v>
                </c:pt>
                <c:pt idx="10">
                  <c:v>0.23</c:v>
                </c:pt>
                <c:pt idx="11">
                  <c:v>0.28999999999999998</c:v>
                </c:pt>
                <c:pt idx="12">
                  <c:v>0.2</c:v>
                </c:pt>
                <c:pt idx="14">
                  <c:v>0.17</c:v>
                </c:pt>
                <c:pt idx="15">
                  <c:v>0.25</c:v>
                </c:pt>
                <c:pt idx="16">
                  <c:v>0.25</c:v>
                </c:pt>
                <c:pt idx="18">
                  <c:v>0.2</c:v>
                </c:pt>
                <c:pt idx="19">
                  <c:v>0.25</c:v>
                </c:pt>
                <c:pt idx="20">
                  <c:v>0.27</c:v>
                </c:pt>
                <c:pt idx="21">
                  <c:v>0.24</c:v>
                </c:pt>
                <c:pt idx="22">
                  <c:v>0.19</c:v>
                </c:pt>
                <c:pt idx="23">
                  <c:v>0.15</c:v>
                </c:pt>
                <c:pt idx="25">
                  <c:v>0.26</c:v>
                </c:pt>
                <c:pt idx="26">
                  <c:v>0.18</c:v>
                </c:pt>
                <c:pt idx="28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1-2F43-932F-9ABB8319B9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503847823144805"/>
          <c:y val="2.606782510372389E-2"/>
          <c:w val="0.21234402199022762"/>
          <c:h val="0.8130816240453963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Sheet1!$A$4</c:f>
              <c:strCache>
                <c:ptCount val="1"/>
                <c:pt idx="0">
                  <c:v>cree</c:v>
                </c:pt>
              </c:strCache>
            </c:strRef>
          </c:tx>
          <c:spPr>
            <a:solidFill>
              <a:srgbClr val="5BBEFF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53-C849-BD1F-967EDF00ED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53-C849-BD1F-967EDF00ED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53-C849-BD1F-967EDF00ED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E53-C849-BD1F-967EDF00ED0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53-C849-BD1F-967EDF00ED0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E53-C849-BD1F-967EDF00ED0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sz="800" b="0">
                    <a:solidFill>
                      <a:schemeClr val="accent4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Sheet1!$B$2:$AD$3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 años</c:v>
                  </c:pt>
                  <c:pt idx="19">
                    <c:v>55 a 64 Años</c:v>
                  </c:pt>
                  <c:pt idx="20">
                    <c:v>45 a 54 Años</c:v>
                  </c:pt>
                  <c:pt idx="21">
                    <c:v>35 a 44 Años</c:v>
                  </c:pt>
                  <c:pt idx="22">
                    <c:v>25 a 34 Años</c:v>
                  </c:pt>
                  <c:pt idx="23">
                    <c:v>18 a 24 años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5">
                    <c:v>Sexo</c:v>
                  </c:pt>
                </c:lvl>
              </c:multiLvlStrCache>
            </c:multiLvlStrRef>
          </c:cat>
          <c:val>
            <c:numRef>
              <c:f>Sheet1!$B$4:$AD$4</c:f>
              <c:numCache>
                <c:formatCode>0%</c:formatCode>
                <c:ptCount val="29"/>
                <c:pt idx="0">
                  <c:v>0.73</c:v>
                </c:pt>
                <c:pt idx="1">
                  <c:v>0.86</c:v>
                </c:pt>
                <c:pt idx="3">
                  <c:v>0.69</c:v>
                </c:pt>
                <c:pt idx="4">
                  <c:v>0.75</c:v>
                </c:pt>
                <c:pt idx="5">
                  <c:v>0.82</c:v>
                </c:pt>
                <c:pt idx="6">
                  <c:v>0.78</c:v>
                </c:pt>
                <c:pt idx="7">
                  <c:v>0.88</c:v>
                </c:pt>
                <c:pt idx="8">
                  <c:v>0.88</c:v>
                </c:pt>
                <c:pt idx="10">
                  <c:v>0.75</c:v>
                </c:pt>
                <c:pt idx="11">
                  <c:v>0.82</c:v>
                </c:pt>
                <c:pt idx="12">
                  <c:v>0.84</c:v>
                </c:pt>
                <c:pt idx="14">
                  <c:v>0.88</c:v>
                </c:pt>
                <c:pt idx="15">
                  <c:v>0.83</c:v>
                </c:pt>
                <c:pt idx="16">
                  <c:v>0.75</c:v>
                </c:pt>
                <c:pt idx="18">
                  <c:v>0.76</c:v>
                </c:pt>
                <c:pt idx="19">
                  <c:v>0.77</c:v>
                </c:pt>
                <c:pt idx="20">
                  <c:v>0.82</c:v>
                </c:pt>
                <c:pt idx="21">
                  <c:v>0.84</c:v>
                </c:pt>
                <c:pt idx="22">
                  <c:v>0.85</c:v>
                </c:pt>
                <c:pt idx="23">
                  <c:v>0.89</c:v>
                </c:pt>
                <c:pt idx="25">
                  <c:v>0.81</c:v>
                </c:pt>
                <c:pt idx="26">
                  <c:v>0.81</c:v>
                </c:pt>
                <c:pt idx="28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53-C849-BD1F-967EDF00ED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midCat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48227302323799937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Hoja1!$B$2:$D$2</c:f>
              <c:numCache>
                <c:formatCode>0%</c:formatCode>
                <c:ptCount val="3"/>
                <c:pt idx="0">
                  <c:v>0.60699999999999998</c:v>
                </c:pt>
                <c:pt idx="1">
                  <c:v>0.30099999999999999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C-544B-9873-78D0102E1659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Hoja1!$B$3:$D$3</c:f>
              <c:numCache>
                <c:formatCode>0%</c:formatCode>
                <c:ptCount val="3"/>
                <c:pt idx="0">
                  <c:v>0.1</c:v>
                </c:pt>
                <c:pt idx="1">
                  <c:v>0.111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C-544B-9873-78D0102E1659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Hoja1!$B$4:$D$4</c:f>
              <c:numCache>
                <c:formatCode>0%</c:formatCode>
                <c:ptCount val="3"/>
                <c:pt idx="0">
                  <c:v>7.4999999999999997E-2</c:v>
                </c:pt>
                <c:pt idx="1">
                  <c:v>0.115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9C-544B-9873-78D0102E1659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Hoja1!$B$5:$D$5</c:f>
              <c:numCache>
                <c:formatCode>0%</c:formatCode>
                <c:ptCount val="3"/>
                <c:pt idx="0">
                  <c:v>7.0999999999999994E-2</c:v>
                </c:pt>
                <c:pt idx="1">
                  <c:v>0.14399999999999999</c:v>
                </c:pt>
                <c:pt idx="2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C-544B-9873-78D0102E165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9C-544B-9873-78D0102E1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9C-544B-9873-78D0102E1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9C-544B-9873-78D0102E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9C-544B-9873-78D0102E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9C-544B-9873-78D0102E16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9C-544B-9873-78D0102E165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Hoja1!$B$6:$D$6</c:f>
              <c:numCache>
                <c:formatCode>0%</c:formatCode>
                <c:ptCount val="3"/>
                <c:pt idx="0">
                  <c:v>0.13800000000000001</c:v>
                </c:pt>
                <c:pt idx="1">
                  <c:v>0.317</c:v>
                </c:pt>
                <c:pt idx="2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9C-544B-9873-78D0102E165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Hoja1!$B$1:$D$1</c:f>
              <c:strCache>
                <c:ptCount val="3"/>
                <c:pt idx="0">
                  <c:v>El cambio climático es un mero invento creado por grupos interesados</c:v>
                </c:pt>
                <c:pt idx="1">
                  <c:v>Siempre ha habido cambio climático como el que ocurre ahora</c:v>
                </c:pt>
                <c:pt idx="2">
                  <c:v>El cambio climático es un fenómeno científicamente probado</c:v>
                </c:pt>
              </c:strCache>
            </c:strRef>
          </c:cat>
          <c:val>
            <c:numRef>
              <c:f>Hoja1!$B$7:$D$7</c:f>
              <c:numCache>
                <c:formatCode>0%</c:formatCode>
                <c:ptCount val="3"/>
                <c:pt idx="0">
                  <c:v>0.01</c:v>
                </c:pt>
                <c:pt idx="1">
                  <c:v>1.2999999999999999E-2</c:v>
                </c:pt>
                <c:pt idx="2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9C-544B-9873-78D0102E1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1231967861707947"/>
          <c:y val="0.63436947707661917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7517955718434"/>
          <c:y val="3.8447419917618471E-2"/>
          <c:w val="0.44903263173477115"/>
          <c:h val="0.49432195178266325"/>
        </c:manualLayout>
      </c:layout>
      <c:pieChart>
        <c:varyColors val="1"/>
        <c:ser>
          <c:idx val="0"/>
          <c:order val="0"/>
          <c:spPr>
            <a:solidFill>
              <a:srgbClr val="072146">
                <a:lumMod val="75000"/>
                <a:lumOff val="25000"/>
              </a:srgbClr>
            </a:solidFill>
            <a:ln w="12591">
              <a:noFill/>
              <a:prstDash val="solid"/>
            </a:ln>
          </c:spPr>
          <c:dPt>
            <c:idx val="0"/>
            <c:bubble3D val="0"/>
            <c:spPr>
              <a:solidFill>
                <a:srgbClr val="00448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CD5-0446-811E-26AE01789064}"/>
              </c:ext>
            </c:extLst>
          </c:dPt>
          <c:dPt>
            <c:idx val="1"/>
            <c:bubble3D val="0"/>
            <c:spPr>
              <a:solidFill>
                <a:srgbClr val="48AE64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CD5-0446-811E-26AE01789064}"/>
              </c:ext>
            </c:extLst>
          </c:dPt>
          <c:dPt>
            <c:idx val="2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CD5-0446-811E-26AE01789064}"/>
              </c:ext>
            </c:extLst>
          </c:dPt>
          <c:dPt>
            <c:idx val="3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CD5-0446-811E-26AE01789064}"/>
              </c:ext>
            </c:extLst>
          </c:dPt>
          <c:dPt>
            <c:idx val="4"/>
            <c:bubble3D val="0"/>
            <c:spPr>
              <a:solidFill>
                <a:srgbClr val="CA92DE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CD5-0446-811E-26AE01789064}"/>
              </c:ext>
            </c:extLst>
          </c:dPt>
          <c:dPt>
            <c:idx val="5"/>
            <c:bubble3D val="0"/>
            <c:spPr>
              <a:solidFill>
                <a:srgbClr val="FFFFFF">
                  <a:lumMod val="75000"/>
                </a:srgbClr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CD5-0446-811E-26AE0178906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CD5-0446-811E-26AE0178906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rgbClr val="666666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CD5-0446-811E-26AE01789064}"/>
                </c:ext>
              </c:extLst>
            </c:dLbl>
            <c:dLbl>
              <c:idx val="3"/>
              <c:layout>
                <c:manualLayout>
                  <c:x val="1.464732658316607E-3"/>
                  <c:y val="2.768148093142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D5-0446-811E-26AE01789064}"/>
                </c:ext>
              </c:extLst>
            </c:dLbl>
            <c:dLbl>
              <c:idx val="4"/>
              <c:layout>
                <c:manualLayout>
                  <c:x val="8.4084037682010393E-3"/>
                  <c:y val="3.53177515331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D5-0446-811E-26AE01789064}"/>
                </c:ext>
              </c:extLst>
            </c:dLbl>
            <c:dLbl>
              <c:idx val="5"/>
              <c:layout>
                <c:manualLayout>
                  <c:x val="6.2215172371167197E-3"/>
                  <c:y val="2.7681480931420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2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D5-0446-811E-26AE01789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Hoja1!$A$3:$A$6</c:f>
              <c:strCache>
                <c:ptCount val="4"/>
                <c:pt idx="0">
                  <c:v>Un proceso natural de la Tierra</c:v>
                </c:pt>
                <c:pt idx="1">
                  <c:v>Un proceso provocado por la actividad humana</c:v>
                </c:pt>
                <c:pt idx="2">
                  <c:v>Ambas cosas  (NO LEER)</c:v>
                </c:pt>
                <c:pt idx="3">
                  <c:v>Ns/Nc</c:v>
                </c:pt>
              </c:strCache>
            </c:strRef>
          </c:cat>
          <c:val>
            <c:numRef>
              <c:f>Hoja1!$B$3:$B$6</c:f>
              <c:numCache>
                <c:formatCode>0%</c:formatCode>
                <c:ptCount val="4"/>
                <c:pt idx="0">
                  <c:v>0.17499999999999999</c:v>
                </c:pt>
                <c:pt idx="1">
                  <c:v>0.67200000000000004</c:v>
                </c:pt>
                <c:pt idx="2">
                  <c:v>0.13900000000000001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D5-0446-811E-26AE01789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181">
          <a:noFill/>
        </a:ln>
      </c:spPr>
    </c:plotArea>
    <c:legend>
      <c:legendPos val="r"/>
      <c:layout>
        <c:manualLayout>
          <c:xMode val="edge"/>
          <c:yMode val="edge"/>
          <c:x val="0.60984136236654751"/>
          <c:y val="3.916174192351643E-2"/>
          <c:w val="0.35821016666906441"/>
          <c:h val="0.4940450618132054"/>
        </c:manualLayout>
      </c:layout>
      <c:overlay val="0"/>
      <c:txPr>
        <a:bodyPr/>
        <a:lstStyle/>
        <a:p>
          <a:pPr>
            <a:defRPr sz="900" b="0">
              <a:solidFill>
                <a:srgbClr val="666666"/>
              </a:solidFill>
              <a:latin typeface="+mj-lt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1684495391765"/>
          <c:y val="6.8731908638465969E-2"/>
          <c:w val="0.2303994655637536"/>
          <c:h val="0.89535789208650807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Un proceso natural de la tierra</c:v>
                </c:pt>
              </c:strCache>
            </c:strRef>
          </c:tx>
          <c:spPr>
            <a:solidFill>
              <a:srgbClr val="00448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1C-5E42-A164-110D7DAF57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1C-5E42-A164-110D7DAF57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1C-5E42-A164-110D7DAF57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1C-5E42-A164-110D7DAF57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D1C-5E42-A164-110D7DAF570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D1C-5E42-A164-110D7DAF57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4">
                    <c:v>Sexo</c:v>
                  </c:pt>
                </c:lvl>
              </c:multiLvlStrCache>
            </c:multiLvlStrRef>
          </c:cat>
          <c:val>
            <c:numRef>
              <c:f>Hoja1!$C$2:$C$28</c:f>
              <c:numCache>
                <c:formatCode>0%</c:formatCode>
                <c:ptCount val="27"/>
                <c:pt idx="0">
                  <c:v>0.21</c:v>
                </c:pt>
                <c:pt idx="1">
                  <c:v>0.15</c:v>
                </c:pt>
                <c:pt idx="3">
                  <c:v>0.17</c:v>
                </c:pt>
                <c:pt idx="4">
                  <c:v>0.32</c:v>
                </c:pt>
                <c:pt idx="5">
                  <c:v>0.27</c:v>
                </c:pt>
                <c:pt idx="6">
                  <c:v>0.21</c:v>
                </c:pt>
                <c:pt idx="7">
                  <c:v>7.0000000000000007E-2</c:v>
                </c:pt>
                <c:pt idx="8">
                  <c:v>0.05</c:v>
                </c:pt>
                <c:pt idx="10">
                  <c:v>0.26</c:v>
                </c:pt>
                <c:pt idx="11">
                  <c:v>0.22</c:v>
                </c:pt>
                <c:pt idx="12">
                  <c:v>0.12</c:v>
                </c:pt>
                <c:pt idx="14">
                  <c:v>0.16</c:v>
                </c:pt>
                <c:pt idx="15">
                  <c:v>0.15</c:v>
                </c:pt>
                <c:pt idx="16">
                  <c:v>0.2</c:v>
                </c:pt>
                <c:pt idx="18">
                  <c:v>0.21</c:v>
                </c:pt>
                <c:pt idx="19">
                  <c:v>0.19</c:v>
                </c:pt>
                <c:pt idx="20">
                  <c:v>0.17</c:v>
                </c:pt>
                <c:pt idx="21">
                  <c:v>0.2</c:v>
                </c:pt>
                <c:pt idx="22">
                  <c:v>0.13</c:v>
                </c:pt>
                <c:pt idx="23">
                  <c:v>0.1</c:v>
                </c:pt>
                <c:pt idx="25">
                  <c:v>0.13</c:v>
                </c:pt>
                <c:pt idx="2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1C-5E42-A164-110D7DAF5707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Un proceso provocado por la actividad humana</c:v>
                </c:pt>
              </c:strCache>
            </c:strRef>
          </c:tx>
          <c:spPr>
            <a:solidFill>
              <a:srgbClr val="48AE64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D1C-5E42-A164-110D7DAF57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4">
                    <c:v>Sexo</c:v>
                  </c:pt>
                </c:lvl>
              </c:multiLvlStrCache>
            </c:multiLvlStrRef>
          </c:cat>
          <c:val>
            <c:numRef>
              <c:f>Hoja1!$D$2:$D$28</c:f>
              <c:numCache>
                <c:formatCode>0%</c:formatCode>
                <c:ptCount val="27"/>
                <c:pt idx="0">
                  <c:v>0.65</c:v>
                </c:pt>
                <c:pt idx="1">
                  <c:v>0.69</c:v>
                </c:pt>
                <c:pt idx="3">
                  <c:v>0.59</c:v>
                </c:pt>
                <c:pt idx="4">
                  <c:v>0.52</c:v>
                </c:pt>
                <c:pt idx="5">
                  <c:v>0.54</c:v>
                </c:pt>
                <c:pt idx="6">
                  <c:v>0.62</c:v>
                </c:pt>
                <c:pt idx="7">
                  <c:v>0.81</c:v>
                </c:pt>
                <c:pt idx="8">
                  <c:v>0.86</c:v>
                </c:pt>
                <c:pt idx="10">
                  <c:v>0.59</c:v>
                </c:pt>
                <c:pt idx="11">
                  <c:v>0.65</c:v>
                </c:pt>
                <c:pt idx="12">
                  <c:v>0.72</c:v>
                </c:pt>
                <c:pt idx="14">
                  <c:v>0.65</c:v>
                </c:pt>
                <c:pt idx="15">
                  <c:v>0.68</c:v>
                </c:pt>
                <c:pt idx="16">
                  <c:v>0.69</c:v>
                </c:pt>
                <c:pt idx="18">
                  <c:v>0.65</c:v>
                </c:pt>
                <c:pt idx="19">
                  <c:v>0.66</c:v>
                </c:pt>
                <c:pt idx="20">
                  <c:v>0.67</c:v>
                </c:pt>
                <c:pt idx="21">
                  <c:v>0.65</c:v>
                </c:pt>
                <c:pt idx="22">
                  <c:v>0.7</c:v>
                </c:pt>
                <c:pt idx="23">
                  <c:v>0.75</c:v>
                </c:pt>
                <c:pt idx="25">
                  <c:v>0.72</c:v>
                </c:pt>
                <c:pt idx="2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1C-5E42-A164-110D7DAF5707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Ambas</c:v>
                </c:pt>
              </c:strCache>
            </c:strRef>
          </c:tx>
          <c:spPr>
            <a:solidFill>
              <a:srgbClr val="F8CD51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4">
                    <c:v>Sexo</c:v>
                  </c:pt>
                </c:lvl>
              </c:multiLvlStrCache>
            </c:multiLvlStrRef>
          </c:cat>
          <c:val>
            <c:numRef>
              <c:f>Hoja1!$E$2:$E$28</c:f>
              <c:numCache>
                <c:formatCode>0%</c:formatCode>
                <c:ptCount val="27"/>
                <c:pt idx="0">
                  <c:v>0.12</c:v>
                </c:pt>
                <c:pt idx="1">
                  <c:v>0.15</c:v>
                </c:pt>
                <c:pt idx="3">
                  <c:v>0.2</c:v>
                </c:pt>
                <c:pt idx="4">
                  <c:v>0.13</c:v>
                </c:pt>
                <c:pt idx="5">
                  <c:v>0.19</c:v>
                </c:pt>
                <c:pt idx="6">
                  <c:v>0.15</c:v>
                </c:pt>
                <c:pt idx="7">
                  <c:v>0.12</c:v>
                </c:pt>
                <c:pt idx="8">
                  <c:v>0.09</c:v>
                </c:pt>
                <c:pt idx="10">
                  <c:v>0.13</c:v>
                </c:pt>
                <c:pt idx="11">
                  <c:v>0.12</c:v>
                </c:pt>
                <c:pt idx="12">
                  <c:v>0.15</c:v>
                </c:pt>
                <c:pt idx="14">
                  <c:v>0.18</c:v>
                </c:pt>
                <c:pt idx="15">
                  <c:v>0.16</c:v>
                </c:pt>
                <c:pt idx="16">
                  <c:v>0.09</c:v>
                </c:pt>
                <c:pt idx="18">
                  <c:v>0.12</c:v>
                </c:pt>
                <c:pt idx="19">
                  <c:v>0.14000000000000001</c:v>
                </c:pt>
                <c:pt idx="20">
                  <c:v>0.15</c:v>
                </c:pt>
                <c:pt idx="21">
                  <c:v>0.14000000000000001</c:v>
                </c:pt>
                <c:pt idx="22">
                  <c:v>0.15</c:v>
                </c:pt>
                <c:pt idx="23">
                  <c:v>0.14000000000000001</c:v>
                </c:pt>
                <c:pt idx="25">
                  <c:v>0.14000000000000001</c:v>
                </c:pt>
                <c:pt idx="2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D1C-5E42-A164-110D7DAF5707}"/>
            </c:ext>
          </c:extLst>
        </c:ser>
        <c:ser>
          <c:idx val="2"/>
          <c:order val="3"/>
          <c:tx>
            <c:strRef>
              <c:f>Hoja1!$F$1</c:f>
              <c:strCache>
                <c:ptCount val="1"/>
                <c:pt idx="0">
                  <c:v>NS</c:v>
                </c:pt>
              </c:strCache>
            </c:strRef>
          </c:tx>
          <c:spPr>
            <a:solidFill>
              <a:srgbClr val="F7893B"/>
            </a:solidFill>
          </c:spPr>
          <c:invertIfNegative val="0"/>
          <c:dLbls>
            <c:delete val="1"/>
          </c:dLbls>
          <c:cat>
            <c:multiLvlStrRef>
              <c:f>Hoja1!$A$2:$B$28</c:f>
              <c:multiLvlStrCache>
                <c:ptCount val="27"/>
                <c:lvl>
                  <c:pt idx="0">
                    <c:v>Hay muchas cosas que no puede ni podrá</c:v>
                  </c:pt>
                  <c:pt idx="1">
                    <c:v>Puede o podrá explicar la mayoría de las cosas</c:v>
                  </c:pt>
                  <c:pt idx="3">
                    <c:v>Ns/Nc</c:v>
                  </c:pt>
                  <c:pt idx="4">
                    <c:v>8 a 10</c:v>
                  </c:pt>
                  <c:pt idx="5">
                    <c:v>6 a 7</c:v>
                  </c:pt>
                  <c:pt idx="6">
                    <c:v>5</c:v>
                  </c:pt>
                  <c:pt idx="7">
                    <c:v>3 a 4</c:v>
                  </c:pt>
                  <c:pt idx="8">
                    <c:v>0 a 2</c:v>
                  </c:pt>
                  <c:pt idx="10">
                    <c:v>Alta (6-10)</c:v>
                  </c:pt>
                  <c:pt idx="11">
                    <c:v>Media (5)</c:v>
                  </c:pt>
                  <c:pt idx="12">
                    <c:v>Baja (0-4)</c:v>
                  </c:pt>
                  <c:pt idx="14">
                    <c:v>Terciarios</c:v>
                  </c:pt>
                  <c:pt idx="15">
                    <c:v>Secundarios</c:v>
                  </c:pt>
                  <c:pt idx="16">
                    <c:v>Primarios</c:v>
                  </c:pt>
                  <c:pt idx="18">
                    <c:v>65 y más</c:v>
                  </c:pt>
                  <c:pt idx="19">
                    <c:v>55-64</c:v>
                  </c:pt>
                  <c:pt idx="20">
                    <c:v>45-54</c:v>
                  </c:pt>
                  <c:pt idx="21">
                    <c:v>35-44</c:v>
                  </c:pt>
                  <c:pt idx="22">
                    <c:v>25-34</c:v>
                  </c:pt>
                  <c:pt idx="23">
                    <c:v>18-24</c:v>
                  </c:pt>
                  <c:pt idx="25">
                    <c:v>Mujer</c:v>
                  </c:pt>
                  <c:pt idx="26">
                    <c:v>Hombre</c:v>
                  </c:pt>
                </c:lvl>
                <c:lvl>
                  <c:pt idx="0">
                    <c:v>La ciencia:</c:v>
                  </c:pt>
                  <c:pt idx="3">
                    <c:v>Ideología (0 izquierda- 10 derecha)</c:v>
                  </c:pt>
                  <c:pt idx="10">
                    <c:v>Religiosidad</c:v>
                  </c:pt>
                  <c:pt idx="14">
                    <c:v>Estudios</c:v>
                  </c:pt>
                  <c:pt idx="18">
                    <c:v>Edad</c:v>
                  </c:pt>
                  <c:pt idx="24">
                    <c:v>Sexo</c:v>
                  </c:pt>
                </c:lvl>
              </c:multiLvlStrCache>
            </c:multiLvlStrRef>
          </c:cat>
          <c:val>
            <c:numRef>
              <c:f>Hoja1!$F$2:$F$28</c:f>
              <c:numCache>
                <c:formatCode>0%</c:formatCode>
                <c:ptCount val="27"/>
                <c:pt idx="0">
                  <c:v>0.02</c:v>
                </c:pt>
                <c:pt idx="1">
                  <c:v>0.01</c:v>
                </c:pt>
                <c:pt idx="3">
                  <c:v>0.04</c:v>
                </c:pt>
                <c:pt idx="4">
                  <c:v>0.03</c:v>
                </c:pt>
                <c:pt idx="6">
                  <c:v>0.02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0.02</c:v>
                </c:pt>
                <c:pt idx="18">
                  <c:v>0.02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0.02</c:v>
                </c:pt>
                <c:pt idx="23">
                  <c:v>0.01</c:v>
                </c:pt>
                <c:pt idx="25">
                  <c:v>0.01</c:v>
                </c:pt>
                <c:pt idx="2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1C-5E42-A164-110D7DAF57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74633373640984679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1.9821110575264814E-3"/>
                  <c:y val="6.9489661361011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DD-BA4E-9A95-D19BF81149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DD-BA4E-9A95-D19BF81149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DD-BA4E-9A95-D19BF81149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Hoja1!$B$2:$G$2</c:f>
              <c:numCache>
                <c:formatCode>0%</c:formatCode>
                <c:ptCount val="6"/>
                <c:pt idx="0">
                  <c:v>0.52800000000000002</c:v>
                </c:pt>
                <c:pt idx="1">
                  <c:v>0.32</c:v>
                </c:pt>
                <c:pt idx="2">
                  <c:v>0.36299999999999999</c:v>
                </c:pt>
                <c:pt idx="3">
                  <c:v>3.4000000000000002E-2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C-544B-9873-78D0102E1659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 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dLbl>
              <c:idx val="3"/>
              <c:layout>
                <c:manualLayout>
                  <c:x val="0"/>
                  <c:y val="-1.7372415340253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DD-BA4E-9A95-D19BF81149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DD-BA4E-9A95-D19BF81149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DD-BA4E-9A95-D19BF81149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Hoja1!$B$3:$G$3</c:f>
              <c:numCache>
                <c:formatCode>0%</c:formatCode>
                <c:ptCount val="6"/>
                <c:pt idx="0">
                  <c:v>0.14899999999999999</c:v>
                </c:pt>
                <c:pt idx="1">
                  <c:v>0.151</c:v>
                </c:pt>
                <c:pt idx="2">
                  <c:v>0.126</c:v>
                </c:pt>
                <c:pt idx="3">
                  <c:v>3.6999999999999998E-2</c:v>
                </c:pt>
                <c:pt idx="4">
                  <c:v>1.4E-2</c:v>
                </c:pt>
                <c:pt idx="5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C-544B-9873-78D0102E1659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Hoja1!$B$4:$G$4</c:f>
              <c:numCache>
                <c:formatCode>0%</c:formatCode>
                <c:ptCount val="6"/>
                <c:pt idx="0">
                  <c:v>0.13</c:v>
                </c:pt>
                <c:pt idx="1">
                  <c:v>0.17</c:v>
                </c:pt>
                <c:pt idx="2">
                  <c:v>0.13800000000000001</c:v>
                </c:pt>
                <c:pt idx="3">
                  <c:v>0.10100000000000001</c:v>
                </c:pt>
                <c:pt idx="4">
                  <c:v>0.04</c:v>
                </c:pt>
                <c:pt idx="5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9C-544B-9873-78D0102E1659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Hoja1!$B$5:$G$5</c:f>
              <c:numCache>
                <c:formatCode>0%</c:formatCode>
                <c:ptCount val="6"/>
                <c:pt idx="0">
                  <c:v>0.108</c:v>
                </c:pt>
                <c:pt idx="1">
                  <c:v>0.16500000000000001</c:v>
                </c:pt>
                <c:pt idx="2">
                  <c:v>0.16600000000000001</c:v>
                </c:pt>
                <c:pt idx="3">
                  <c:v>0.23599999999999999</c:v>
                </c:pt>
                <c:pt idx="4">
                  <c:v>0.125</c:v>
                </c:pt>
                <c:pt idx="5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C-544B-9873-78D0102E165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9C-544B-9873-78D0102E1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9C-544B-9873-78D0102E1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9C-544B-9873-78D0102E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9C-544B-9873-78D0102E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9C-544B-9873-78D0102E16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9C-544B-9873-78D0102E165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Hoja1!$B$6:$G$6</c:f>
              <c:numCache>
                <c:formatCode>0%</c:formatCode>
                <c:ptCount val="6"/>
                <c:pt idx="0">
                  <c:v>8.4000000000000005E-2</c:v>
                </c:pt>
                <c:pt idx="1">
                  <c:v>7.9000000000000001E-2</c:v>
                </c:pt>
                <c:pt idx="2">
                  <c:v>0.17699999999999999</c:v>
                </c:pt>
                <c:pt idx="3">
                  <c:v>0.58399999999999996</c:v>
                </c:pt>
                <c:pt idx="4">
                  <c:v>0.80500000000000005</c:v>
                </c:pt>
                <c:pt idx="5">
                  <c:v>0.82499999999999996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9C-544B-9873-78D0102E165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29-480F-B606-0A57CC3E7D75}"/>
                </c:ext>
              </c:extLst>
            </c:dLbl>
            <c:dLbl>
              <c:idx val="2"/>
              <c:layout>
                <c:manualLayout>
                  <c:x val="7.9284442301059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DD-BA4E-9A95-D19BF81149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DD-BA4E-9A95-D19BF81149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C-544B-9873-78D0102E16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29-480F-B606-0A57CC3E7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Hoja1!$B$1:$G$1</c:f>
              <c:strCache>
                <c:ptCount val="6"/>
                <c:pt idx="0">
                  <c:v>Los sacerdotes</c:v>
                </c:pt>
                <c:pt idx="1">
                  <c:v>Los homeópatas</c:v>
                </c:pt>
                <c:pt idx="2">
                  <c:v>Los astrólogos</c:v>
                </c:pt>
                <c:pt idx="3">
                  <c:v>Los psicólogos</c:v>
                </c:pt>
                <c:pt idx="4">
                  <c:v>Los científicos</c:v>
                </c:pt>
                <c:pt idx="5">
                  <c:v>Los médicos</c:v>
                </c:pt>
              </c:strCache>
            </c:strRef>
          </c:cat>
          <c:val>
            <c:numRef>
              <c:f>Hoja1!$B$7:$G$7</c:f>
              <c:numCache>
                <c:formatCode>0%</c:formatCode>
                <c:ptCount val="6"/>
                <c:pt idx="0">
                  <c:v>2E-3</c:v>
                </c:pt>
                <c:pt idx="1">
                  <c:v>0.115</c:v>
                </c:pt>
                <c:pt idx="2">
                  <c:v>0.03</c:v>
                </c:pt>
                <c:pt idx="3">
                  <c:v>8.0000000000000002E-3</c:v>
                </c:pt>
                <c:pt idx="4">
                  <c:v>5.0000000000000001E-3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9C-544B-9873-78D0102E1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9844490121439419"/>
          <c:y val="0.87063432570406163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7517955718434"/>
          <c:y val="3.8447419917618471E-2"/>
          <c:w val="0.44903263173477115"/>
          <c:h val="0.49432195178266325"/>
        </c:manualLayout>
      </c:layout>
      <c:pieChart>
        <c:varyColors val="1"/>
        <c:ser>
          <c:idx val="0"/>
          <c:order val="0"/>
          <c:spPr>
            <a:solidFill>
              <a:srgbClr val="072146">
                <a:lumMod val="75000"/>
                <a:lumOff val="25000"/>
              </a:srgbClr>
            </a:solidFill>
            <a:ln w="12591">
              <a:noFill/>
              <a:prstDash val="solid"/>
            </a:ln>
          </c:spPr>
          <c:dPt>
            <c:idx val="0"/>
            <c:bubble3D val="0"/>
            <c:spPr>
              <a:solidFill>
                <a:srgbClr val="00448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CD5-0446-811E-26AE01789064}"/>
              </c:ext>
            </c:extLst>
          </c:dPt>
          <c:dPt>
            <c:idx val="1"/>
            <c:bubble3D val="0"/>
            <c:spPr>
              <a:solidFill>
                <a:srgbClr val="48AE64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CD5-0446-811E-26AE01789064}"/>
              </c:ext>
            </c:extLst>
          </c:dPt>
          <c:dPt>
            <c:idx val="2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CD5-0446-811E-26AE01789064}"/>
              </c:ext>
            </c:extLst>
          </c:dPt>
          <c:dPt>
            <c:idx val="3"/>
            <c:bubble3D val="0"/>
            <c:spPr>
              <a:solidFill>
                <a:srgbClr val="AD53A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CD5-0446-811E-26AE01789064}"/>
              </c:ext>
            </c:extLst>
          </c:dPt>
          <c:dPt>
            <c:idx val="4"/>
            <c:bubble3D val="0"/>
            <c:spPr>
              <a:solidFill>
                <a:srgbClr val="CA92DE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CD5-0446-811E-26AE01789064}"/>
              </c:ext>
            </c:extLst>
          </c:dPt>
          <c:dPt>
            <c:idx val="5"/>
            <c:bubble3D val="0"/>
            <c:spPr>
              <a:solidFill>
                <a:srgbClr val="FFFFFF">
                  <a:lumMod val="75000"/>
                </a:srgbClr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CD5-0446-811E-26AE0178906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5-0446-811E-26AE01789064}"/>
                </c:ext>
              </c:extLst>
            </c:dLbl>
            <c:dLbl>
              <c:idx val="2"/>
              <c:layout>
                <c:manualLayout>
                  <c:x val="4.5857029362142032E-2"/>
                  <c:y val="5.71888802687427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D5-0446-811E-26AE01789064}"/>
                </c:ext>
              </c:extLst>
            </c:dLbl>
            <c:dLbl>
              <c:idx val="4"/>
              <c:layout>
                <c:manualLayout>
                  <c:x val="8.4084037682010393E-3"/>
                  <c:y val="3.5317751533191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D5-0446-811E-26AE01789064}"/>
                </c:ext>
              </c:extLst>
            </c:dLbl>
            <c:dLbl>
              <c:idx val="5"/>
              <c:layout>
                <c:manualLayout>
                  <c:x val="6.2215172371167197E-3"/>
                  <c:y val="2.7681480931420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2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D5-0446-811E-26AE01789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Hoja1!$A$3:$A$5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Hoja1!$B$3:$B$5</c:f>
              <c:numCache>
                <c:formatCode>0%</c:formatCode>
                <c:ptCount val="3"/>
                <c:pt idx="0">
                  <c:v>0.53</c:v>
                </c:pt>
                <c:pt idx="1">
                  <c:v>0.46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D5-0446-811E-26AE01789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0"/>
      </c:pieChart>
      <c:spPr>
        <a:noFill/>
        <a:ln w="251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406017920426179E-2"/>
          <c:y val="2.6992916927563237E-2"/>
          <c:w val="0.21980510986930307"/>
          <c:h val="0.59741148696724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 0-2</c:v>
                </c:pt>
              </c:strCache>
            </c:strRef>
          </c:tx>
          <c:spPr>
            <a:solidFill>
              <a:srgbClr val="AD53A1"/>
            </a:solidFill>
            <a:ln w="1259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1F-BE43-BDBB-CAC3687F67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1F-BE43-BDBB-CAC3687F677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1F-BE43-BDBB-CAC3687F67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1F-BE43-BDBB-CAC3687F67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Hoja1!$A$4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1F-BE43-BDBB-CAC3687F6771}"/>
            </c:ext>
          </c:extLst>
        </c:ser>
        <c:ser>
          <c:idx val="1"/>
          <c:order val="1"/>
          <c:tx>
            <c:strRef>
              <c:f>Hoja1!$B$3</c:f>
              <c:strCache>
                <c:ptCount val="1"/>
                <c:pt idx="0">
                  <c:v> 3-4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1F-BE43-BDBB-CAC3687F67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666666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Hoja1!$B$4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1F-BE43-BDBB-CAC3687F6771}"/>
            </c:ext>
          </c:extLst>
        </c:ser>
        <c:ser>
          <c:idx val="2"/>
          <c:order val="2"/>
          <c:tx>
            <c:strRef>
              <c:f>Hoja1!$C$3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1F-BE43-BDBB-CAC3687F67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Hoja1!$C$4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F-BE43-BDBB-CAC3687F6771}"/>
            </c:ext>
          </c:extLst>
        </c:ser>
        <c:ser>
          <c:idx val="3"/>
          <c:order val="3"/>
          <c:tx>
            <c:strRef>
              <c:f>Hoja1!$D$3</c:f>
              <c:strCache>
                <c:ptCount val="1"/>
                <c:pt idx="0">
                  <c:v> 6-7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-8.781711192036872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1F-BE43-BDBB-CAC3687F67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Hoja1!$D$4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1F-BE43-BDBB-CAC3687F6771}"/>
            </c:ext>
          </c:extLst>
        </c:ser>
        <c:ser>
          <c:idx val="4"/>
          <c:order val="4"/>
          <c:tx>
            <c:strRef>
              <c:f>Hoja1!$E$3</c:f>
              <c:strCache>
                <c:ptCount val="1"/>
                <c:pt idx="0">
                  <c:v> 8-10</c:v>
                </c:pt>
              </c:strCache>
            </c:strRef>
          </c:tx>
          <c:spPr>
            <a:solidFill>
              <a:srgbClr val="00448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1F-BE43-BDBB-CAC3687F67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accent4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Hoja1!$E$4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1F-BE43-BDBB-CAC3687F67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83672592"/>
        <c:axId val="283672048"/>
      </c:barChart>
      <c:catAx>
        <c:axId val="28367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672048"/>
        <c:crosses val="autoZero"/>
        <c:auto val="1"/>
        <c:lblAlgn val="ctr"/>
        <c:lblOffset val="100"/>
        <c:noMultiLvlLbl val="0"/>
      </c:catAx>
      <c:valAx>
        <c:axId val="2836720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rgbClr val="666666"/>
                </a:solidFill>
                <a:latin typeface="BentonSansBBVA Book" pitchFamily="2" charset="77"/>
              </a:defRPr>
            </a:pPr>
            <a:endParaRPr lang="es-ES"/>
          </a:p>
        </c:txPr>
        <c:crossAx val="283672592"/>
        <c:crosses val="autoZero"/>
        <c:crossBetween val="between"/>
        <c:majorUnit val="0.2"/>
      </c:valAx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3.033836260910823E-2"/>
          <c:y val="0.65975664879445239"/>
          <c:w val="0.29483091738318074"/>
          <c:h val="6.4431484163306768E-2"/>
        </c:manualLayout>
      </c:layout>
      <c:overlay val="0"/>
      <c:txPr>
        <a:bodyPr/>
        <a:lstStyle/>
        <a:p>
          <a:pPr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48227302323799937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Hoja1!$B$2:$D$2</c:f>
              <c:numCache>
                <c:formatCode>0%</c:formatCode>
                <c:ptCount val="3"/>
                <c:pt idx="0">
                  <c:v>0.35966199999999998</c:v>
                </c:pt>
                <c:pt idx="1">
                  <c:v>0.20814699999999997</c:v>
                </c:pt>
                <c:pt idx="2">
                  <c:v>0.24192699999999998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C-544B-9873-78D0102E1659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Hoja1!$B$3:$D$3</c:f>
              <c:numCache>
                <c:formatCode>0%</c:formatCode>
                <c:ptCount val="3"/>
                <c:pt idx="0">
                  <c:v>0.11227000000000001</c:v>
                </c:pt>
                <c:pt idx="1">
                  <c:v>0.123199</c:v>
                </c:pt>
                <c:pt idx="2">
                  <c:v>0.12469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C-544B-9873-78D0102E1659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Hoja1!$B$4:$D$4</c:f>
              <c:numCache>
                <c:formatCode>0%</c:formatCode>
                <c:ptCount val="3"/>
                <c:pt idx="0">
                  <c:v>0.162941</c:v>
                </c:pt>
                <c:pt idx="1">
                  <c:v>0.24093399999999998</c:v>
                </c:pt>
                <c:pt idx="2">
                  <c:v>0.13512199999999999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9C-544B-9873-78D0102E1659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Hoja1!$B$5:$D$5</c:f>
              <c:numCache>
                <c:formatCode>0%</c:formatCode>
                <c:ptCount val="3"/>
                <c:pt idx="0">
                  <c:v>0.12270200000000001</c:v>
                </c:pt>
                <c:pt idx="1">
                  <c:v>0.16592199999999999</c:v>
                </c:pt>
                <c:pt idx="2">
                  <c:v>0.120715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9C-544B-9873-78D0102E1659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39C-544B-9873-78D0102E16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39C-544B-9873-78D0102E16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39C-544B-9873-78D0102E165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9C-544B-9873-78D0102E16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9C-544B-9873-78D0102E16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9C-544B-9873-78D0102E1659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Hoja1!$B$6:$D$6</c:f>
              <c:numCache>
                <c:formatCode>0%</c:formatCode>
                <c:ptCount val="3"/>
                <c:pt idx="0">
                  <c:v>0.232489</c:v>
                </c:pt>
                <c:pt idx="1">
                  <c:v>0.24987600000000001</c:v>
                </c:pt>
                <c:pt idx="2">
                  <c:v>0.36164900000000005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9C-544B-9873-78D0102E1659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Hoja1!$B$1:$D$1</c:f>
              <c:strCache>
                <c:ptCount val="3"/>
                <c:pt idx="0">
                  <c:v>La ciencia destruye las creencias religiosas </c:v>
                </c:pt>
                <c:pt idx="1">
                  <c:v>La ciencia y la religión coexisten hoy sin problema</c:v>
                </c:pt>
                <c:pt idx="2">
                  <c:v>La religión no da respuesta hoy a las cuestiones importantes de la vida de las personas </c:v>
                </c:pt>
              </c:strCache>
            </c:strRef>
          </c:cat>
          <c:val>
            <c:numRef>
              <c:f>Hoja1!$B$7:$D$7</c:f>
              <c:numCache>
                <c:formatCode>0%</c:formatCode>
                <c:ptCount val="3"/>
                <c:pt idx="0">
                  <c:v>9.9350000000000011E-3</c:v>
                </c:pt>
                <c:pt idx="1">
                  <c:v>1.1923E-2</c:v>
                </c:pt>
                <c:pt idx="2">
                  <c:v>1.5896999999999998E-2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9C-544B-9873-78D0102E16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9646279015686764"/>
          <c:y val="0.63784396014466982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0.25582</cdr:x>
      <cdr:y>0.28061</cdr:y>
    </cdr:from>
    <cdr:to>
      <cdr:x>0.34331</cdr:x>
      <cdr:y>0.35533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A40BD17-275F-7242-949B-179915CAABC4}"/>
            </a:ext>
          </a:extLst>
        </cdr:cNvPr>
        <cdr:cNvSpPr txBox="1"/>
      </cdr:nvSpPr>
      <cdr:spPr>
        <a:xfrm xmlns:a="http://schemas.openxmlformats.org/drawingml/2006/main">
          <a:off x="1937223" y="933378"/>
          <a:ext cx="662532" cy="248536"/>
        </a:xfrm>
        <a:prstGeom xmlns:a="http://schemas.openxmlformats.org/drawingml/2006/main" prst="rect">
          <a:avLst/>
        </a:prstGeom>
        <a:solidFill xmlns:a="http://schemas.openxmlformats.org/drawingml/2006/main">
          <a:srgbClr val="00448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900" b="1" dirty="0">
              <a:solidFill>
                <a:schemeClr val="bg1"/>
              </a:solidFill>
              <a:latin typeface="BentonSansBBVA Book" pitchFamily="2" charset="77"/>
              <a:cs typeface="Calibri" panose="020F0502020204030204" pitchFamily="34" charset="0"/>
            </a:rPr>
            <a:t>Media: 3,7</a:t>
          </a:r>
        </a:p>
        <a:p xmlns:a="http://schemas.openxmlformats.org/drawingml/2006/main">
          <a:pPr algn="ctr"/>
          <a:endParaRPr lang="es-AR" sz="800" dirty="0">
            <a:solidFill>
              <a:schemeClr val="bg1"/>
            </a:solidFill>
            <a:latin typeface="BentonSansBBVA Book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0.24412</cdr:x>
      <cdr:y>0.10297</cdr:y>
    </cdr:from>
    <cdr:to>
      <cdr:x>0.33378</cdr:x>
      <cdr:y>0.3309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874EF0E-AD93-5F42-82D2-2BB4979CD2A6}"/>
            </a:ext>
          </a:extLst>
        </cdr:cNvPr>
        <cdr:cNvSpPr txBox="1"/>
      </cdr:nvSpPr>
      <cdr:spPr>
        <a:xfrm xmlns:a="http://schemas.openxmlformats.org/drawingml/2006/main">
          <a:off x="1088938" y="454293"/>
          <a:ext cx="399945" cy="1005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800" b="1" dirty="0">
              <a:solidFill>
                <a:schemeClr val="tx1"/>
              </a:solidFill>
            </a:rPr>
            <a:t>Total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0.23419</cdr:x>
      <cdr:y>0.24513</cdr:y>
    </cdr:from>
    <cdr:to>
      <cdr:x>0.25951</cdr:x>
      <cdr:y>0.66032</cdr:y>
    </cdr:to>
    <cdr:sp macro="" textlink="">
      <cdr:nvSpPr>
        <cdr:cNvPr id="7" name="Flecha curvada hacia la izquierda 6">
          <a:extLst xmlns:a="http://schemas.openxmlformats.org/drawingml/2006/main">
            <a:ext uri="{FF2B5EF4-FFF2-40B4-BE49-F238E27FC236}">
              <a16:creationId xmlns:a16="http://schemas.microsoft.com/office/drawing/2014/main" id="{C5573CE2-423D-B54B-A513-6B16ABF47A7D}"/>
            </a:ext>
          </a:extLst>
        </cdr:cNvPr>
        <cdr:cNvSpPr/>
      </cdr:nvSpPr>
      <cdr:spPr>
        <a:xfrm xmlns:a="http://schemas.openxmlformats.org/drawingml/2006/main">
          <a:off x="1773470" y="815365"/>
          <a:ext cx="191729" cy="1381022"/>
        </a:xfrm>
        <a:prstGeom xmlns:a="http://schemas.openxmlformats.org/drawingml/2006/main" prst="curvedLeftArrow">
          <a:avLst/>
        </a:prstGeom>
        <a:solidFill xmlns:a="http://schemas.openxmlformats.org/drawingml/2006/main">
          <a:srgbClr val="AD53A1"/>
        </a:solidFill>
        <a:ln xmlns:a="http://schemas.openxmlformats.org/drawingml/2006/main">
          <a:solidFill>
            <a:srgbClr val="AD53A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0.37381</cdr:x>
      <cdr:y>0.02019</cdr:y>
    </cdr:from>
    <cdr:to>
      <cdr:x>0.46347</cdr:x>
      <cdr:y>0.07408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F874EF0E-AD93-5F42-82D2-2BB4979CD2A6}"/>
            </a:ext>
          </a:extLst>
        </cdr:cNvPr>
        <cdr:cNvSpPr txBox="1"/>
      </cdr:nvSpPr>
      <cdr:spPr>
        <a:xfrm xmlns:a="http://schemas.openxmlformats.org/drawingml/2006/main">
          <a:off x="2002484" y="81013"/>
          <a:ext cx="480302" cy="216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800" b="1" dirty="0">
              <a:solidFill>
                <a:schemeClr val="tx1"/>
              </a:solidFill>
            </a:rPr>
            <a:t>Total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A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68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75958-6DCD-B610-4FB1-5C557E72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979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8EDB0-1282-02E0-4B34-BA6D71E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59A9E-6D87-8047-A5F4-1821C3B8A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DDA4FE-8B99-C258-0AE0-79F77D456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745CBE-A872-EFCE-D9F3-CD68A999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9A3D90-3C89-3A0D-7EBC-4FED10AF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55DCE-793E-AB7B-D97E-BD27D274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17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87448-469B-8F1B-1E86-4B6528F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F0E84-30D2-357C-EB32-4981A56B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386753-6727-DE95-704E-A7F6D786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22E43-F654-2985-2BA4-C14566092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FA7FC7-1442-05DA-E3C4-C486B417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A18F98-386E-1D63-D419-91A54C3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3CB366-A4F4-B915-0ACB-40C9B803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E3230-76F2-E8EC-2722-D5B0247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1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8C86D-7231-A3ED-61D6-12E3311B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FE8119-2CBD-C915-2290-9ABBEEC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80A13-3CAE-6037-CE32-82267A26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06766-25B1-9073-441B-8596FA37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01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F28C6-0E2E-A85B-307A-C558C6E5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877397-394C-9E3F-B741-53B6098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520534-DA2A-EA0B-AB45-47DE5326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82C8-E37B-39CD-E220-D061FA2D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D5EFC-C03B-5C46-83AF-2CE98C79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45B719-D980-635F-9128-2F2A74CE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A7A4F-BAF1-78FB-E6C3-6E07206A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8DF607-7E37-276B-B97D-0039A6C4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6B2A82-876A-893A-1076-09CE7865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5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E4E11-3125-674C-03FF-6B2D32C3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45D37F-CCEF-AE51-DADD-C68FA239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9FB2E2-4B9F-37EF-FDD6-AA439A196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D4EB8B-4262-CEAD-5FBB-B61281B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C71A5-05CB-898A-3F64-D59D6EF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269D0-DCD9-B8E7-DEBA-27F64158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8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E4330-6A2A-7F64-D4CF-BD457B6E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EB6F17-A0C0-1686-88A8-E18E1388F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B7462-CC11-B74E-09D8-2B27B8FC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C921B-B464-9D22-14A5-7E02408E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BF64B-2511-4F9B-AD88-386A14D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76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7EF1EE-BADB-F5BE-1E1A-59259CB30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8286E-6F9B-3FEA-A7D7-F560F7330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B6D0-1E49-D5FD-3DDF-E8798168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97EBC-C544-74E5-3966-76210161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BEF03-72CA-C3CA-20BC-BFE6FDD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9DFB84-02C5-BA42-9200-7C641DDE0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637A9-5513-FD47-B520-4B0E5DAF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36" y="442946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rgbClr val="043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10000"/>
              </a:lnSpc>
              <a:defRPr sz="3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CF64C-95BB-7D41-B7D3-B4EA07968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6B419-88C8-3A40-9B2F-AB0E5C6B3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6" name="Google Shape;14;p18">
            <a:extLst>
              <a:ext uri="{FF2B5EF4-FFF2-40B4-BE49-F238E27FC236}">
                <a16:creationId xmlns:a16="http://schemas.microsoft.com/office/drawing/2014/main" id="{5DD31DBA-2FE8-2747-9F86-1697E474E48D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162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777188" y="-2"/>
            <a:ext cx="5370878" cy="5146153"/>
          </a:xfrm>
          <a:custGeom>
            <a:avLst/>
            <a:gdLst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5547359 w 5547359"/>
              <a:gd name="connsiteY2" fmla="*/ 5715000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0 w 5547359"/>
              <a:gd name="connsiteY0" fmla="*/ 0 h 5727192"/>
              <a:gd name="connsiteX1" fmla="*/ 5547359 w 5547359"/>
              <a:gd name="connsiteY1" fmla="*/ 0 h 5727192"/>
              <a:gd name="connsiteX2" fmla="*/ 4139183 w 5547359"/>
              <a:gd name="connsiteY2" fmla="*/ 5727192 h 5727192"/>
              <a:gd name="connsiteX3" fmla="*/ 0 w 5547359"/>
              <a:gd name="connsiteY3" fmla="*/ 5715000 h 5727192"/>
              <a:gd name="connsiteX4" fmla="*/ 0 w 5547359"/>
              <a:gd name="connsiteY4" fmla="*/ 0 h 5727192"/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4278883 w 5547359"/>
              <a:gd name="connsiteY2" fmla="*/ 5155692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4304283 w 5572759"/>
              <a:gd name="connsiteY2" fmla="*/ 515569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00 w 5572759"/>
              <a:gd name="connsiteY4" fmla="*/ 0 h 5194300"/>
              <a:gd name="connsiteX0" fmla="*/ 2540000 w 5584443"/>
              <a:gd name="connsiteY0" fmla="*/ 0 h 5194300"/>
              <a:gd name="connsiteX1" fmla="*/ 5572759 w 5584443"/>
              <a:gd name="connsiteY1" fmla="*/ 0 h 5194300"/>
              <a:gd name="connsiteX2" fmla="*/ 5584443 w 5584443"/>
              <a:gd name="connsiteY2" fmla="*/ 5194243 h 5194300"/>
              <a:gd name="connsiteX3" fmla="*/ 0 w 5584443"/>
              <a:gd name="connsiteY3" fmla="*/ 5194300 h 5194300"/>
              <a:gd name="connsiteX4" fmla="*/ 2540000 w 5584443"/>
              <a:gd name="connsiteY4" fmla="*/ 0 h 5194300"/>
              <a:gd name="connsiteX0" fmla="*/ 2540000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540000 w 5576823"/>
              <a:gd name="connsiteY4" fmla="*/ 0 h 5194300"/>
              <a:gd name="connsiteX0" fmla="*/ 2380952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380952 w 5576823"/>
              <a:gd name="connsiteY4" fmla="*/ 0 h 5194300"/>
              <a:gd name="connsiteX0" fmla="*/ 2155635 w 5351506"/>
              <a:gd name="connsiteY0" fmla="*/ 0 h 5194243"/>
              <a:gd name="connsiteX1" fmla="*/ 5347442 w 5351506"/>
              <a:gd name="connsiteY1" fmla="*/ 0 h 5194243"/>
              <a:gd name="connsiteX2" fmla="*/ 5351506 w 5351506"/>
              <a:gd name="connsiteY2" fmla="*/ 5194243 h 5194243"/>
              <a:gd name="connsiteX3" fmla="*/ 0 w 5351506"/>
              <a:gd name="connsiteY3" fmla="*/ 5171214 h 5194243"/>
              <a:gd name="connsiteX4" fmla="*/ 2155635 w 5351506"/>
              <a:gd name="connsiteY4" fmla="*/ 0 h 5194243"/>
              <a:gd name="connsiteX0" fmla="*/ 2155635 w 5351506"/>
              <a:gd name="connsiteY0" fmla="*/ 0 h 5201995"/>
              <a:gd name="connsiteX1" fmla="*/ 5347442 w 5351506"/>
              <a:gd name="connsiteY1" fmla="*/ 0 h 5201995"/>
              <a:gd name="connsiteX2" fmla="*/ 5351506 w 5351506"/>
              <a:gd name="connsiteY2" fmla="*/ 5194243 h 5201995"/>
              <a:gd name="connsiteX3" fmla="*/ 0 w 5351506"/>
              <a:gd name="connsiteY3" fmla="*/ 5201995 h 5201995"/>
              <a:gd name="connsiteX4" fmla="*/ 2155635 w 5351506"/>
              <a:gd name="connsiteY4" fmla="*/ 0 h 5201995"/>
              <a:gd name="connsiteX0" fmla="*/ 2334564 w 5351506"/>
              <a:gd name="connsiteY0" fmla="*/ 0 h 5209690"/>
              <a:gd name="connsiteX1" fmla="*/ 5347442 w 5351506"/>
              <a:gd name="connsiteY1" fmla="*/ 7695 h 5209690"/>
              <a:gd name="connsiteX2" fmla="*/ 5351506 w 5351506"/>
              <a:gd name="connsiteY2" fmla="*/ 5201938 h 5209690"/>
              <a:gd name="connsiteX3" fmla="*/ 0 w 5351506"/>
              <a:gd name="connsiteY3" fmla="*/ 5209690 h 5209690"/>
              <a:gd name="connsiteX4" fmla="*/ 2334564 w 5351506"/>
              <a:gd name="connsiteY4" fmla="*/ 0 h 5209690"/>
              <a:gd name="connsiteX0" fmla="*/ 2155636 w 5172578"/>
              <a:gd name="connsiteY0" fmla="*/ 0 h 5217385"/>
              <a:gd name="connsiteX1" fmla="*/ 5168514 w 5172578"/>
              <a:gd name="connsiteY1" fmla="*/ 7695 h 5217385"/>
              <a:gd name="connsiteX2" fmla="*/ 5172578 w 5172578"/>
              <a:gd name="connsiteY2" fmla="*/ 5201938 h 5217385"/>
              <a:gd name="connsiteX3" fmla="*/ 0 w 5172578"/>
              <a:gd name="connsiteY3" fmla="*/ 5217385 h 5217385"/>
              <a:gd name="connsiteX4" fmla="*/ 2155636 w 5172578"/>
              <a:gd name="connsiteY4" fmla="*/ 0 h 5217385"/>
              <a:gd name="connsiteX0" fmla="*/ 2188771 w 5172578"/>
              <a:gd name="connsiteY0" fmla="*/ 0 h 5225080"/>
              <a:gd name="connsiteX1" fmla="*/ 5168514 w 5172578"/>
              <a:gd name="connsiteY1" fmla="*/ 15390 h 5225080"/>
              <a:gd name="connsiteX2" fmla="*/ 5172578 w 5172578"/>
              <a:gd name="connsiteY2" fmla="*/ 5209633 h 5225080"/>
              <a:gd name="connsiteX3" fmla="*/ 0 w 5172578"/>
              <a:gd name="connsiteY3" fmla="*/ 5225080 h 5225080"/>
              <a:gd name="connsiteX4" fmla="*/ 2188771 w 5172578"/>
              <a:gd name="connsiteY4" fmla="*/ 0 h 5225080"/>
              <a:gd name="connsiteX0" fmla="*/ 1725722 w 4709529"/>
              <a:gd name="connsiteY0" fmla="*/ 0 h 5213391"/>
              <a:gd name="connsiteX1" fmla="*/ 4705465 w 4709529"/>
              <a:gd name="connsiteY1" fmla="*/ 15390 h 5213391"/>
              <a:gd name="connsiteX2" fmla="*/ 4709529 w 4709529"/>
              <a:gd name="connsiteY2" fmla="*/ 5209633 h 5213391"/>
              <a:gd name="connsiteX3" fmla="*/ 0 w 4709529"/>
              <a:gd name="connsiteY3" fmla="*/ 5213391 h 5213391"/>
              <a:gd name="connsiteX4" fmla="*/ 1725722 w 4709529"/>
              <a:gd name="connsiteY4" fmla="*/ 0 h 5213391"/>
              <a:gd name="connsiteX0" fmla="*/ 2239103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239103 w 4709529"/>
              <a:gd name="connsiteY4" fmla="*/ 7988 h 5198001"/>
              <a:gd name="connsiteX0" fmla="*/ 2325254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325254 w 4709529"/>
              <a:gd name="connsiteY4" fmla="*/ 7988 h 5198001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90306 h 5194243"/>
              <a:gd name="connsiteX4" fmla="*/ 2318627 w 4702902"/>
              <a:gd name="connsiteY4" fmla="*/ 7988 h 5194243"/>
              <a:gd name="connsiteX0" fmla="*/ 2285492 w 4669767"/>
              <a:gd name="connsiteY0" fmla="*/ 7988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74916 h 5194243"/>
              <a:gd name="connsiteX4" fmla="*/ 2285492 w 4669767"/>
              <a:gd name="connsiteY4" fmla="*/ 7988 h 5194243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18627 w 4702902"/>
              <a:gd name="connsiteY4" fmla="*/ 7988 h 5194243"/>
              <a:gd name="connsiteX0" fmla="*/ 2351762 w 4702902"/>
              <a:gd name="connsiteY0" fmla="*/ 293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51762 w 4702902"/>
              <a:gd name="connsiteY4" fmla="*/ 293 h 5194243"/>
              <a:gd name="connsiteX0" fmla="*/ 2318627 w 4669767"/>
              <a:gd name="connsiteY0" fmla="*/ 293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90308 h 5194243"/>
              <a:gd name="connsiteX4" fmla="*/ 2318627 w 4669767"/>
              <a:gd name="connsiteY4" fmla="*/ 293 h 5194243"/>
              <a:gd name="connsiteX0" fmla="*/ 2365016 w 4716156"/>
              <a:gd name="connsiteY0" fmla="*/ 293 h 5213394"/>
              <a:gd name="connsiteX1" fmla="*/ 4712092 w 4716156"/>
              <a:gd name="connsiteY1" fmla="*/ 0 h 5213394"/>
              <a:gd name="connsiteX2" fmla="*/ 4716156 w 4716156"/>
              <a:gd name="connsiteY2" fmla="*/ 5194243 h 5213394"/>
              <a:gd name="connsiteX3" fmla="*/ 0 w 4716156"/>
              <a:gd name="connsiteY3" fmla="*/ 5213394 h 5213394"/>
              <a:gd name="connsiteX4" fmla="*/ 2365016 w 4716156"/>
              <a:gd name="connsiteY4" fmla="*/ 293 h 5213394"/>
              <a:gd name="connsiteX0" fmla="*/ 2329672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29672 w 4680812"/>
              <a:gd name="connsiteY4" fmla="*/ 293 h 5194243"/>
              <a:gd name="connsiteX0" fmla="*/ 2356180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56180 w 4680812"/>
              <a:gd name="connsiteY4" fmla="*/ 293 h 5194243"/>
              <a:gd name="connsiteX0" fmla="*/ 2313767 w 4638399"/>
              <a:gd name="connsiteY0" fmla="*/ 293 h 5194243"/>
              <a:gd name="connsiteX1" fmla="*/ 4634335 w 4638399"/>
              <a:gd name="connsiteY1" fmla="*/ 0 h 5194243"/>
              <a:gd name="connsiteX2" fmla="*/ 4638399 w 4638399"/>
              <a:gd name="connsiteY2" fmla="*/ 5194243 h 5194243"/>
              <a:gd name="connsiteX3" fmla="*/ 0 w 4638399"/>
              <a:gd name="connsiteY3" fmla="*/ 5178509 h 5194243"/>
              <a:gd name="connsiteX4" fmla="*/ 2313767 w 4638399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56180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56180 w 4680812"/>
              <a:gd name="connsiteY4" fmla="*/ 293 h 5196978"/>
              <a:gd name="connsiteX0" fmla="*/ 2372085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72085 w 4680812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958" h="5196978">
                <a:moveTo>
                  <a:pt x="2362231" y="293"/>
                </a:moveTo>
                <a:lnTo>
                  <a:pt x="4666894" y="0"/>
                </a:lnTo>
                <a:cubicBezTo>
                  <a:pt x="4670789" y="1731414"/>
                  <a:pt x="4667063" y="3462829"/>
                  <a:pt x="4670958" y="5194243"/>
                </a:cubicBezTo>
                <a:lnTo>
                  <a:pt x="0" y="5196978"/>
                </a:lnTo>
                <a:cubicBezTo>
                  <a:pt x="826633" y="3459619"/>
                  <a:pt x="1568002" y="1726365"/>
                  <a:pt x="2362231" y="293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267448" indent="-267448">
              <a:buNone/>
              <a:defRPr lang="es-ES_tradnl" sz="1100" dirty="0">
                <a:solidFill>
                  <a:schemeClr val="accent3"/>
                </a:solidFill>
                <a:latin typeface="+mj-lt"/>
              </a:defRPr>
            </a:lvl1pPr>
          </a:lstStyle>
          <a:p>
            <a:pPr marL="0" lvl="0" indent="0" algn="ctr"/>
            <a:r>
              <a:rPr lang="es-ES"/>
              <a:t>Haga clic en el icono para agregar una imagen</a:t>
            </a:r>
            <a:endParaRPr lang="es-ES_tradnl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defRPr kumimoji="0" lang="es-ES_tradnl" sz="32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A75375-4F06-3740-A1D2-C8722231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6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9DFB84-02C5-BA42-9200-7C641DDE0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637A9-5513-FD47-B520-4B0E5DAF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36" y="442946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6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rgbClr val="043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10000"/>
              </a:lnSpc>
              <a:defRPr sz="3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CF64C-95BB-7D41-B7D3-B4EA07968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00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6B419-88C8-3A40-9B2F-AB0E5C6B3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7" name="Google Shape;14;p18">
            <a:extLst>
              <a:ext uri="{FF2B5EF4-FFF2-40B4-BE49-F238E27FC236}">
                <a16:creationId xmlns:a16="http://schemas.microsoft.com/office/drawing/2014/main" id="{3692B41A-FE7D-304A-9804-502E82AAF3BE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4380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777188" y="-2"/>
            <a:ext cx="5370878" cy="5146153"/>
          </a:xfrm>
          <a:custGeom>
            <a:avLst/>
            <a:gdLst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5547359 w 5547359"/>
              <a:gd name="connsiteY2" fmla="*/ 5715000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0 w 5547359"/>
              <a:gd name="connsiteY0" fmla="*/ 0 h 5727192"/>
              <a:gd name="connsiteX1" fmla="*/ 5547359 w 5547359"/>
              <a:gd name="connsiteY1" fmla="*/ 0 h 5727192"/>
              <a:gd name="connsiteX2" fmla="*/ 4139183 w 5547359"/>
              <a:gd name="connsiteY2" fmla="*/ 5727192 h 5727192"/>
              <a:gd name="connsiteX3" fmla="*/ 0 w 5547359"/>
              <a:gd name="connsiteY3" fmla="*/ 5715000 h 5727192"/>
              <a:gd name="connsiteX4" fmla="*/ 0 w 5547359"/>
              <a:gd name="connsiteY4" fmla="*/ 0 h 5727192"/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4278883 w 5547359"/>
              <a:gd name="connsiteY2" fmla="*/ 5155692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4304283 w 5572759"/>
              <a:gd name="connsiteY2" fmla="*/ 515569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00 w 5572759"/>
              <a:gd name="connsiteY4" fmla="*/ 0 h 5194300"/>
              <a:gd name="connsiteX0" fmla="*/ 2540000 w 5584443"/>
              <a:gd name="connsiteY0" fmla="*/ 0 h 5194300"/>
              <a:gd name="connsiteX1" fmla="*/ 5572759 w 5584443"/>
              <a:gd name="connsiteY1" fmla="*/ 0 h 5194300"/>
              <a:gd name="connsiteX2" fmla="*/ 5584443 w 5584443"/>
              <a:gd name="connsiteY2" fmla="*/ 5194243 h 5194300"/>
              <a:gd name="connsiteX3" fmla="*/ 0 w 5584443"/>
              <a:gd name="connsiteY3" fmla="*/ 5194300 h 5194300"/>
              <a:gd name="connsiteX4" fmla="*/ 2540000 w 5584443"/>
              <a:gd name="connsiteY4" fmla="*/ 0 h 5194300"/>
              <a:gd name="connsiteX0" fmla="*/ 2540000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540000 w 5576823"/>
              <a:gd name="connsiteY4" fmla="*/ 0 h 5194300"/>
              <a:gd name="connsiteX0" fmla="*/ 2380952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380952 w 5576823"/>
              <a:gd name="connsiteY4" fmla="*/ 0 h 5194300"/>
              <a:gd name="connsiteX0" fmla="*/ 2155635 w 5351506"/>
              <a:gd name="connsiteY0" fmla="*/ 0 h 5194243"/>
              <a:gd name="connsiteX1" fmla="*/ 5347442 w 5351506"/>
              <a:gd name="connsiteY1" fmla="*/ 0 h 5194243"/>
              <a:gd name="connsiteX2" fmla="*/ 5351506 w 5351506"/>
              <a:gd name="connsiteY2" fmla="*/ 5194243 h 5194243"/>
              <a:gd name="connsiteX3" fmla="*/ 0 w 5351506"/>
              <a:gd name="connsiteY3" fmla="*/ 5171214 h 5194243"/>
              <a:gd name="connsiteX4" fmla="*/ 2155635 w 5351506"/>
              <a:gd name="connsiteY4" fmla="*/ 0 h 5194243"/>
              <a:gd name="connsiteX0" fmla="*/ 2155635 w 5351506"/>
              <a:gd name="connsiteY0" fmla="*/ 0 h 5201995"/>
              <a:gd name="connsiteX1" fmla="*/ 5347442 w 5351506"/>
              <a:gd name="connsiteY1" fmla="*/ 0 h 5201995"/>
              <a:gd name="connsiteX2" fmla="*/ 5351506 w 5351506"/>
              <a:gd name="connsiteY2" fmla="*/ 5194243 h 5201995"/>
              <a:gd name="connsiteX3" fmla="*/ 0 w 5351506"/>
              <a:gd name="connsiteY3" fmla="*/ 5201995 h 5201995"/>
              <a:gd name="connsiteX4" fmla="*/ 2155635 w 5351506"/>
              <a:gd name="connsiteY4" fmla="*/ 0 h 5201995"/>
              <a:gd name="connsiteX0" fmla="*/ 2334564 w 5351506"/>
              <a:gd name="connsiteY0" fmla="*/ 0 h 5209690"/>
              <a:gd name="connsiteX1" fmla="*/ 5347442 w 5351506"/>
              <a:gd name="connsiteY1" fmla="*/ 7695 h 5209690"/>
              <a:gd name="connsiteX2" fmla="*/ 5351506 w 5351506"/>
              <a:gd name="connsiteY2" fmla="*/ 5201938 h 5209690"/>
              <a:gd name="connsiteX3" fmla="*/ 0 w 5351506"/>
              <a:gd name="connsiteY3" fmla="*/ 5209690 h 5209690"/>
              <a:gd name="connsiteX4" fmla="*/ 2334564 w 5351506"/>
              <a:gd name="connsiteY4" fmla="*/ 0 h 5209690"/>
              <a:gd name="connsiteX0" fmla="*/ 2155636 w 5172578"/>
              <a:gd name="connsiteY0" fmla="*/ 0 h 5217385"/>
              <a:gd name="connsiteX1" fmla="*/ 5168514 w 5172578"/>
              <a:gd name="connsiteY1" fmla="*/ 7695 h 5217385"/>
              <a:gd name="connsiteX2" fmla="*/ 5172578 w 5172578"/>
              <a:gd name="connsiteY2" fmla="*/ 5201938 h 5217385"/>
              <a:gd name="connsiteX3" fmla="*/ 0 w 5172578"/>
              <a:gd name="connsiteY3" fmla="*/ 5217385 h 5217385"/>
              <a:gd name="connsiteX4" fmla="*/ 2155636 w 5172578"/>
              <a:gd name="connsiteY4" fmla="*/ 0 h 5217385"/>
              <a:gd name="connsiteX0" fmla="*/ 2188771 w 5172578"/>
              <a:gd name="connsiteY0" fmla="*/ 0 h 5225080"/>
              <a:gd name="connsiteX1" fmla="*/ 5168514 w 5172578"/>
              <a:gd name="connsiteY1" fmla="*/ 15390 h 5225080"/>
              <a:gd name="connsiteX2" fmla="*/ 5172578 w 5172578"/>
              <a:gd name="connsiteY2" fmla="*/ 5209633 h 5225080"/>
              <a:gd name="connsiteX3" fmla="*/ 0 w 5172578"/>
              <a:gd name="connsiteY3" fmla="*/ 5225080 h 5225080"/>
              <a:gd name="connsiteX4" fmla="*/ 2188771 w 5172578"/>
              <a:gd name="connsiteY4" fmla="*/ 0 h 5225080"/>
              <a:gd name="connsiteX0" fmla="*/ 1725722 w 4709529"/>
              <a:gd name="connsiteY0" fmla="*/ 0 h 5213391"/>
              <a:gd name="connsiteX1" fmla="*/ 4705465 w 4709529"/>
              <a:gd name="connsiteY1" fmla="*/ 15390 h 5213391"/>
              <a:gd name="connsiteX2" fmla="*/ 4709529 w 4709529"/>
              <a:gd name="connsiteY2" fmla="*/ 5209633 h 5213391"/>
              <a:gd name="connsiteX3" fmla="*/ 0 w 4709529"/>
              <a:gd name="connsiteY3" fmla="*/ 5213391 h 5213391"/>
              <a:gd name="connsiteX4" fmla="*/ 1725722 w 4709529"/>
              <a:gd name="connsiteY4" fmla="*/ 0 h 5213391"/>
              <a:gd name="connsiteX0" fmla="*/ 2239103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239103 w 4709529"/>
              <a:gd name="connsiteY4" fmla="*/ 7988 h 5198001"/>
              <a:gd name="connsiteX0" fmla="*/ 2325254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325254 w 4709529"/>
              <a:gd name="connsiteY4" fmla="*/ 7988 h 5198001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90306 h 5194243"/>
              <a:gd name="connsiteX4" fmla="*/ 2318627 w 4702902"/>
              <a:gd name="connsiteY4" fmla="*/ 7988 h 5194243"/>
              <a:gd name="connsiteX0" fmla="*/ 2285492 w 4669767"/>
              <a:gd name="connsiteY0" fmla="*/ 7988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74916 h 5194243"/>
              <a:gd name="connsiteX4" fmla="*/ 2285492 w 4669767"/>
              <a:gd name="connsiteY4" fmla="*/ 7988 h 5194243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18627 w 4702902"/>
              <a:gd name="connsiteY4" fmla="*/ 7988 h 5194243"/>
              <a:gd name="connsiteX0" fmla="*/ 2351762 w 4702902"/>
              <a:gd name="connsiteY0" fmla="*/ 293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51762 w 4702902"/>
              <a:gd name="connsiteY4" fmla="*/ 293 h 5194243"/>
              <a:gd name="connsiteX0" fmla="*/ 2318627 w 4669767"/>
              <a:gd name="connsiteY0" fmla="*/ 293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90308 h 5194243"/>
              <a:gd name="connsiteX4" fmla="*/ 2318627 w 4669767"/>
              <a:gd name="connsiteY4" fmla="*/ 293 h 5194243"/>
              <a:gd name="connsiteX0" fmla="*/ 2365016 w 4716156"/>
              <a:gd name="connsiteY0" fmla="*/ 293 h 5213394"/>
              <a:gd name="connsiteX1" fmla="*/ 4712092 w 4716156"/>
              <a:gd name="connsiteY1" fmla="*/ 0 h 5213394"/>
              <a:gd name="connsiteX2" fmla="*/ 4716156 w 4716156"/>
              <a:gd name="connsiteY2" fmla="*/ 5194243 h 5213394"/>
              <a:gd name="connsiteX3" fmla="*/ 0 w 4716156"/>
              <a:gd name="connsiteY3" fmla="*/ 5213394 h 5213394"/>
              <a:gd name="connsiteX4" fmla="*/ 2365016 w 4716156"/>
              <a:gd name="connsiteY4" fmla="*/ 293 h 5213394"/>
              <a:gd name="connsiteX0" fmla="*/ 2329672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29672 w 4680812"/>
              <a:gd name="connsiteY4" fmla="*/ 293 h 5194243"/>
              <a:gd name="connsiteX0" fmla="*/ 2356180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56180 w 4680812"/>
              <a:gd name="connsiteY4" fmla="*/ 293 h 5194243"/>
              <a:gd name="connsiteX0" fmla="*/ 2313767 w 4638399"/>
              <a:gd name="connsiteY0" fmla="*/ 293 h 5194243"/>
              <a:gd name="connsiteX1" fmla="*/ 4634335 w 4638399"/>
              <a:gd name="connsiteY1" fmla="*/ 0 h 5194243"/>
              <a:gd name="connsiteX2" fmla="*/ 4638399 w 4638399"/>
              <a:gd name="connsiteY2" fmla="*/ 5194243 h 5194243"/>
              <a:gd name="connsiteX3" fmla="*/ 0 w 4638399"/>
              <a:gd name="connsiteY3" fmla="*/ 5178509 h 5194243"/>
              <a:gd name="connsiteX4" fmla="*/ 2313767 w 4638399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56180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56180 w 4680812"/>
              <a:gd name="connsiteY4" fmla="*/ 293 h 5196978"/>
              <a:gd name="connsiteX0" fmla="*/ 2372085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72085 w 4680812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958" h="5196978">
                <a:moveTo>
                  <a:pt x="2362231" y="293"/>
                </a:moveTo>
                <a:lnTo>
                  <a:pt x="4666894" y="0"/>
                </a:lnTo>
                <a:cubicBezTo>
                  <a:pt x="4670789" y="1731414"/>
                  <a:pt x="4667063" y="3462829"/>
                  <a:pt x="4670958" y="5194243"/>
                </a:cubicBezTo>
                <a:lnTo>
                  <a:pt x="0" y="5196978"/>
                </a:lnTo>
                <a:cubicBezTo>
                  <a:pt x="826633" y="3459619"/>
                  <a:pt x="1568002" y="1726365"/>
                  <a:pt x="2362231" y="293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267448" indent="-267448">
              <a:buNone/>
              <a:defRPr lang="es-ES_tradnl" sz="1100" dirty="0">
                <a:solidFill>
                  <a:schemeClr val="accent3"/>
                </a:solidFill>
                <a:latin typeface="+mj-lt"/>
              </a:defRPr>
            </a:lvl1pPr>
          </a:lstStyle>
          <a:p>
            <a:pPr marL="0" lvl="0" indent="0" algn="ctr"/>
            <a:r>
              <a:rPr lang="es-ES"/>
              <a:t>Haga clic en el icono para agregar una imagen</a:t>
            </a:r>
            <a:endParaRPr lang="es-ES_tradnl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defRPr kumimoji="0" lang="es-ES_tradnl" sz="32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A75375-4F06-3740-A1D2-C8722231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4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bg>
      <p:bgPr>
        <a:solidFill>
          <a:srgbClr val="0432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y texto">
  <p:cSld name="Foto y tex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>
            <a:spLocks noGrp="1"/>
          </p:cNvSpPr>
          <p:nvPr>
            <p:ph type="pic" idx="2"/>
          </p:nvPr>
        </p:nvSpPr>
        <p:spPr>
          <a:xfrm>
            <a:off x="3777188" y="-2"/>
            <a:ext cx="5370878" cy="5146153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48B3B-9EE4-682A-5BEA-A9828CBB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7E72D-8D79-A28B-B37F-094204A9E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ABE27-4A1A-0171-F44F-2A1EE2E5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66E3E-3E1B-02BD-C387-48DFE1C9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B72A5-F7F3-464D-93BC-565DE60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BC1A-0D9C-5363-EA93-B68C0BC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13E29-3402-80F2-76A1-2BFEE195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4E925-2019-FF7E-66BA-44526250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441D7-BA6F-1F9F-D6FC-243F6978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59884-AA81-2CEF-E45D-7C019533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8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CC11-341A-DB37-0AE7-0F1E6B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AC413-8D62-7EC3-B4B8-845D67104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1D049-96AE-B6F0-DE44-53DB8634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B2B00-3E7B-0B1E-84E4-8E03C045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0F9AF-A371-F28D-1BBC-5B679948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03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9E03AB-9AE0-C6D6-283D-C992C84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B098F-017B-9448-3ED0-18AAA1D4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4EB66-B817-2BDE-71C9-4034C0D71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3DCA6A-8D22-0994-02D3-A5A8459F4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A1BE25-CB0B-D5D9-DD31-726C3F9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1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BBVABenton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89BD-4742-3EE5-8791-3F3DF2E4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51" y="1353553"/>
            <a:ext cx="7742770" cy="1812908"/>
          </a:xfrm>
        </p:spPr>
        <p:txBody>
          <a:bodyPr/>
          <a:lstStyle/>
          <a:p>
            <a:r>
              <a:rPr lang="es-ES" sz="3200" u="sng" dirty="0" smtClean="0">
                <a:latin typeface="BBVABentonSans" pitchFamily="2" charset="77"/>
              </a:rPr>
              <a:t>Anexo</a:t>
            </a:r>
            <a:r>
              <a:rPr lang="es-ES" sz="3200" dirty="0">
                <a:latin typeface="BBVABentonSans" pitchFamily="2" charset="77"/>
              </a:rPr>
              <a:t/>
            </a:r>
            <a:br>
              <a:rPr lang="es-ES" sz="3200" dirty="0">
                <a:latin typeface="BBVABentonSans" pitchFamily="2" charset="77"/>
              </a:rPr>
            </a:br>
            <a:r>
              <a:rPr lang="es-ES_tradnl" sz="3200" dirty="0">
                <a:latin typeface="BBVABentonSans" pitchFamily="2" charset="77"/>
              </a:rPr>
              <a:t>Estudio de la Fundación BBVA sobre Creencias de base científica y creencias y prácticas alternativas</a:t>
            </a:r>
            <a:r>
              <a:rPr lang="es-AR" sz="3200" dirty="0">
                <a:latin typeface="BBVABentonSans" pitchFamily="2" charset="77"/>
              </a:rPr>
              <a:t> </a:t>
            </a:r>
            <a:r>
              <a:rPr lang="es-ES" sz="3200" dirty="0">
                <a:latin typeface="BBVABentonSans" pitchFamily="2" charset="77"/>
              </a:rPr>
              <a:t/>
            </a:r>
            <a:br>
              <a:rPr lang="es-ES" sz="3200" dirty="0">
                <a:latin typeface="BBVABentonSans" pitchFamily="2" charset="77"/>
              </a:rPr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2400" b="0" dirty="0">
                <a:latin typeface="BBVABentonSans" pitchFamily="2" charset="77"/>
              </a:rPr>
              <a:t>Febrero 2025</a:t>
            </a:r>
            <a:endParaRPr lang="es-ES" sz="3200" b="0" dirty="0">
              <a:latin typeface="BBVABenton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60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2109252773">
            <a:extLst>
              <a:ext uri="{FF2B5EF4-FFF2-40B4-BE49-F238E27FC236}">
                <a16:creationId xmlns:a16="http://schemas.microsoft.com/office/drawing/2014/main" id="{17D547C0-84FB-084B-BE1F-2D681E51855C}"/>
              </a:ext>
            </a:extLst>
          </p:cNvPr>
          <p:cNvGraphicFramePr/>
          <p:nvPr>
            <p:extLst/>
          </p:nvPr>
        </p:nvGraphicFramePr>
        <p:xfrm>
          <a:off x="1721486" y="1010136"/>
          <a:ext cx="4181474" cy="441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2109252773">
            <a:extLst>
              <a:ext uri="{FF2B5EF4-FFF2-40B4-BE49-F238E27FC236}">
                <a16:creationId xmlns:a16="http://schemas.microsoft.com/office/drawing/2014/main" id="{2CF54BF7-65FD-204C-BF21-DC67D275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937740"/>
              </p:ext>
            </p:extLst>
          </p:nvPr>
        </p:nvGraphicFramePr>
        <p:xfrm>
          <a:off x="3265806" y="1010136"/>
          <a:ext cx="4181474" cy="441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2109252773">
            <a:extLst>
              <a:ext uri="{FF2B5EF4-FFF2-40B4-BE49-F238E27FC236}">
                <a16:creationId xmlns:a16="http://schemas.microsoft.com/office/drawing/2014/main" id="{DA75E730-B002-4142-86EF-5D043AC33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022720"/>
              </p:ext>
            </p:extLst>
          </p:nvPr>
        </p:nvGraphicFramePr>
        <p:xfrm>
          <a:off x="4820286" y="1010136"/>
          <a:ext cx="4181474" cy="441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2109252773">
            <a:extLst>
              <a:ext uri="{FF2B5EF4-FFF2-40B4-BE49-F238E27FC236}">
                <a16:creationId xmlns:a16="http://schemas.microsoft.com/office/drawing/2014/main" id="{8E0F1D18-46E6-7049-996E-F3BAF33C5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152610"/>
              </p:ext>
            </p:extLst>
          </p:nvPr>
        </p:nvGraphicFramePr>
        <p:xfrm>
          <a:off x="6293486" y="1010136"/>
          <a:ext cx="4181474" cy="441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2109252773">
            <a:extLst>
              <a:ext uri="{FF2B5EF4-FFF2-40B4-BE49-F238E27FC236}">
                <a16:creationId xmlns:a16="http://schemas.microsoft.com/office/drawing/2014/main" id="{5309AAA1-2D9F-594C-A7E9-2ADD0CD22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472052"/>
              </p:ext>
            </p:extLst>
          </p:nvPr>
        </p:nvGraphicFramePr>
        <p:xfrm>
          <a:off x="256307" y="1010136"/>
          <a:ext cx="4181474" cy="441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1422763" y="1158117"/>
            <a:ext cx="1333099" cy="18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El análisis racional de la situación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6" y="291108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Factores de importancia a la hora de tomar decisiones según segmentos</a:t>
            </a:r>
          </a:p>
        </p:txBody>
      </p:sp>
      <p:sp>
        <p:nvSpPr>
          <p:cNvPr id="15" name="Google Shape;53;p3">
            <a:extLst>
              <a:ext uri="{FF2B5EF4-FFF2-40B4-BE49-F238E27FC236}">
                <a16:creationId xmlns:a16="http://schemas.microsoft.com/office/drawing/2014/main" id="{A3F330E4-2E99-8443-BFEF-4032B1B913D5}"/>
              </a:ext>
            </a:extLst>
          </p:cNvPr>
          <p:cNvSpPr txBox="1"/>
          <p:nvPr/>
        </p:nvSpPr>
        <p:spPr>
          <a:xfrm>
            <a:off x="2962442" y="1171076"/>
            <a:ext cx="1333099" cy="18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La información científica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27" name="Google Shape;53;p3">
            <a:extLst>
              <a:ext uri="{FF2B5EF4-FFF2-40B4-BE49-F238E27FC236}">
                <a16:creationId xmlns:a16="http://schemas.microsoft.com/office/drawing/2014/main" id="{DD5AABD2-B723-154A-83AE-EA2C32CA590F}"/>
              </a:ext>
            </a:extLst>
          </p:cNvPr>
          <p:cNvSpPr txBox="1"/>
          <p:nvPr/>
        </p:nvSpPr>
        <p:spPr>
          <a:xfrm>
            <a:off x="4437781" y="1171076"/>
            <a:ext cx="1333099" cy="18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Los sentimientos y emociones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28" name="Google Shape;53;p3">
            <a:extLst>
              <a:ext uri="{FF2B5EF4-FFF2-40B4-BE49-F238E27FC236}">
                <a16:creationId xmlns:a16="http://schemas.microsoft.com/office/drawing/2014/main" id="{4BB4873F-F8EC-3C48-9870-DB29AD80AD3C}"/>
              </a:ext>
            </a:extLst>
          </p:cNvPr>
          <p:cNvSpPr txBox="1"/>
          <p:nvPr/>
        </p:nvSpPr>
        <p:spPr>
          <a:xfrm>
            <a:off x="6027782" y="1171076"/>
            <a:ext cx="1266903" cy="19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Lo que piensan sus allegados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29" name="Google Shape;53;p3">
            <a:extLst>
              <a:ext uri="{FF2B5EF4-FFF2-40B4-BE49-F238E27FC236}">
                <a16:creationId xmlns:a16="http://schemas.microsoft.com/office/drawing/2014/main" id="{A58C6B98-20CA-2048-899F-9A0B93FF6A33}"/>
              </a:ext>
            </a:extLst>
          </p:cNvPr>
          <p:cNvSpPr txBox="1"/>
          <p:nvPr/>
        </p:nvSpPr>
        <p:spPr>
          <a:xfrm>
            <a:off x="7503625" y="1180701"/>
            <a:ext cx="1355895" cy="20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Las costumbres y tradiciones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13" name="Google Shape;53;p3">
            <a:extLst>
              <a:ext uri="{FF2B5EF4-FFF2-40B4-BE49-F238E27FC236}">
                <a16:creationId xmlns:a16="http://schemas.microsoft.com/office/drawing/2014/main" id="{A8DE150F-F203-244F-86BC-2D65EF25A01C}"/>
              </a:ext>
            </a:extLst>
          </p:cNvPr>
          <p:cNvSpPr txBox="1"/>
          <p:nvPr/>
        </p:nvSpPr>
        <p:spPr>
          <a:xfrm>
            <a:off x="169831" y="608846"/>
            <a:ext cx="9464814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A la hora de tomar decisiones importantes en su vida, ¿en qué medida se guía por cada uno de los siguientes aspectos ?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C908B3A-F012-D843-A167-75BFABC66A09}"/>
              </a:ext>
            </a:extLst>
          </p:cNvPr>
          <p:cNvSpPr/>
          <p:nvPr/>
        </p:nvSpPr>
        <p:spPr>
          <a:xfrm>
            <a:off x="2451999" y="795629"/>
            <a:ext cx="4270073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marR="0" lvl="1" indent="0" algn="ctr" defTabSz="914400" rtl="0" eaLnBrk="1" fontAlgn="auto" latinLnBrk="0" hangingPunct="1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1000" i="0" u="sng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rPr>
              <a:t>Porcentaje que se guía “mucho” + “bastante”. </a:t>
            </a:r>
            <a:r>
              <a:rPr kumimoji="0" lang="es-AR" sz="90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rPr>
              <a:t>Base: total de casos (2.013)</a:t>
            </a:r>
          </a:p>
        </p:txBody>
      </p:sp>
    </p:spTree>
    <p:extLst>
      <p:ext uri="{BB962C8B-B14F-4D97-AF65-F5344CB8AC3E}">
        <p14:creationId xmlns:p14="http://schemas.microsoft.com/office/powerpoint/2010/main" val="27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1D95-2498-FDC8-689F-45D8F40D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B0BA6A4-C0BA-79AA-5FB2-DAC429FD015A}"/>
              </a:ext>
            </a:extLst>
          </p:cNvPr>
          <p:cNvSpPr txBox="1">
            <a:spLocks/>
          </p:cNvSpPr>
          <p:nvPr/>
        </p:nvSpPr>
        <p:spPr>
          <a:xfrm>
            <a:off x="492125" y="363060"/>
            <a:ext cx="8055923" cy="342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j-ea"/>
                <a:cs typeface="+mj-cs"/>
                <a:sym typeface="Arial"/>
              </a:rPr>
              <a:t>Utilización de prácticas y tratamientos alternativos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25EE385-8278-8C40-823B-9D95AC20F392}"/>
              </a:ext>
            </a:extLst>
          </p:cNvPr>
          <p:cNvGrpSpPr/>
          <p:nvPr/>
        </p:nvGrpSpPr>
        <p:grpSpPr>
          <a:xfrm>
            <a:off x="-179251" y="731520"/>
            <a:ext cx="13749582" cy="4317902"/>
            <a:chOff x="-118291" y="1039276"/>
            <a:chExt cx="13749582" cy="3935949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C385E2D7-715A-80D0-F679-5A516362806D}"/>
                </a:ext>
              </a:extLst>
            </p:cNvPr>
            <p:cNvSpPr/>
            <p:nvPr/>
          </p:nvSpPr>
          <p:spPr>
            <a:xfrm>
              <a:off x="-118291" y="1800261"/>
              <a:ext cx="3724962" cy="217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</p:txBody>
        </p:sp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910C7AF4-A361-E9FA-AAC7-A9E03DCC226A}"/>
                </a:ext>
              </a:extLst>
            </p:cNvPr>
            <p:cNvSpPr txBox="1"/>
            <p:nvPr/>
          </p:nvSpPr>
          <p:spPr>
            <a:xfrm>
              <a:off x="606766" y="1401799"/>
              <a:ext cx="2524541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Utilización de prácticas y tratamientos alternativos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3" name="Google Shape;195;p5">
              <a:extLst>
                <a:ext uri="{FF2B5EF4-FFF2-40B4-BE49-F238E27FC236}">
                  <a16:creationId xmlns:a16="http://schemas.microsoft.com/office/drawing/2014/main" id="{4F0C0C53-8C79-2871-4F23-9A0E042FDA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4740674"/>
                </p:ext>
              </p:extLst>
            </p:nvPr>
          </p:nvGraphicFramePr>
          <p:xfrm>
            <a:off x="4082034" y="1039276"/>
            <a:ext cx="9549257" cy="39359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82AAE2-CC6C-C384-0010-C95138A26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92215"/>
              </p:ext>
            </p:extLst>
          </p:nvPr>
        </p:nvGraphicFramePr>
        <p:xfrm>
          <a:off x="675550" y="1742077"/>
          <a:ext cx="7572659" cy="332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Google Shape;53;p3">
            <a:extLst>
              <a:ext uri="{FF2B5EF4-FFF2-40B4-BE49-F238E27FC236}">
                <a16:creationId xmlns:a16="http://schemas.microsoft.com/office/drawing/2014/main" id="{25E37BF5-2AD7-B24A-8FFC-B85236C0F4BC}"/>
              </a:ext>
            </a:extLst>
          </p:cNvPr>
          <p:cNvSpPr txBox="1"/>
          <p:nvPr/>
        </p:nvSpPr>
        <p:spPr>
          <a:xfrm>
            <a:off x="466993" y="3962861"/>
            <a:ext cx="3067877" cy="386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D53A1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0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Utilizan al menos alguna “habitualmente”	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lang="es-AR" sz="1000" b="0" dirty="0">
                <a:solidFill>
                  <a:srgbClr val="004481"/>
                </a:solidFill>
              </a:rPr>
              <a:t>Utilizan al menos alguna “de vez en cuando”	27%</a:t>
            </a:r>
            <a:endParaRPr kumimoji="0" lang="es-AR" sz="1000" b="0" i="0" u="none" strike="noStrike" kern="0" cap="none" spc="0" normalizeH="0" baseline="0" noProof="0" dirty="0">
              <a:ln>
                <a:noFill/>
              </a:ln>
              <a:solidFill>
                <a:srgbClr val="004481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88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Motivadores y barreras de la utilización de prácticas y tratamientos alternativos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DDF6336-C7A6-6349-8907-BE8E78DB0B0F}"/>
              </a:ext>
            </a:extLst>
          </p:cNvPr>
          <p:cNvGrpSpPr/>
          <p:nvPr/>
        </p:nvGrpSpPr>
        <p:grpSpPr>
          <a:xfrm>
            <a:off x="320047" y="966306"/>
            <a:ext cx="8533884" cy="4132834"/>
            <a:chOff x="137167" y="1128866"/>
            <a:chExt cx="8533884" cy="4132834"/>
          </a:xfrm>
        </p:grpSpPr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5075954" y="1347788"/>
              <a:ext cx="3027510" cy="519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F1B13F09-BDB5-4247-9850-697AB3C9C2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658375"/>
                </p:ext>
              </p:extLst>
            </p:nvPr>
          </p:nvGraphicFramePr>
          <p:xfrm>
            <a:off x="3930658" y="1128866"/>
            <a:ext cx="1348837" cy="1437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Google Shape;53;p3">
              <a:extLst>
                <a:ext uri="{FF2B5EF4-FFF2-40B4-BE49-F238E27FC236}">
                  <a16:creationId xmlns:a16="http://schemas.microsoft.com/office/drawing/2014/main" id="{2E046973-A791-E64E-9E6C-C669D58DEE1D}"/>
                </a:ext>
              </a:extLst>
            </p:cNvPr>
            <p:cNvSpPr txBox="1"/>
            <p:nvPr/>
          </p:nvSpPr>
          <p:spPr>
            <a:xfrm>
              <a:off x="456262" y="2158538"/>
              <a:ext cx="3441976" cy="3219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La última vez que los utilizó, lo hizo: </a:t>
              </a:r>
              <a:r>
                <a:rPr lang="es-AR" sz="900" b="0" dirty="0">
                  <a:solidFill>
                    <a:srgbClr val="666666"/>
                  </a:solidFill>
                </a:rPr>
                <a:t>Respuesta múltiple</a:t>
              </a:r>
              <a:endParaRPr kumimoji="0" lang="es-AR" sz="105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2" name="Flecha izquierda 1">
              <a:extLst>
                <a:ext uri="{FF2B5EF4-FFF2-40B4-BE49-F238E27FC236}">
                  <a16:creationId xmlns:a16="http://schemas.microsoft.com/office/drawing/2014/main" id="{3610FA98-8004-DF41-B686-B3002550CC7C}"/>
                </a:ext>
              </a:extLst>
            </p:cNvPr>
            <p:cNvSpPr/>
            <p:nvPr/>
          </p:nvSpPr>
          <p:spPr>
            <a:xfrm>
              <a:off x="3549982" y="1698242"/>
              <a:ext cx="295200" cy="129600"/>
            </a:xfrm>
            <a:prstGeom prst="leftArrow">
              <a:avLst/>
            </a:prstGeom>
            <a:solidFill>
              <a:srgbClr val="004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BVABentonSans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Google Shape;53;p3">
              <a:extLst>
                <a:ext uri="{FF2B5EF4-FFF2-40B4-BE49-F238E27FC236}">
                  <a16:creationId xmlns:a16="http://schemas.microsoft.com/office/drawing/2014/main" id="{60099467-FD80-B546-91F4-8522B0AE870F}"/>
                </a:ext>
              </a:extLst>
            </p:cNvPr>
            <p:cNvSpPr txBox="1"/>
            <p:nvPr/>
          </p:nvSpPr>
          <p:spPr>
            <a:xfrm>
              <a:off x="4810363" y="1563839"/>
              <a:ext cx="3027510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Total no utilizan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(1.389 casos)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sp>
          <p:nvSpPr>
            <p:cNvPr id="19" name="Flecha izquierda 18">
              <a:extLst>
                <a:ext uri="{FF2B5EF4-FFF2-40B4-BE49-F238E27FC236}">
                  <a16:creationId xmlns:a16="http://schemas.microsoft.com/office/drawing/2014/main" id="{42D67D05-E53D-6E48-8B7B-9BB964D938EB}"/>
                </a:ext>
              </a:extLst>
            </p:cNvPr>
            <p:cNvSpPr/>
            <p:nvPr/>
          </p:nvSpPr>
          <p:spPr>
            <a:xfrm rot="10800000">
              <a:off x="5290422" y="1698242"/>
              <a:ext cx="295200" cy="129600"/>
            </a:xfrm>
            <a:prstGeom prst="leftArrow">
              <a:avLst/>
            </a:prstGeom>
            <a:solidFill>
              <a:srgbClr val="F8C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BVABentonSansLigh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53;p3">
              <a:extLst>
                <a:ext uri="{FF2B5EF4-FFF2-40B4-BE49-F238E27FC236}">
                  <a16:creationId xmlns:a16="http://schemas.microsoft.com/office/drawing/2014/main" id="{902163E6-3BFE-8245-8FA0-0F1F028128A8}"/>
                </a:ext>
              </a:extLst>
            </p:cNvPr>
            <p:cNvSpPr txBox="1"/>
            <p:nvPr/>
          </p:nvSpPr>
          <p:spPr>
            <a:xfrm>
              <a:off x="5524690" y="2219160"/>
              <a:ext cx="2846683" cy="20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lvl="0">
                <a:defRPr/>
              </a:pPr>
              <a:r>
                <a:rPr kumimoji="0" lang="es-A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¿Qué motivos tiene Ud. para no utilizar este tipo de prácticas o tratamientos? </a:t>
              </a:r>
              <a:r>
                <a:rPr lang="es-AR" sz="900" b="0" dirty="0">
                  <a:solidFill>
                    <a:srgbClr val="666666"/>
                  </a:solidFill>
                </a:rPr>
                <a:t>Respuesta múltiple</a:t>
              </a:r>
              <a:endParaRPr kumimoji="0" lang="es-AR" sz="105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sym typeface="Arial"/>
              </a:endParaRPr>
            </a:p>
          </p:txBody>
        </p:sp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74D2C7E7-DA74-8040-8828-EC4A6AABC8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3475005"/>
                </p:ext>
              </p:extLst>
            </p:nvPr>
          </p:nvGraphicFramePr>
          <p:xfrm>
            <a:off x="383026" y="2334353"/>
            <a:ext cx="3588502" cy="1886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Google Shape;195;p5">
              <a:extLst>
                <a:ext uri="{FF2B5EF4-FFF2-40B4-BE49-F238E27FC236}">
                  <a16:creationId xmlns:a16="http://schemas.microsoft.com/office/drawing/2014/main" id="{D3C57D01-6477-B74F-989C-3E80F783B0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755300"/>
                </p:ext>
              </p:extLst>
            </p:nvPr>
          </p:nvGraphicFramePr>
          <p:xfrm>
            <a:off x="4774113" y="2598105"/>
            <a:ext cx="3896938" cy="26635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45816A66-18F8-84C5-16E3-C20B59D68039}"/>
                </a:ext>
              </a:extLst>
            </p:cNvPr>
            <p:cNvSpPr txBox="1"/>
            <p:nvPr/>
          </p:nvSpPr>
          <p:spPr>
            <a:xfrm>
              <a:off x="345773" y="1454795"/>
              <a:ext cx="331929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Total utilizan alguna de estas prácticas (homeopatía, reiki, reflexología, ayurveda) </a:t>
              </a: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(624 casos)</a:t>
              </a:r>
              <a:endParaRPr kumimoji="0" lang="es-AR" sz="11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sp>
          <p:nvSpPr>
            <p:cNvPr id="18" name="Google Shape;53;p3">
              <a:extLst>
                <a:ext uri="{FF2B5EF4-FFF2-40B4-BE49-F238E27FC236}">
                  <a16:creationId xmlns:a16="http://schemas.microsoft.com/office/drawing/2014/main" id="{0494C73F-3914-7246-8764-57BDD0088A55}"/>
                </a:ext>
              </a:extLst>
            </p:cNvPr>
            <p:cNvSpPr txBox="1"/>
            <p:nvPr/>
          </p:nvSpPr>
          <p:spPr>
            <a:xfrm>
              <a:off x="137167" y="4156075"/>
              <a:ext cx="1394168" cy="200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¿Dónde se ha informado o se informa sobre este tipo de prácticas o tratamientos? </a:t>
              </a:r>
            </a:p>
            <a:p>
              <a:pPr lvl="0">
                <a:defRPr/>
              </a:pPr>
              <a:r>
                <a:rPr lang="es-AR" sz="900" b="0" dirty="0">
                  <a:solidFill>
                    <a:srgbClr val="666666"/>
                  </a:solidFill>
                </a:rPr>
                <a:t>Respuesta múltiple</a:t>
              </a:r>
              <a:endParaRPr kumimoji="0" lang="es-AR" sz="9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sym typeface="Arial"/>
              </a:endParaRPr>
            </a:p>
          </p:txBody>
        </p:sp>
        <p:sp>
          <p:nvSpPr>
            <p:cNvPr id="23" name="Google Shape;53;p3">
              <a:extLst>
                <a:ext uri="{FF2B5EF4-FFF2-40B4-BE49-F238E27FC236}">
                  <a16:creationId xmlns:a16="http://schemas.microsoft.com/office/drawing/2014/main" id="{82777951-728F-754F-8969-32D904F9F5C6}"/>
                </a:ext>
              </a:extLst>
            </p:cNvPr>
            <p:cNvSpPr txBox="1"/>
            <p:nvPr/>
          </p:nvSpPr>
          <p:spPr>
            <a:xfrm>
              <a:off x="1677706" y="4156075"/>
              <a:ext cx="2252952" cy="76152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A través de amigos/conocidos	46%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Consulta de profesionales	32%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En sitios de internet	18%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En los centros de salud	17%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En libros, revistas		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83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2109252773">
            <a:extLst>
              <a:ext uri="{FF2B5EF4-FFF2-40B4-BE49-F238E27FC236}">
                <a16:creationId xmlns:a16="http://schemas.microsoft.com/office/drawing/2014/main" id="{5ACBDB66-F15A-5742-8139-EBC9F1161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63703"/>
              </p:ext>
            </p:extLst>
          </p:nvPr>
        </p:nvGraphicFramePr>
        <p:xfrm>
          <a:off x="603247" y="1014984"/>
          <a:ext cx="5605529" cy="45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2109252773">
            <a:extLst>
              <a:ext uri="{FF2B5EF4-FFF2-40B4-BE49-F238E27FC236}">
                <a16:creationId xmlns:a16="http://schemas.microsoft.com/office/drawing/2014/main" id="{C8C60E6D-0C71-3A43-85F6-BA5736BDC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509192"/>
              </p:ext>
            </p:extLst>
          </p:nvPr>
        </p:nvGraphicFramePr>
        <p:xfrm>
          <a:off x="3688746" y="1011936"/>
          <a:ext cx="5348201" cy="45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2109252773">
            <a:extLst>
              <a:ext uri="{FF2B5EF4-FFF2-40B4-BE49-F238E27FC236}">
                <a16:creationId xmlns:a16="http://schemas.microsoft.com/office/drawing/2014/main" id="{574FA703-7910-E349-8A0B-EE2A62000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2361"/>
              </p:ext>
            </p:extLst>
          </p:nvPr>
        </p:nvGraphicFramePr>
        <p:xfrm>
          <a:off x="5170074" y="1011936"/>
          <a:ext cx="5348201" cy="45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2109252773">
            <a:extLst>
              <a:ext uri="{FF2B5EF4-FFF2-40B4-BE49-F238E27FC236}">
                <a16:creationId xmlns:a16="http://schemas.microsoft.com/office/drawing/2014/main" id="{1A19E180-1E23-5A43-BAB2-95629CED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998270"/>
              </p:ext>
            </p:extLst>
          </p:nvPr>
        </p:nvGraphicFramePr>
        <p:xfrm>
          <a:off x="2265330" y="1014984"/>
          <a:ext cx="5348201" cy="459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ítulo 1">
            <a:extLst>
              <a:ext uri="{FF2B5EF4-FFF2-40B4-BE49-F238E27FC236}">
                <a16:creationId xmlns:a16="http://schemas.microsoft.com/office/drawing/2014/main" id="{27A7C5E3-5215-F947-BB2C-33C5A926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135049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prácticas y tratamientos médicos según segmentos</a:t>
            </a:r>
          </a:p>
        </p:txBody>
      </p:sp>
      <p:sp>
        <p:nvSpPr>
          <p:cNvPr id="16" name="Google Shape;53;p3">
            <a:extLst>
              <a:ext uri="{FF2B5EF4-FFF2-40B4-BE49-F238E27FC236}">
                <a16:creationId xmlns:a16="http://schemas.microsoft.com/office/drawing/2014/main" id="{22A0F6D8-1C44-4E49-8303-AE7E9A6C9DAD}"/>
              </a:ext>
            </a:extLst>
          </p:cNvPr>
          <p:cNvSpPr txBox="1"/>
          <p:nvPr/>
        </p:nvSpPr>
        <p:spPr>
          <a:xfrm>
            <a:off x="2838682" y="935236"/>
            <a:ext cx="1667174" cy="22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fontAlgn="ctr"/>
            <a:r>
              <a:rPr lang="es-AR" dirty="0">
                <a:solidFill>
                  <a:srgbClr val="666666"/>
                </a:solidFill>
                <a:latin typeface="Calibri" panose="020F0502020204030204" pitchFamily="34" charset="0"/>
              </a:rPr>
              <a:t>Las vacunas</a:t>
            </a:r>
          </a:p>
        </p:txBody>
      </p:sp>
      <p:sp>
        <p:nvSpPr>
          <p:cNvPr id="17" name="Google Shape;53;p3">
            <a:extLst>
              <a:ext uri="{FF2B5EF4-FFF2-40B4-BE49-F238E27FC236}">
                <a16:creationId xmlns:a16="http://schemas.microsoft.com/office/drawing/2014/main" id="{63BF54B2-32F9-7140-A964-5CF178E60D1B}"/>
              </a:ext>
            </a:extLst>
          </p:cNvPr>
          <p:cNvSpPr txBox="1"/>
          <p:nvPr/>
        </p:nvSpPr>
        <p:spPr>
          <a:xfrm>
            <a:off x="4066905" y="950913"/>
            <a:ext cx="2148381" cy="18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La psiquiatría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CB980B-DD99-D94C-BF26-46BD6ACA779F}"/>
              </a:ext>
            </a:extLst>
          </p:cNvPr>
          <p:cNvSpPr txBox="1"/>
          <p:nvPr/>
        </p:nvSpPr>
        <p:spPr>
          <a:xfrm>
            <a:off x="-10160" y="863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>
              <a:solidFill>
                <a:srgbClr val="666666"/>
              </a:solidFill>
            </a:endParaRP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17CCB1AB-DE3A-2249-8FA9-F40FFEC1E1C6}"/>
              </a:ext>
            </a:extLst>
          </p:cNvPr>
          <p:cNvSpPr txBox="1"/>
          <p:nvPr/>
        </p:nvSpPr>
        <p:spPr>
          <a:xfrm>
            <a:off x="5707298" y="950913"/>
            <a:ext cx="1667174" cy="22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fontAlgn="ctr"/>
            <a:r>
              <a:rPr lang="es-AR" dirty="0">
                <a:solidFill>
                  <a:srgbClr val="666666"/>
                </a:solidFill>
                <a:latin typeface="Calibri" panose="020F0502020204030204" pitchFamily="34" charset="0"/>
              </a:rPr>
              <a:t>Meditación</a:t>
            </a:r>
          </a:p>
        </p:txBody>
      </p:sp>
      <p:sp>
        <p:nvSpPr>
          <p:cNvPr id="13" name="Google Shape;53;p3">
            <a:extLst>
              <a:ext uri="{FF2B5EF4-FFF2-40B4-BE49-F238E27FC236}">
                <a16:creationId xmlns:a16="http://schemas.microsoft.com/office/drawing/2014/main" id="{B80A0442-AC42-6440-A38E-08E3244E6ED6}"/>
              </a:ext>
            </a:extLst>
          </p:cNvPr>
          <p:cNvSpPr txBox="1"/>
          <p:nvPr/>
        </p:nvSpPr>
        <p:spPr>
          <a:xfrm>
            <a:off x="6808980" y="955412"/>
            <a:ext cx="2148381" cy="18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Homeopatía</a:t>
            </a:r>
          </a:p>
        </p:txBody>
      </p:sp>
      <p:sp>
        <p:nvSpPr>
          <p:cNvPr id="14" name="Google Shape;53;p3">
            <a:extLst>
              <a:ext uri="{FF2B5EF4-FFF2-40B4-BE49-F238E27FC236}">
                <a16:creationId xmlns:a16="http://schemas.microsoft.com/office/drawing/2014/main" id="{3B1729A8-BF00-954E-87B9-51511FB907F8}"/>
              </a:ext>
            </a:extLst>
          </p:cNvPr>
          <p:cNvSpPr txBox="1"/>
          <p:nvPr/>
        </p:nvSpPr>
        <p:spPr>
          <a:xfrm>
            <a:off x="174571" y="473118"/>
            <a:ext cx="8862376" cy="1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De las siguientes prácticas o tratamientos indíqueme, por favor, si confía mucho, bastante, poco o nada en su utilidad para la salud y bienestar general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DDADF15-919E-5342-81B7-9AB00CED5A1B}"/>
              </a:ext>
            </a:extLst>
          </p:cNvPr>
          <p:cNvSpPr/>
          <p:nvPr/>
        </p:nvSpPr>
        <p:spPr>
          <a:xfrm>
            <a:off x="2518955" y="651629"/>
            <a:ext cx="4246058" cy="2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1000" u="sng" dirty="0">
                <a:solidFill>
                  <a:srgbClr val="666666"/>
                </a:solidFill>
                <a:latin typeface="+mj-lt"/>
              </a:rPr>
              <a:t>Porcentaje que contesta “mucho” + “bastante”.</a:t>
            </a:r>
            <a:r>
              <a:rPr lang="es-AR" sz="1000" dirty="0">
                <a:solidFill>
                  <a:srgbClr val="666666"/>
                </a:solidFill>
                <a:latin typeface="+mj-lt"/>
              </a:rPr>
              <a:t> </a:t>
            </a:r>
            <a:r>
              <a:rPr lang="es-AR" sz="900" dirty="0">
                <a:solidFill>
                  <a:srgbClr val="666666"/>
                </a:solidFill>
                <a:latin typeface="+mj-lt"/>
              </a:rPr>
              <a:t>Base: total de casos (2.013)</a:t>
            </a:r>
          </a:p>
        </p:txBody>
      </p:sp>
    </p:spTree>
    <p:extLst>
      <p:ext uri="{BB962C8B-B14F-4D97-AF65-F5344CB8AC3E}">
        <p14:creationId xmlns:p14="http://schemas.microsoft.com/office/powerpoint/2010/main" val="41244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Potencial de la ciencia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AC0318-319F-684D-93BD-2B0D09C0A1B1}"/>
              </a:ext>
            </a:extLst>
          </p:cNvPr>
          <p:cNvSpPr/>
          <p:nvPr/>
        </p:nvSpPr>
        <p:spPr>
          <a:xfrm>
            <a:off x="457935" y="1314673"/>
            <a:ext cx="8364538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Distribución y media en una escala de 0 hasta 10,  en la que 0 significa “completamente en desacuerdo” y 10 “completamente de acuerdo”.  Base: total de casos (2.013)</a:t>
            </a: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553310" y="1002764"/>
            <a:ext cx="8774365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algn="l"/>
            <a:r>
              <a:rPr lang="es-AR" dirty="0">
                <a:solidFill>
                  <a:srgbClr val="666666"/>
                </a:solidFill>
              </a:rPr>
              <a:t>Voy a leerle ahora algunas afirmaciones sobre la ciencia.  Dígame, por favor, cuál es su grado de acuerdo o desacuerdo con cada una de ellas.</a:t>
            </a:r>
            <a:endParaRPr dirty="0">
              <a:solidFill>
                <a:srgbClr val="666666"/>
              </a:solidFill>
            </a:endParaRPr>
          </a:p>
        </p:txBody>
      </p:sp>
      <p:graphicFrame>
        <p:nvGraphicFramePr>
          <p:cNvPr id="15" name="Google Shape;195;p5">
            <a:extLst>
              <a:ext uri="{FF2B5EF4-FFF2-40B4-BE49-F238E27FC236}">
                <a16:creationId xmlns:a16="http://schemas.microsoft.com/office/drawing/2014/main" id="{3CB6681D-8716-7E4F-8E1B-998C0BABD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954148"/>
              </p:ext>
            </p:extLst>
          </p:nvPr>
        </p:nvGraphicFramePr>
        <p:xfrm>
          <a:off x="1144891" y="1506692"/>
          <a:ext cx="6407310" cy="3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EDA7B20-7DEB-3946-8B9A-20B79E2158A5}"/>
              </a:ext>
            </a:extLst>
          </p:cNvPr>
          <p:cNvSpPr txBox="1"/>
          <p:nvPr/>
        </p:nvSpPr>
        <p:spPr>
          <a:xfrm>
            <a:off x="6565181" y="1759823"/>
            <a:ext cx="428778" cy="2806217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8.5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8.0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7.9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7.9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7.4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6.9</a:t>
            </a:r>
          </a:p>
          <a:p>
            <a:pPr marL="0" marR="0" lvl="0" indent="0" algn="ctr" defTabSz="914400" eaLnBrk="1" fontAlgn="auto" latinLnBrk="0" hangingPunct="1">
              <a:lnSpc>
                <a:spcPts val="3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6.4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1CC5A0-6F40-2047-B9B4-3C030DE6BA62}"/>
              </a:ext>
            </a:extLst>
          </p:cNvPr>
          <p:cNvSpPr txBox="1"/>
          <p:nvPr/>
        </p:nvSpPr>
        <p:spPr>
          <a:xfrm>
            <a:off x="6394960" y="1576101"/>
            <a:ext cx="769224" cy="238207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medio</a:t>
            </a:r>
            <a:endParaRPr lang="es-AR" sz="900" kern="1200" dirty="0">
              <a:solidFill>
                <a:srgbClr val="00448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35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3AC0318-319F-684D-93BD-2B0D09C0A1B1}"/>
              </a:ext>
            </a:extLst>
          </p:cNvPr>
          <p:cNvSpPr/>
          <p:nvPr/>
        </p:nvSpPr>
        <p:spPr>
          <a:xfrm>
            <a:off x="616088" y="1291782"/>
            <a:ext cx="7983166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Distribución y media en una escala de 0 hasta 10,  en la que 0 significa “completamente en desacuerdo” y 10 “completamente de acuerdo”. Base: total de casos (2.013)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Visión sobre la verdad y la fiabilidad	</a:t>
            </a: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1817685" y="986553"/>
            <a:ext cx="5585723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¿Cuál es su grado de acuerdo o desacuerdo con cada una de las siguientes frases?</a:t>
            </a:r>
            <a:endParaRPr dirty="0">
              <a:solidFill>
                <a:srgbClr val="666666"/>
              </a:solidFill>
            </a:endParaRPr>
          </a:p>
        </p:txBody>
      </p:sp>
      <p:graphicFrame>
        <p:nvGraphicFramePr>
          <p:cNvPr id="15" name="Google Shape;195;p5">
            <a:extLst>
              <a:ext uri="{FF2B5EF4-FFF2-40B4-BE49-F238E27FC236}">
                <a16:creationId xmlns:a16="http://schemas.microsoft.com/office/drawing/2014/main" id="{3CB6681D-8716-7E4F-8E1B-998C0BABD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59014"/>
              </p:ext>
            </p:extLst>
          </p:nvPr>
        </p:nvGraphicFramePr>
        <p:xfrm>
          <a:off x="1425258" y="1669977"/>
          <a:ext cx="6407310" cy="3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EDA7B20-7DEB-3946-8B9A-20B79E2158A5}"/>
              </a:ext>
            </a:extLst>
          </p:cNvPr>
          <p:cNvSpPr txBox="1">
            <a:spLocks/>
          </p:cNvSpPr>
          <p:nvPr/>
        </p:nvSpPr>
        <p:spPr>
          <a:xfrm>
            <a:off x="6730234" y="1725948"/>
            <a:ext cx="428778" cy="1839600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3,7</a:t>
            </a:r>
          </a:p>
          <a:p>
            <a:pPr marL="0" marR="0" lvl="0" indent="0" algn="ctr" defTabSz="914400" eaLnBrk="1" fontAlgn="auto" latinLnBrk="0" hangingPunct="1">
              <a:lnSpc>
                <a:spcPts val="6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2,0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1CC5A0-6F40-2047-B9B4-3C030DE6BA62}"/>
              </a:ext>
            </a:extLst>
          </p:cNvPr>
          <p:cNvSpPr txBox="1"/>
          <p:nvPr/>
        </p:nvSpPr>
        <p:spPr>
          <a:xfrm>
            <a:off x="6560011" y="1616637"/>
            <a:ext cx="769224" cy="238207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medio</a:t>
            </a:r>
            <a:endParaRPr lang="es-AR" sz="900" kern="1200" dirty="0">
              <a:solidFill>
                <a:srgbClr val="00448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1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Visión sobre el cambio climático</a:t>
            </a:r>
          </a:p>
        </p:txBody>
      </p:sp>
      <p:graphicFrame>
        <p:nvGraphicFramePr>
          <p:cNvPr id="15" name="Google Shape;195;p5">
            <a:extLst>
              <a:ext uri="{FF2B5EF4-FFF2-40B4-BE49-F238E27FC236}">
                <a16:creationId xmlns:a16="http://schemas.microsoft.com/office/drawing/2014/main" id="{3CB6681D-8716-7E4F-8E1B-998C0BABD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400550"/>
              </p:ext>
            </p:extLst>
          </p:nvPr>
        </p:nvGraphicFramePr>
        <p:xfrm>
          <a:off x="1319735" y="1659274"/>
          <a:ext cx="6407310" cy="3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EDA7B20-7DEB-3946-8B9A-20B79E2158A5}"/>
              </a:ext>
            </a:extLst>
          </p:cNvPr>
          <p:cNvSpPr txBox="1"/>
          <p:nvPr/>
        </p:nvSpPr>
        <p:spPr>
          <a:xfrm>
            <a:off x="6805905" y="1745535"/>
            <a:ext cx="428778" cy="1709763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7,8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5,1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2,7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1CC5A0-6F40-2047-B9B4-3C030DE6BA62}"/>
              </a:ext>
            </a:extLst>
          </p:cNvPr>
          <p:cNvSpPr txBox="1"/>
          <p:nvPr/>
        </p:nvSpPr>
        <p:spPr>
          <a:xfrm>
            <a:off x="6614830" y="1626432"/>
            <a:ext cx="769224" cy="23820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Valor medio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AB774E4-88EC-3245-8CBE-37FA558E1DA4}"/>
              </a:ext>
            </a:extLst>
          </p:cNvPr>
          <p:cNvSpPr/>
          <p:nvPr/>
        </p:nvSpPr>
        <p:spPr>
          <a:xfrm>
            <a:off x="616088" y="1305180"/>
            <a:ext cx="7983166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Distribución y media en una escala de 0 hasta 10,  en la que 0 significa “completamente en desacuerdo” y 10 “completamente de acuerdo”. Base: total de casos (2.013)</a:t>
            </a:r>
          </a:p>
        </p:txBody>
      </p:sp>
      <p:sp>
        <p:nvSpPr>
          <p:cNvPr id="9" name="Google Shape;53;p3">
            <a:extLst>
              <a:ext uri="{FF2B5EF4-FFF2-40B4-BE49-F238E27FC236}">
                <a16:creationId xmlns:a16="http://schemas.microsoft.com/office/drawing/2014/main" id="{D63FCDDF-A905-BD4B-9E25-ACF3A6D62D89}"/>
              </a:ext>
            </a:extLst>
          </p:cNvPr>
          <p:cNvSpPr txBox="1"/>
          <p:nvPr/>
        </p:nvSpPr>
        <p:spPr>
          <a:xfrm>
            <a:off x="1817685" y="986553"/>
            <a:ext cx="5585723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¿Cuál es su grado de acuerdo o desacuerdo con cada una de las siguientes frases?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3AC0318-319F-684D-93BD-2B0D09C0A1B1}"/>
              </a:ext>
            </a:extLst>
          </p:cNvPr>
          <p:cNvSpPr/>
          <p:nvPr/>
        </p:nvSpPr>
        <p:spPr>
          <a:xfrm>
            <a:off x="500730" y="2102335"/>
            <a:ext cx="2508444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marR="0" lvl="1" indent="0" algn="ctr" defTabSz="914400" rtl="0" eaLnBrk="1" fontAlgn="auto" latinLnBrk="0" hangingPunct="1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rPr>
              <a:t>Base: total de casos (2.013)</a:t>
            </a: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309152" y="1759051"/>
            <a:ext cx="2891601" cy="30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¿Y diría que el cambio climático en la actualidad es principalmente?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Las causas del cambio climático</a:t>
            </a: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9CC305A0-3F5F-3046-B151-221D8CADB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59124"/>
              </p:ext>
            </p:extLst>
          </p:nvPr>
        </p:nvGraphicFramePr>
        <p:xfrm>
          <a:off x="-1278590" y="2359353"/>
          <a:ext cx="5630379" cy="332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oogle Shape;195;p5">
            <a:extLst>
              <a:ext uri="{FF2B5EF4-FFF2-40B4-BE49-F238E27FC236}">
                <a16:creationId xmlns:a16="http://schemas.microsoft.com/office/drawing/2014/main" id="{97187E77-F547-7546-B993-1056CF317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11749"/>
              </p:ext>
            </p:extLst>
          </p:nvPr>
        </p:nvGraphicFramePr>
        <p:xfrm>
          <a:off x="4156383" y="485776"/>
          <a:ext cx="9400560" cy="458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895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grupos profesionales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AC0318-319F-684D-93BD-2B0D09C0A1B1}"/>
              </a:ext>
            </a:extLst>
          </p:cNvPr>
          <p:cNvSpPr/>
          <p:nvPr/>
        </p:nvSpPr>
        <p:spPr>
          <a:xfrm>
            <a:off x="239950" y="1090264"/>
            <a:ext cx="8715983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marR="0" lvl="1" indent="0" algn="ctr" defTabSz="914400" rtl="0" eaLnBrk="1" fontAlgn="auto" latinLnBrk="0" hangingPunct="1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rPr>
              <a:t>Distribución y media en una escala de 0 hasta 10,  en la que 0 significa que “no tiene ninguna confianza” y 10 que tiene “muchísima confianza”. Base: total de casos (2.013)</a:t>
            </a: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1724449" y="788721"/>
            <a:ext cx="5819606" cy="54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146"/>
              </a:buClr>
              <a:buSzPts val="1800"/>
              <a:buFont typeface="Arial"/>
              <a:buNone/>
              <a:tabLst/>
              <a:defRPr/>
            </a:pPr>
            <a:r>
              <a:rPr kumimoji="0" lang="es-AR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rPr>
              <a:t>¿En qué medida confía en los siguientes grupos sociales y profesionales?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BBVABentonSans" pitchFamily="2" charset="77"/>
              <a:cs typeface="Arial"/>
              <a:sym typeface="Arial"/>
            </a:endParaRPr>
          </a:p>
        </p:txBody>
      </p:sp>
      <p:graphicFrame>
        <p:nvGraphicFramePr>
          <p:cNvPr id="15" name="Google Shape;195;p5">
            <a:extLst>
              <a:ext uri="{FF2B5EF4-FFF2-40B4-BE49-F238E27FC236}">
                <a16:creationId xmlns:a16="http://schemas.microsoft.com/office/drawing/2014/main" id="{3CB6681D-8716-7E4F-8E1B-998C0BABD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516202"/>
              </p:ext>
            </p:extLst>
          </p:nvPr>
        </p:nvGraphicFramePr>
        <p:xfrm>
          <a:off x="675295" y="1430379"/>
          <a:ext cx="6407310" cy="3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EDA7B20-7DEB-3946-8B9A-20B79E2158A5}"/>
              </a:ext>
            </a:extLst>
          </p:cNvPr>
          <p:cNvSpPr txBox="1"/>
          <p:nvPr/>
        </p:nvSpPr>
        <p:spPr>
          <a:xfrm>
            <a:off x="6021749" y="1541132"/>
            <a:ext cx="428778" cy="2703625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8,6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8,5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7,5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cs typeface="Arial"/>
                <a:sym typeface="Arial"/>
              </a:rPr>
              <a:t>4,1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3,8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2,8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1CC5A0-6F40-2047-B9B4-3C030DE6BA62}"/>
              </a:ext>
            </a:extLst>
          </p:cNvPr>
          <p:cNvSpPr txBox="1"/>
          <p:nvPr/>
        </p:nvSpPr>
        <p:spPr>
          <a:xfrm>
            <a:off x="5833372" y="1430379"/>
            <a:ext cx="769224" cy="238207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b="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n-ea"/>
                <a:cs typeface="Arial"/>
                <a:sym typeface="Arial"/>
              </a:rPr>
              <a:t>Valor medio</a:t>
            </a:r>
          </a:p>
        </p:txBody>
      </p:sp>
    </p:spTree>
    <p:extLst>
      <p:ext uri="{BB962C8B-B14F-4D97-AF65-F5344CB8AC3E}">
        <p14:creationId xmlns:p14="http://schemas.microsoft.com/office/powerpoint/2010/main" val="287009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Pertenencia religiosa y religiosidad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3AC0318-319F-684D-93BD-2B0D09C0A1B1}"/>
              </a:ext>
            </a:extLst>
          </p:cNvPr>
          <p:cNvSpPr/>
          <p:nvPr/>
        </p:nvSpPr>
        <p:spPr>
          <a:xfrm>
            <a:off x="1669981" y="1545177"/>
            <a:ext cx="1856267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Base: total de casos (2.013)</a:t>
            </a:r>
          </a:p>
        </p:txBody>
      </p:sp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1532100" y="1184052"/>
            <a:ext cx="2119442" cy="331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¿Digame por favor si pertenece usted a una religión?</a:t>
            </a:r>
            <a:endParaRPr dirty="0">
              <a:solidFill>
                <a:srgbClr val="666666"/>
              </a:solidFill>
            </a:endParaRP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9CC305A0-3F5F-3046-B151-221D8CADB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99038"/>
              </p:ext>
            </p:extLst>
          </p:nvPr>
        </p:nvGraphicFramePr>
        <p:xfrm>
          <a:off x="219499" y="2025293"/>
          <a:ext cx="5262661" cy="310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Google Shape;53;p3">
            <a:extLst>
              <a:ext uri="{FF2B5EF4-FFF2-40B4-BE49-F238E27FC236}">
                <a16:creationId xmlns:a16="http://schemas.microsoft.com/office/drawing/2014/main" id="{A916B250-896B-7C4A-82E8-F85BBBD2EB7C}"/>
              </a:ext>
            </a:extLst>
          </p:cNvPr>
          <p:cNvSpPr txBox="1"/>
          <p:nvPr/>
        </p:nvSpPr>
        <p:spPr>
          <a:xfrm>
            <a:off x="4518920" y="1166030"/>
            <a:ext cx="2779199" cy="39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En cualquier caso, en materia religiosa, ¿cómo se describiría a sí mismo/a?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FB98996-C921-544B-A853-11ED362AC9E0}"/>
              </a:ext>
            </a:extLst>
          </p:cNvPr>
          <p:cNvSpPr/>
          <p:nvPr/>
        </p:nvSpPr>
        <p:spPr>
          <a:xfrm>
            <a:off x="4187312" y="1545177"/>
            <a:ext cx="3434917" cy="54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Distribución y media en una escala de 0 hasta 10 e la que 0 significa que “no es nada religioso/a” y 10 que “es muy religioso/a”. </a:t>
            </a:r>
          </a:p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Base: total de casos (2.013)</a:t>
            </a:r>
          </a:p>
        </p:txBody>
      </p:sp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9B4423CA-725A-9341-B975-D61CF6E3A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29174"/>
              </p:ext>
            </p:extLst>
          </p:nvPr>
        </p:nvGraphicFramePr>
        <p:xfrm>
          <a:off x="4844687" y="2164709"/>
          <a:ext cx="7572659" cy="290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49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1825906" y="969243"/>
            <a:ext cx="5585723" cy="20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¿Cuál es su grado de acuerdo o desacuerdo con cada una de las siguientes frases?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Visión sobre la relación ciencia y religión	</a:t>
            </a:r>
          </a:p>
        </p:txBody>
      </p:sp>
      <p:graphicFrame>
        <p:nvGraphicFramePr>
          <p:cNvPr id="15" name="Google Shape;195;p5">
            <a:extLst>
              <a:ext uri="{FF2B5EF4-FFF2-40B4-BE49-F238E27FC236}">
                <a16:creationId xmlns:a16="http://schemas.microsoft.com/office/drawing/2014/main" id="{3CB6681D-8716-7E4F-8E1B-998C0BABD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738553"/>
              </p:ext>
            </p:extLst>
          </p:nvPr>
        </p:nvGraphicFramePr>
        <p:xfrm>
          <a:off x="1404858" y="1745561"/>
          <a:ext cx="6407310" cy="36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CEDA7B20-7DEB-3946-8B9A-20B79E2158A5}"/>
              </a:ext>
            </a:extLst>
          </p:cNvPr>
          <p:cNvSpPr txBox="1"/>
          <p:nvPr/>
        </p:nvSpPr>
        <p:spPr>
          <a:xfrm>
            <a:off x="6680003" y="1806772"/>
            <a:ext cx="428778" cy="1709763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4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5.5</a:t>
            </a:r>
          </a:p>
          <a:p>
            <a:pPr marL="0" marR="0" lvl="0" indent="0" algn="ctr" defTabSz="914400" eaLnBrk="1" fontAlgn="auto" latinLnBrk="0" hangingPunct="1">
              <a:lnSpc>
                <a:spcPts val="4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5.1</a:t>
            </a:r>
          </a:p>
          <a:p>
            <a:pPr marL="0" marR="0" lvl="0" indent="0" algn="ctr" defTabSz="914400" eaLnBrk="1" fontAlgn="auto" latinLnBrk="0" hangingPunct="1">
              <a:lnSpc>
                <a:spcPts val="4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900" kern="1200" dirty="0">
                <a:solidFill>
                  <a:srgbClr val="004481"/>
                </a:solidFill>
                <a:latin typeface="+mj-lt"/>
                <a:ea typeface="+mn-ea"/>
                <a:cs typeface="+mn-cs"/>
              </a:rPr>
              <a:t>4.3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1CC5A0-6F40-2047-B9B4-3C030DE6BA62}"/>
              </a:ext>
            </a:extLst>
          </p:cNvPr>
          <p:cNvSpPr txBox="1"/>
          <p:nvPr/>
        </p:nvSpPr>
        <p:spPr>
          <a:xfrm>
            <a:off x="6500238" y="1692221"/>
            <a:ext cx="769224" cy="238207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15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900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Valor medio</a:t>
            </a:r>
            <a:endParaRPr lang="es-AR" sz="900" kern="1200" dirty="0">
              <a:solidFill>
                <a:srgbClr val="00448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09266C-2EE9-CF41-847F-5BE387F71146}"/>
              </a:ext>
            </a:extLst>
          </p:cNvPr>
          <p:cNvSpPr/>
          <p:nvPr/>
        </p:nvSpPr>
        <p:spPr>
          <a:xfrm>
            <a:off x="616930" y="1334423"/>
            <a:ext cx="7983166" cy="23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900" dirty="0">
                <a:solidFill>
                  <a:srgbClr val="666666"/>
                </a:solidFill>
                <a:latin typeface="+mj-lt"/>
              </a:rPr>
              <a:t>Distribución y media en una escala de 0 hasta 10,  en la que 0 significa “completamente en desacuerdo” y 10 “completamente de acuerdo”. Base: total de casos (2.013)</a:t>
            </a:r>
          </a:p>
        </p:txBody>
      </p:sp>
    </p:spTree>
    <p:extLst>
      <p:ext uri="{BB962C8B-B14F-4D97-AF65-F5344CB8AC3E}">
        <p14:creationId xmlns:p14="http://schemas.microsoft.com/office/powerpoint/2010/main" val="40865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3;p3">
            <a:extLst>
              <a:ext uri="{FF2B5EF4-FFF2-40B4-BE49-F238E27FC236}">
                <a16:creationId xmlns:a16="http://schemas.microsoft.com/office/drawing/2014/main" id="{0320567D-EDC8-1A4F-B29E-FD94F972F404}"/>
              </a:ext>
            </a:extLst>
          </p:cNvPr>
          <p:cNvSpPr txBox="1"/>
          <p:nvPr/>
        </p:nvSpPr>
        <p:spPr>
          <a:xfrm>
            <a:off x="898614" y="977390"/>
            <a:ext cx="7419797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Clr>
                <a:srgbClr val="072146"/>
              </a:buClr>
              <a:buSzPts val="1800"/>
              <a:buNone/>
              <a:tabLst/>
              <a:defRPr kumimoji="0" sz="1100" b="1" kern="0" spc="0" normalizeH="0" baseline="0">
                <a:ln>
                  <a:noFill/>
                </a:ln>
                <a:solidFill>
                  <a:srgbClr val="121212">
                    <a:lumMod val="50000"/>
                    <a:lumOff val="50000"/>
                  </a:srgbClr>
                </a:solidFill>
                <a:effectLst/>
                <a:uLnTx/>
                <a:uFillTx/>
                <a:latin typeface="BBVABentonSans" pitchFamily="2" charset="77"/>
              </a:defRPr>
            </a:lvl1pPr>
          </a:lstStyle>
          <a:p>
            <a:r>
              <a:rPr lang="es-AR" dirty="0">
                <a:solidFill>
                  <a:srgbClr val="666666"/>
                </a:solidFill>
              </a:rPr>
              <a:t> Dígame, por favor, si cree o no en cada una de las cosas que le leo</a:t>
            </a:r>
            <a:endParaRPr dirty="0">
              <a:solidFill>
                <a:srgbClr val="666666"/>
              </a:solidFill>
            </a:endParaRPr>
          </a:p>
        </p:txBody>
      </p:sp>
      <p:graphicFrame>
        <p:nvGraphicFramePr>
          <p:cNvPr id="6" name="Google Shape;195;p5">
            <a:extLst>
              <a:ext uri="{FF2B5EF4-FFF2-40B4-BE49-F238E27FC236}">
                <a16:creationId xmlns:a16="http://schemas.microsoft.com/office/drawing/2014/main" id="{6EAF8224-D4E3-E04B-9B30-19FAC05C0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324136"/>
              </p:ext>
            </p:extLst>
          </p:nvPr>
        </p:nvGraphicFramePr>
        <p:xfrm>
          <a:off x="2605513" y="1616677"/>
          <a:ext cx="4005998" cy="260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en tensión ciencia-religión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A3D0DC-E761-1746-A479-EFE34F3DAE70}"/>
              </a:ext>
            </a:extLst>
          </p:cNvPr>
          <p:cNvSpPr/>
          <p:nvPr/>
        </p:nvSpPr>
        <p:spPr>
          <a:xfrm>
            <a:off x="3001931" y="1292132"/>
            <a:ext cx="3281989" cy="25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 lvl="1" algn="ctr">
              <a:lnSpc>
                <a:spcPct val="111111"/>
              </a:lnSpc>
            </a:pPr>
            <a:r>
              <a:rPr lang="es-AR" sz="1000" u="sng" dirty="0">
                <a:solidFill>
                  <a:srgbClr val="666666"/>
                </a:solidFill>
                <a:latin typeface="BBVABentonSans" pitchFamily="2" charset="77"/>
              </a:rPr>
              <a:t>Porcentaje que contesta que cree. </a:t>
            </a:r>
            <a:r>
              <a:rPr lang="es-AR" sz="900" dirty="0">
                <a:solidFill>
                  <a:srgbClr val="666666"/>
                </a:solidFill>
                <a:latin typeface="BBVABentonSans" pitchFamily="2" charset="77"/>
              </a:rPr>
              <a:t>Base: total de casos (2.013)</a:t>
            </a:r>
          </a:p>
        </p:txBody>
      </p:sp>
    </p:spTree>
    <p:extLst>
      <p:ext uri="{BB962C8B-B14F-4D97-AF65-F5344CB8AC3E}">
        <p14:creationId xmlns:p14="http://schemas.microsoft.com/office/powerpoint/2010/main" val="3210591592"/>
      </p:ext>
    </p:extLst>
  </p:cSld>
  <p:clrMapOvr>
    <a:masterClrMapping/>
  </p:clrMapOvr>
</p:sld>
</file>

<file path=ppt/theme/theme1.xml><?xml version="1.0" encoding="utf-8"?>
<a:theme xmlns:a="http://schemas.openxmlformats.org/drawingml/2006/main" name="BBVA Plantilla 16-9">
  <a:themeElements>
    <a:clrScheme name="Personalizados 1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BVA Plantilla 16-9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oronita">
      <a:majorFont>
        <a:latin typeface="BBVABentonSans"/>
        <a:ea typeface=""/>
        <a:cs typeface=""/>
      </a:majorFont>
      <a:minorFont>
        <a:latin typeface="BBVABenton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BBVA Plantilla PowerPoint_BBVA Benton Sans_16-9.potx" id="{7DD6FDC6-1C13-4392-8A01-F1921AC617D0}" vid="{61109BEF-2CAA-4129-9454-0882F15AF14B}"/>
    </a:ext>
  </a:extLst>
</a:theme>
</file>

<file path=ppt/theme/theme4.xml><?xml version="1.0" encoding="utf-8"?>
<a:theme xmlns:a="http://schemas.openxmlformats.org/drawingml/2006/main" name="2_BBVA Plantilla 16-9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oronita">
      <a:majorFont>
        <a:latin typeface="BBVABentonSans"/>
        <a:ea typeface=""/>
        <a:cs typeface=""/>
      </a:majorFont>
      <a:minorFont>
        <a:latin typeface="BBVABenton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BBVA Plantilla PowerPoint_BBVA Benton Sans_16-9.potx" id="{7DD6FDC6-1C13-4392-8A01-F1921AC617D0}" vid="{61109BEF-2CAA-4129-9454-0882F15AF14B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808</Words>
  <PresentationFormat>On-screen Show (16:9)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BBVA Office Book</vt:lpstr>
      <vt:lpstr>BBVABentonSans</vt:lpstr>
      <vt:lpstr>BBVABentonSansLight</vt:lpstr>
      <vt:lpstr>BentonSansBBVA Book</vt:lpstr>
      <vt:lpstr>Calibri</vt:lpstr>
      <vt:lpstr>Times New Roman</vt:lpstr>
      <vt:lpstr>BBVA Plantilla 16-9</vt:lpstr>
      <vt:lpstr>Diseño personalizado</vt:lpstr>
      <vt:lpstr>1_BBVA Plantilla 16-9</vt:lpstr>
      <vt:lpstr>2_BBVA Plantilla 16-9</vt:lpstr>
      <vt:lpstr>Anexo Estudio de la Fundación BBVA sobre Creencias de base científica y creencias y prácticas alternativas   Febrero 2025</vt:lpstr>
      <vt:lpstr>Potencial de la ciencia</vt:lpstr>
      <vt:lpstr>Visión sobre la verdad y la fiabilidad </vt:lpstr>
      <vt:lpstr>Visión sobre el cambio climático</vt:lpstr>
      <vt:lpstr>Las causas del cambio climático</vt:lpstr>
      <vt:lpstr>Confianza en grupos profesionales</vt:lpstr>
      <vt:lpstr>Pertenencia religiosa y religiosidad</vt:lpstr>
      <vt:lpstr>Visión sobre la relación ciencia y religión </vt:lpstr>
      <vt:lpstr>Creencias en tensión ciencia-religión</vt:lpstr>
      <vt:lpstr>Factores de importancia a la hora de tomar decisiones según segmentos</vt:lpstr>
      <vt:lpstr>PowerPoint Presentation</vt:lpstr>
      <vt:lpstr>Motivadores y barreras de la utilización de prácticas y tratamientos alternativos</vt:lpstr>
      <vt:lpstr>Confianza en prácticas y tratamientos médicos según segmentos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2019-06-04T08:32:41Z</dcterms:created>
  <dcterms:modified xsi:type="dcterms:W3CDTF">2025-02-03T15:38:45Z</dcterms:modified>
</cp:coreProperties>
</file>