
<file path=[Content_Types].xml><?xml version="1.0" encoding="utf-8"?>
<Types xmlns="http://schemas.openxmlformats.org/package/2006/content-types">
  <Default Extension="png" ContentType="image/png"/>
  <Default Extension="xlsm" ContentType="application/vnd.ms-excel.sheet.macroEnabled.12"/>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notesSlides/notesSlide1.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14.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charts/chart15.xml" ContentType="application/vnd.openxmlformats-officedocument.drawingml.chart+xml"/>
  <Override PartName="/ppt/theme/themeOverride7.xml" ContentType="application/vnd.openxmlformats-officedocument.themeOverride+xml"/>
  <Override PartName="/ppt/charts/chart16.xml" ContentType="application/vnd.openxmlformats-officedocument.drawingml.chart+xml"/>
  <Override PartName="/ppt/theme/themeOverride8.xml" ContentType="application/vnd.openxmlformats-officedocument.themeOverride+xml"/>
  <Override PartName="/ppt/charts/chart17.xml" ContentType="application/vnd.openxmlformats-officedocument.drawingml.chart+xml"/>
  <Override PartName="/ppt/theme/themeOverride9.xml" ContentType="application/vnd.openxmlformats-officedocument.themeOverride+xml"/>
  <Override PartName="/ppt/charts/chart18.xml" ContentType="application/vnd.openxmlformats-officedocument.drawingml.chart+xml"/>
  <Override PartName="/ppt/theme/themeOverride10.xml" ContentType="application/vnd.openxmlformats-officedocument.themeOverride+xml"/>
  <Override PartName="/ppt/charts/chart19.xml" ContentType="application/vnd.openxmlformats-officedocument.drawingml.chart+xml"/>
  <Override PartName="/ppt/theme/themeOverride11.xml" ContentType="application/vnd.openxmlformats-officedocument.themeOverride+xml"/>
  <Override PartName="/ppt/charts/chart20.xml" ContentType="application/vnd.openxmlformats-officedocument.drawingml.chart+xml"/>
  <Override PartName="/ppt/theme/themeOverride12.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theme/themeOverride13.xml" ContentType="application/vnd.openxmlformats-officedocument.themeOverride+xml"/>
  <Override PartName="/ppt/charts/chart23.xml" ContentType="application/vnd.openxmlformats-officedocument.drawingml.chart+xml"/>
  <Override PartName="/ppt/theme/themeOverride14.xml" ContentType="application/vnd.openxmlformats-officedocument.themeOverride+xml"/>
  <Override PartName="/ppt/notesSlides/notesSlide2.xml" ContentType="application/vnd.openxmlformats-officedocument.presentationml.notesSlide+xml"/>
  <Override PartName="/ppt/charts/chart24.xml" ContentType="application/vnd.openxmlformats-officedocument.drawingml.chart+xml"/>
  <Override PartName="/ppt/theme/themeOverride15.xml" ContentType="application/vnd.openxmlformats-officedocument.themeOverride+xml"/>
  <Override PartName="/ppt/charts/chart25.xml" ContentType="application/vnd.openxmlformats-officedocument.drawingml.chart+xml"/>
  <Override PartName="/ppt/charts/chart26.xml" ContentType="application/vnd.openxmlformats-officedocument.drawingml.chart+xml"/>
  <Override PartName="/ppt/theme/themeOverride16.xml" ContentType="application/vnd.openxmlformats-officedocument.themeOverride+xml"/>
  <Override PartName="/ppt/charts/chart27.xml" ContentType="application/vnd.openxmlformats-officedocument.drawingml.chart+xml"/>
  <Override PartName="/ppt/theme/themeOverride17.xml" ContentType="application/vnd.openxmlformats-officedocument.themeOverride+xml"/>
  <Override PartName="/ppt/charts/chart28.xml" ContentType="application/vnd.openxmlformats-officedocument.drawingml.chart+xml"/>
  <Override PartName="/ppt/theme/themeOverride18.xml" ContentType="application/vnd.openxmlformats-officedocument.themeOverride+xml"/>
  <Override PartName="/ppt/charts/chart29.xml" ContentType="application/vnd.openxmlformats-officedocument.drawingml.chart+xml"/>
  <Override PartName="/ppt/theme/themeOverride19.xml" ContentType="application/vnd.openxmlformats-officedocument.themeOverride+xml"/>
  <Override PartName="/ppt/charts/chart30.xml" ContentType="application/vnd.openxmlformats-officedocument.drawingml.chart+xml"/>
  <Override PartName="/ppt/theme/themeOverride20.xml" ContentType="application/vnd.openxmlformats-officedocument.themeOverride+xml"/>
  <Override PartName="/ppt/charts/chart31.xml" ContentType="application/vnd.openxmlformats-officedocument.drawingml.chart+xml"/>
  <Override PartName="/ppt/charts/chart32.xml" ContentType="application/vnd.openxmlformats-officedocument.drawingml.chart+xml"/>
  <Override PartName="/ppt/theme/themeOverride21.xml" ContentType="application/vnd.openxmlformats-officedocument.themeOverride+xml"/>
  <Override PartName="/ppt/charts/chart33.xml" ContentType="application/vnd.openxmlformats-officedocument.drawingml.chart+xml"/>
  <Override PartName="/ppt/theme/themeOverride22.xml" ContentType="application/vnd.openxmlformats-officedocument.themeOverride+xml"/>
  <Override PartName="/ppt/charts/chart34.xml" ContentType="application/vnd.openxmlformats-officedocument.drawingml.chart+xml"/>
  <Override PartName="/ppt/charts/chart35.xml" ContentType="application/vnd.openxmlformats-officedocument.drawingml.chart+xml"/>
  <Override PartName="/ppt/theme/themeOverride23.xml" ContentType="application/vnd.openxmlformats-officedocument.themeOverride+xml"/>
  <Override PartName="/ppt/charts/chart36.xml" ContentType="application/vnd.openxmlformats-officedocument.drawingml.chart+xml"/>
  <Override PartName="/ppt/theme/themeOverride24.xml" ContentType="application/vnd.openxmlformats-officedocument.themeOverride+xml"/>
  <Override PartName="/ppt/charts/chart37.xml" ContentType="application/vnd.openxmlformats-officedocument.drawingml.chart+xml"/>
  <Override PartName="/ppt/theme/themeOverride25.xml" ContentType="application/vnd.openxmlformats-officedocument.themeOverride+xml"/>
  <Override PartName="/ppt/charts/chart38.xml" ContentType="application/vnd.openxmlformats-officedocument.drawingml.chart+xml"/>
  <Override PartName="/ppt/theme/themeOverride26.xml" ContentType="application/vnd.openxmlformats-officedocument.themeOverride+xml"/>
  <Override PartName="/ppt/charts/chart39.xml" ContentType="application/vnd.openxmlformats-officedocument.drawingml.chart+xml"/>
  <Override PartName="/ppt/theme/themeOverride27.xml" ContentType="application/vnd.openxmlformats-officedocument.themeOverride+xml"/>
  <Override PartName="/ppt/charts/chart40.xml" ContentType="application/vnd.openxmlformats-officedocument.drawingml.chart+xml"/>
  <Override PartName="/ppt/theme/themeOverride28.xml" ContentType="application/vnd.openxmlformats-officedocument.themeOverride+xml"/>
  <Override PartName="/ppt/charts/chart41.xml" ContentType="application/vnd.openxmlformats-officedocument.drawingml.chart+xml"/>
  <Override PartName="/ppt/theme/themeOverride29.xml" ContentType="application/vnd.openxmlformats-officedocument.themeOverride+xml"/>
  <Override PartName="/ppt/charts/chart42.xml" ContentType="application/vnd.openxmlformats-officedocument.drawingml.chart+xml"/>
  <Override PartName="/ppt/theme/themeOverride30.xml" ContentType="application/vnd.openxmlformats-officedocument.themeOverride+xml"/>
  <Override PartName="/ppt/charts/chart43.xml" ContentType="application/vnd.openxmlformats-officedocument.drawingml.chart+xml"/>
  <Override PartName="/ppt/theme/themeOverride31.xml" ContentType="application/vnd.openxmlformats-officedocument.themeOverride+xml"/>
  <Override PartName="/ppt/charts/chart44.xml" ContentType="application/vnd.openxmlformats-officedocument.drawingml.chart+xml"/>
  <Override PartName="/ppt/theme/themeOverride32.xml" ContentType="application/vnd.openxmlformats-officedocument.themeOverride+xml"/>
  <Override PartName="/ppt/charts/chart45.xml" ContentType="application/vnd.openxmlformats-officedocument.drawingml.chart+xml"/>
  <Override PartName="/ppt/theme/themeOverride33.xml" ContentType="application/vnd.openxmlformats-officedocument.themeOverride+xml"/>
  <Override PartName="/ppt/charts/chart46.xml" ContentType="application/vnd.openxmlformats-officedocument.drawingml.chart+xml"/>
  <Override PartName="/ppt/theme/themeOverride34.xml" ContentType="application/vnd.openxmlformats-officedocument.themeOverride+xml"/>
  <Override PartName="/ppt/drawings/drawing4.xml" ContentType="application/vnd.openxmlformats-officedocument.drawingml.chartshapes+xml"/>
  <Override PartName="/ppt/charts/chart47.xml" ContentType="application/vnd.openxmlformats-officedocument.drawingml.chart+xml"/>
  <Override PartName="/ppt/notesSlides/notesSlide3.xml" ContentType="application/vnd.openxmlformats-officedocument.presentationml.notesSlide+xml"/>
  <Override PartName="/ppt/charts/chart48.xml" ContentType="application/vnd.openxmlformats-officedocument.drawingml.chart+xml"/>
  <Override PartName="/ppt/theme/themeOverride35.xml" ContentType="application/vnd.openxmlformats-officedocument.themeOverride+xml"/>
  <Override PartName="/ppt/charts/chart49.xml" ContentType="application/vnd.openxmlformats-officedocument.drawingml.chart+xml"/>
  <Override PartName="/ppt/theme/themeOverride36.xml" ContentType="application/vnd.openxmlformats-officedocument.themeOverride+xml"/>
  <Override PartName="/ppt/charts/chart50.xml" ContentType="application/vnd.openxmlformats-officedocument.drawingml.chart+xml"/>
  <Override PartName="/ppt/theme/themeOverride37.xml" ContentType="application/vnd.openxmlformats-officedocument.themeOverride+xml"/>
  <Override PartName="/ppt/charts/chart51.xml" ContentType="application/vnd.openxmlformats-officedocument.drawingml.chart+xml"/>
  <Override PartName="/ppt/theme/themeOverride38.xml" ContentType="application/vnd.openxmlformats-officedocument.themeOverride+xml"/>
  <Override PartName="/ppt/notesSlides/notesSlide4.xml" ContentType="application/vnd.openxmlformats-officedocument.presentationml.notesSlide+xml"/>
  <Override PartName="/ppt/charts/chart52.xml" ContentType="application/vnd.openxmlformats-officedocument.drawingml.chart+xml"/>
  <Override PartName="/ppt/theme/themeOverride39.xml" ContentType="application/vnd.openxmlformats-officedocument.themeOverride+xml"/>
  <Override PartName="/ppt/charts/chart53.xml" ContentType="application/vnd.openxmlformats-officedocument.drawingml.chart+xml"/>
  <Override PartName="/ppt/theme/themeOverride40.xml" ContentType="application/vnd.openxmlformats-officedocument.themeOverride+xml"/>
  <Override PartName="/ppt/charts/chart54.xml" ContentType="application/vnd.openxmlformats-officedocument.drawingml.chart+xml"/>
  <Override PartName="/ppt/theme/themeOverride41.xml" ContentType="application/vnd.openxmlformats-officedocument.themeOverride+xml"/>
  <Override PartName="/ppt/charts/chart55.xml" ContentType="application/vnd.openxmlformats-officedocument.drawingml.chart+xml"/>
  <Override PartName="/ppt/theme/themeOverride42.xml" ContentType="application/vnd.openxmlformats-officedocument.themeOverride+xml"/>
  <Override PartName="/ppt/charts/chart56.xml" ContentType="application/vnd.openxmlformats-officedocument.drawingml.chart+xml"/>
  <Override PartName="/ppt/theme/themeOverride43.xml" ContentType="application/vnd.openxmlformats-officedocument.themeOverride+xml"/>
  <Override PartName="/ppt/notesSlides/notesSlide5.xml" ContentType="application/vnd.openxmlformats-officedocument.presentationml.notesSlide+xml"/>
  <Override PartName="/ppt/charts/chart57.xml" ContentType="application/vnd.openxmlformats-officedocument.drawingml.chart+xml"/>
  <Override PartName="/ppt/theme/themeOverride44.xml" ContentType="application/vnd.openxmlformats-officedocument.themeOverride+xml"/>
  <Override PartName="/ppt/charts/chart58.xml" ContentType="application/vnd.openxmlformats-officedocument.drawingml.chart+xml"/>
  <Override PartName="/ppt/theme/themeOverride45.xml" ContentType="application/vnd.openxmlformats-officedocument.themeOverride+xml"/>
  <Override PartName="/ppt/charts/chart59.xml" ContentType="application/vnd.openxmlformats-officedocument.drawingml.chart+xml"/>
  <Override PartName="/ppt/theme/themeOverride46.xml" ContentType="application/vnd.openxmlformats-officedocument.themeOverride+xml"/>
  <Override PartName="/ppt/charts/chart60.xml" ContentType="application/vnd.openxmlformats-officedocument.drawingml.chart+xml"/>
  <Override PartName="/ppt/theme/themeOverride47.xml" ContentType="application/vnd.openxmlformats-officedocument.themeOverride+xml"/>
  <Override PartName="/ppt/charts/chart61.xml" ContentType="application/vnd.openxmlformats-officedocument.drawingml.chart+xml"/>
  <Override PartName="/ppt/theme/themeOverride48.xml" ContentType="application/vnd.openxmlformats-officedocument.themeOverride+xml"/>
  <Override PartName="/ppt/charts/chart62.xml" ContentType="application/vnd.openxmlformats-officedocument.drawingml.chart+xml"/>
  <Override PartName="/ppt/theme/themeOverride49.xml" ContentType="application/vnd.openxmlformats-officedocument.themeOverride+xml"/>
  <Override PartName="/ppt/notesSlides/notesSlide6.xml" ContentType="application/vnd.openxmlformats-officedocument.presentationml.notesSlide+xml"/>
  <Override PartName="/ppt/charts/chart63.xml" ContentType="application/vnd.openxmlformats-officedocument.drawingml.chart+xml"/>
  <Override PartName="/ppt/theme/themeOverride50.xml" ContentType="application/vnd.openxmlformats-officedocument.themeOverride+xml"/>
  <Override PartName="/ppt/charts/chart64.xml" ContentType="application/vnd.openxmlformats-officedocument.drawingml.chart+xml"/>
  <Override PartName="/ppt/theme/themeOverride51.xml" ContentType="application/vnd.openxmlformats-officedocument.themeOverride+xml"/>
  <Override PartName="/ppt/charts/chart65.xml" ContentType="application/vnd.openxmlformats-officedocument.drawingml.chart+xml"/>
  <Override PartName="/ppt/theme/themeOverride52.xml" ContentType="application/vnd.openxmlformats-officedocument.themeOverride+xml"/>
  <Override PartName="/ppt/charts/chart66.xml" ContentType="application/vnd.openxmlformats-officedocument.drawingml.chart+xml"/>
  <Override PartName="/ppt/theme/themeOverride53.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5" r:id="rId2"/>
    <p:sldMasterId id="2147483669" r:id="rId3"/>
    <p:sldMasterId id="2147483676" r:id="rId4"/>
    <p:sldMasterId id="2147483683" r:id="rId5"/>
    <p:sldMasterId id="2147483690" r:id="rId6"/>
  </p:sldMasterIdLst>
  <p:notesMasterIdLst>
    <p:notesMasterId r:id="rId48"/>
  </p:notesMasterIdLst>
  <p:sldIdLst>
    <p:sldId id="285" r:id="rId7"/>
    <p:sldId id="676" r:id="rId8"/>
    <p:sldId id="773" r:id="rId9"/>
    <p:sldId id="776" r:id="rId10"/>
    <p:sldId id="778" r:id="rId11"/>
    <p:sldId id="753" r:id="rId12"/>
    <p:sldId id="287" r:id="rId13"/>
    <p:sldId id="259" r:id="rId14"/>
    <p:sldId id="260" r:id="rId15"/>
    <p:sldId id="266" r:id="rId16"/>
    <p:sldId id="783" r:id="rId17"/>
    <p:sldId id="268" r:id="rId18"/>
    <p:sldId id="270" r:id="rId19"/>
    <p:sldId id="710" r:id="rId20"/>
    <p:sldId id="784" r:id="rId21"/>
    <p:sldId id="758" r:id="rId22"/>
    <p:sldId id="765" r:id="rId23"/>
    <p:sldId id="296" r:id="rId24"/>
    <p:sldId id="299" r:id="rId25"/>
    <p:sldId id="779" r:id="rId26"/>
    <p:sldId id="298" r:id="rId27"/>
    <p:sldId id="297" r:id="rId28"/>
    <p:sldId id="764" r:id="rId29"/>
    <p:sldId id="303" r:id="rId30"/>
    <p:sldId id="304" r:id="rId31"/>
    <p:sldId id="307" r:id="rId32"/>
    <p:sldId id="757" r:id="rId33"/>
    <p:sldId id="715" r:id="rId34"/>
    <p:sldId id="781" r:id="rId35"/>
    <p:sldId id="782" r:id="rId36"/>
    <p:sldId id="718" r:id="rId37"/>
    <p:sldId id="311" r:id="rId38"/>
    <p:sldId id="740" r:id="rId39"/>
    <p:sldId id="274" r:id="rId40"/>
    <p:sldId id="769" r:id="rId41"/>
    <p:sldId id="770" r:id="rId42"/>
    <p:sldId id="771" r:id="rId43"/>
    <p:sldId id="775" r:id="rId44"/>
    <p:sldId id="313" r:id="rId45"/>
    <p:sldId id="772" r:id="rId46"/>
    <p:sldId id="318" r:id="rId47"/>
  </p:sldIdLst>
  <p:sldSz cx="9144000" cy="5143500" type="screen16x9"/>
  <p:notesSz cx="6742113" cy="9799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481"/>
        </a:solidFill>
        <a:effectLst/>
        <a:uFillTx/>
        <a:latin typeface="BBVABentonSansLight"/>
        <a:ea typeface="BBVABentonSansLight"/>
        <a:cs typeface="BBVABentonSansLight"/>
        <a:sym typeface="BBVABentonSansLigh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481"/>
        </a:solidFill>
        <a:effectLst/>
        <a:uFillTx/>
        <a:latin typeface="BBVABentonSansLight"/>
        <a:ea typeface="BBVABentonSansLight"/>
        <a:cs typeface="BBVABentonSansLight"/>
        <a:sym typeface="BBVABentonSansLigh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481"/>
        </a:solidFill>
        <a:effectLst/>
        <a:uFillTx/>
        <a:latin typeface="BBVABentonSansLight"/>
        <a:ea typeface="BBVABentonSansLight"/>
        <a:cs typeface="BBVABentonSansLight"/>
        <a:sym typeface="BBVABentonSansLigh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481"/>
        </a:solidFill>
        <a:effectLst/>
        <a:uFillTx/>
        <a:latin typeface="BBVABentonSansLight"/>
        <a:ea typeface="BBVABentonSansLight"/>
        <a:cs typeface="BBVABentonSansLight"/>
        <a:sym typeface="BBVABentonSansLigh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481"/>
        </a:solidFill>
        <a:effectLst/>
        <a:uFillTx/>
        <a:latin typeface="BBVABentonSansLight"/>
        <a:ea typeface="BBVABentonSansLight"/>
        <a:cs typeface="BBVABentonSansLight"/>
        <a:sym typeface="BBVABentonSansLigh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481"/>
        </a:solidFill>
        <a:effectLst/>
        <a:uFillTx/>
        <a:latin typeface="BBVABentonSansLight"/>
        <a:ea typeface="BBVABentonSansLight"/>
        <a:cs typeface="BBVABentonSansLight"/>
        <a:sym typeface="BBVABentonSansLigh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481"/>
        </a:solidFill>
        <a:effectLst/>
        <a:uFillTx/>
        <a:latin typeface="BBVABentonSansLight"/>
        <a:ea typeface="BBVABentonSansLight"/>
        <a:cs typeface="BBVABentonSansLight"/>
        <a:sym typeface="BBVABentonSansLigh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481"/>
        </a:solidFill>
        <a:effectLst/>
        <a:uFillTx/>
        <a:latin typeface="BBVABentonSansLight"/>
        <a:ea typeface="BBVABentonSansLight"/>
        <a:cs typeface="BBVABentonSansLight"/>
        <a:sym typeface="BBVABentonSansLigh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481"/>
        </a:solidFill>
        <a:effectLst/>
        <a:uFillTx/>
        <a:latin typeface="BBVABentonSansLight"/>
        <a:ea typeface="BBVABentonSansLight"/>
        <a:cs typeface="BBVABentonSansLight"/>
        <a:sym typeface="BBVABentonSansLight"/>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04481"/>
    <a:srgbClr val="F8CD51"/>
    <a:srgbClr val="5BBEFF"/>
    <a:srgbClr val="F7893B"/>
    <a:srgbClr val="AD53A1"/>
    <a:srgbClr val="D3D3D3"/>
    <a:srgbClr val="BDBDBD"/>
    <a:srgbClr val="084481"/>
    <a:srgbClr val="48A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BBVABentonSansLight"/>
          <a:ea typeface="BBVABentonSansLight"/>
          <a:cs typeface="BBVABentonSansLight"/>
        </a:font>
        <a:srgbClr val="00448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4E6"/>
          </a:solidFill>
        </a:fill>
      </a:tcStyle>
    </a:wholeTbl>
    <a:band2H>
      <a:tcTxStyle/>
      <a:tcStyle>
        <a:tcBdr/>
        <a:fill>
          <a:solidFill>
            <a:srgbClr val="E7EBF3"/>
          </a:solidFill>
        </a:fill>
      </a:tcStyle>
    </a:band2H>
    <a:firstCol>
      <a:tcTxStyle b="on" i="off">
        <a:font>
          <a:latin typeface="BBVABentonSansLight"/>
          <a:ea typeface="BBVABentonSansLight"/>
          <a:cs typeface="BBVABentonSans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BBVABentonSansLight"/>
          <a:ea typeface="BBVABentonSansLight"/>
          <a:cs typeface="BBVABentonSans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BBVABentonSansLight"/>
          <a:ea typeface="BBVABentonSansLight"/>
          <a:cs typeface="BBVABentonSans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BBVABentonSansLight"/>
          <a:ea typeface="BBVABentonSansLight"/>
          <a:cs typeface="BBVABentonSansLight"/>
        </a:font>
        <a:srgbClr val="00448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CED"/>
          </a:solidFill>
        </a:fill>
      </a:tcStyle>
    </a:wholeTbl>
    <a:band2H>
      <a:tcTxStyle/>
      <a:tcStyle>
        <a:tcBdr/>
        <a:fill>
          <a:solidFill>
            <a:srgbClr val="E7F6F6"/>
          </a:solidFill>
        </a:fill>
      </a:tcStyle>
    </a:band2H>
    <a:firstCol>
      <a:tcTxStyle b="on" i="off">
        <a:font>
          <a:latin typeface="BBVABentonSansLight"/>
          <a:ea typeface="BBVABentonSansLight"/>
          <a:cs typeface="BBVABentonSans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BBVABentonSansLight"/>
          <a:ea typeface="BBVABentonSansLight"/>
          <a:cs typeface="BBVABentonSans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BBVABentonSansLight"/>
          <a:ea typeface="BBVABentonSansLight"/>
          <a:cs typeface="BBVABentonSans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BBVABentonSansLight"/>
          <a:ea typeface="BBVABentonSansLight"/>
          <a:cs typeface="BBVABentonSansLight"/>
        </a:font>
        <a:srgbClr val="00448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9CD"/>
          </a:solidFill>
        </a:fill>
      </a:tcStyle>
    </a:wholeTbl>
    <a:band2H>
      <a:tcTxStyle/>
      <a:tcStyle>
        <a:tcBdr/>
        <a:fill>
          <a:solidFill>
            <a:srgbClr val="FDEDE7"/>
          </a:solidFill>
        </a:fill>
      </a:tcStyle>
    </a:band2H>
    <a:firstCol>
      <a:tcTxStyle b="on" i="off">
        <a:font>
          <a:latin typeface="BBVABentonSansLight"/>
          <a:ea typeface="BBVABentonSansLight"/>
          <a:cs typeface="BBVABentonSans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BBVABentonSansLight"/>
          <a:ea typeface="BBVABentonSansLight"/>
          <a:cs typeface="BBVABentonSans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BBVABentonSansLight"/>
          <a:ea typeface="BBVABentonSansLight"/>
          <a:cs typeface="BBVABentonSans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BBVABentonSansLight"/>
          <a:ea typeface="BBVABentonSansLight"/>
          <a:cs typeface="BBVABentonSansLight"/>
        </a:font>
        <a:srgbClr val="00448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8EC"/>
          </a:solidFill>
        </a:fill>
      </a:tcStyle>
    </a:wholeTbl>
    <a:band2H>
      <a:tcTxStyle/>
      <a:tcStyle>
        <a:tcBdr/>
        <a:fill>
          <a:solidFill>
            <a:srgbClr val="FFFFFF"/>
          </a:solidFill>
        </a:fill>
      </a:tcStyle>
    </a:band2H>
    <a:firstCol>
      <a:tcTxStyle b="on" i="off">
        <a:font>
          <a:latin typeface="BBVABentonSansLight"/>
          <a:ea typeface="BBVABentonSansLight"/>
          <a:cs typeface="BBVABentonSans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BBVABentonSansLight"/>
          <a:ea typeface="BBVABentonSansLight"/>
          <a:cs typeface="BBVABentonSansLight"/>
        </a:font>
        <a:srgbClr val="004481"/>
      </a:tcTxStyle>
      <a:tcStyle>
        <a:tcBdr>
          <a:left>
            <a:ln w="12700" cap="flat">
              <a:noFill/>
              <a:miter lim="400000"/>
            </a:ln>
          </a:left>
          <a:right>
            <a:ln w="12700" cap="flat">
              <a:noFill/>
              <a:miter lim="400000"/>
            </a:ln>
          </a:right>
          <a:top>
            <a:ln w="50800" cap="flat">
              <a:solidFill>
                <a:srgbClr val="004481"/>
              </a:solidFill>
              <a:prstDash val="solid"/>
              <a:round/>
            </a:ln>
          </a:top>
          <a:bottom>
            <a:ln w="25400" cap="flat">
              <a:solidFill>
                <a:srgbClr val="00448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BBVABentonSansLight"/>
          <a:ea typeface="BBVABentonSansLight"/>
          <a:cs typeface="BBVABentonSansLight"/>
        </a:font>
        <a:srgbClr val="FFFFFF"/>
      </a:tcTxStyle>
      <a:tcStyle>
        <a:tcBdr>
          <a:left>
            <a:ln w="12700" cap="flat">
              <a:noFill/>
              <a:miter lim="400000"/>
            </a:ln>
          </a:left>
          <a:right>
            <a:ln w="12700" cap="flat">
              <a:noFill/>
              <a:miter lim="400000"/>
            </a:ln>
          </a:right>
          <a:top>
            <a:ln w="25400" cap="flat">
              <a:solidFill>
                <a:srgbClr val="004481"/>
              </a:solidFill>
              <a:prstDash val="solid"/>
              <a:round/>
            </a:ln>
          </a:top>
          <a:bottom>
            <a:ln w="25400" cap="flat">
              <a:solidFill>
                <a:srgbClr val="00448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BBVABentonSansLight"/>
          <a:ea typeface="BBVABentonSansLight"/>
          <a:cs typeface="BBVABentonSansLight"/>
        </a:font>
        <a:srgbClr val="00448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D7"/>
          </a:solidFill>
        </a:fill>
      </a:tcStyle>
    </a:wholeTbl>
    <a:band2H>
      <a:tcTxStyle/>
      <a:tcStyle>
        <a:tcBdr/>
        <a:fill>
          <a:solidFill>
            <a:srgbClr val="E6E8EC"/>
          </a:solidFill>
        </a:fill>
      </a:tcStyle>
    </a:band2H>
    <a:firstCol>
      <a:tcTxStyle b="on" i="off">
        <a:font>
          <a:latin typeface="BBVABentonSansLight"/>
          <a:ea typeface="BBVABentonSansLight"/>
          <a:cs typeface="BBVABentonSans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4481"/>
          </a:solidFill>
        </a:fill>
      </a:tcStyle>
    </a:firstCol>
    <a:lastRow>
      <a:tcTxStyle b="on" i="off">
        <a:font>
          <a:latin typeface="BBVABentonSansLight"/>
          <a:ea typeface="BBVABentonSansLight"/>
          <a:cs typeface="BBVABentonSans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4481"/>
          </a:solidFill>
        </a:fill>
      </a:tcStyle>
    </a:lastRow>
    <a:firstRow>
      <a:tcTxStyle b="on" i="off">
        <a:font>
          <a:latin typeface="BBVABentonSansLight"/>
          <a:ea typeface="BBVABentonSansLight"/>
          <a:cs typeface="BBVABentonSans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4481"/>
          </a:solidFill>
        </a:fill>
      </a:tcStyle>
    </a:firstRow>
  </a:tblStyle>
  <a:tblStyle styleId="{2708684C-4D16-4618-839F-0558EEFCDFE6}" styleName="">
    <a:tblBg/>
    <a:wholeTbl>
      <a:tcTxStyle b="off" i="off">
        <a:font>
          <a:latin typeface="BBVABentonSansLight"/>
          <a:ea typeface="BBVABentonSansLight"/>
          <a:cs typeface="BBVABentonSansLight"/>
        </a:font>
        <a:srgbClr val="004481"/>
      </a:tcTxStyle>
      <a:tcStyle>
        <a:tcBdr>
          <a:left>
            <a:ln w="12700" cap="flat">
              <a:solidFill>
                <a:srgbClr val="004481"/>
              </a:solidFill>
              <a:prstDash val="solid"/>
              <a:round/>
            </a:ln>
          </a:left>
          <a:right>
            <a:ln w="12700" cap="flat">
              <a:solidFill>
                <a:srgbClr val="004481"/>
              </a:solidFill>
              <a:prstDash val="solid"/>
              <a:round/>
            </a:ln>
          </a:right>
          <a:top>
            <a:ln w="12700" cap="flat">
              <a:solidFill>
                <a:srgbClr val="004481"/>
              </a:solidFill>
              <a:prstDash val="solid"/>
              <a:round/>
            </a:ln>
          </a:top>
          <a:bottom>
            <a:ln w="12700" cap="flat">
              <a:solidFill>
                <a:srgbClr val="004481"/>
              </a:solidFill>
              <a:prstDash val="solid"/>
              <a:round/>
            </a:ln>
          </a:bottom>
          <a:insideH>
            <a:ln w="12700" cap="flat">
              <a:solidFill>
                <a:srgbClr val="004481"/>
              </a:solidFill>
              <a:prstDash val="solid"/>
              <a:round/>
            </a:ln>
          </a:insideH>
          <a:insideV>
            <a:ln w="12700" cap="flat">
              <a:solidFill>
                <a:srgbClr val="004481"/>
              </a:solidFill>
              <a:prstDash val="solid"/>
              <a:round/>
            </a:ln>
          </a:insideV>
        </a:tcBdr>
        <a:fill>
          <a:solidFill>
            <a:srgbClr val="004481">
              <a:alpha val="20000"/>
            </a:srgbClr>
          </a:solidFill>
        </a:fill>
      </a:tcStyle>
    </a:wholeTbl>
    <a:band2H>
      <a:tcTxStyle/>
      <a:tcStyle>
        <a:tcBdr/>
        <a:fill>
          <a:solidFill>
            <a:srgbClr val="FFFFFF"/>
          </a:solidFill>
        </a:fill>
      </a:tcStyle>
    </a:band2H>
    <a:firstCol>
      <a:tcTxStyle b="on" i="off">
        <a:font>
          <a:latin typeface="BBVABentonSansLight"/>
          <a:ea typeface="BBVABentonSansLight"/>
          <a:cs typeface="BBVABentonSansLight"/>
        </a:font>
        <a:srgbClr val="004481"/>
      </a:tcTxStyle>
      <a:tcStyle>
        <a:tcBdr>
          <a:left>
            <a:ln w="12700" cap="flat">
              <a:solidFill>
                <a:srgbClr val="004481"/>
              </a:solidFill>
              <a:prstDash val="solid"/>
              <a:round/>
            </a:ln>
          </a:left>
          <a:right>
            <a:ln w="12700" cap="flat">
              <a:solidFill>
                <a:srgbClr val="004481"/>
              </a:solidFill>
              <a:prstDash val="solid"/>
              <a:round/>
            </a:ln>
          </a:right>
          <a:top>
            <a:ln w="12700" cap="flat">
              <a:solidFill>
                <a:srgbClr val="004481"/>
              </a:solidFill>
              <a:prstDash val="solid"/>
              <a:round/>
            </a:ln>
          </a:top>
          <a:bottom>
            <a:ln w="12700" cap="flat">
              <a:solidFill>
                <a:srgbClr val="004481"/>
              </a:solidFill>
              <a:prstDash val="solid"/>
              <a:round/>
            </a:ln>
          </a:bottom>
          <a:insideH>
            <a:ln w="12700" cap="flat">
              <a:solidFill>
                <a:srgbClr val="004481"/>
              </a:solidFill>
              <a:prstDash val="solid"/>
              <a:round/>
            </a:ln>
          </a:insideH>
          <a:insideV>
            <a:ln w="12700" cap="flat">
              <a:solidFill>
                <a:srgbClr val="004481"/>
              </a:solidFill>
              <a:prstDash val="solid"/>
              <a:round/>
            </a:ln>
          </a:insideV>
        </a:tcBdr>
        <a:fill>
          <a:solidFill>
            <a:srgbClr val="004481">
              <a:alpha val="20000"/>
            </a:srgbClr>
          </a:solidFill>
        </a:fill>
      </a:tcStyle>
    </a:firstCol>
    <a:lastRow>
      <a:tcTxStyle b="on" i="off">
        <a:font>
          <a:latin typeface="BBVABentonSansLight"/>
          <a:ea typeface="BBVABentonSansLight"/>
          <a:cs typeface="BBVABentonSansLight"/>
        </a:font>
        <a:srgbClr val="004481"/>
      </a:tcTxStyle>
      <a:tcStyle>
        <a:tcBdr>
          <a:left>
            <a:ln w="12700" cap="flat">
              <a:solidFill>
                <a:srgbClr val="004481"/>
              </a:solidFill>
              <a:prstDash val="solid"/>
              <a:round/>
            </a:ln>
          </a:left>
          <a:right>
            <a:ln w="12700" cap="flat">
              <a:solidFill>
                <a:srgbClr val="004481"/>
              </a:solidFill>
              <a:prstDash val="solid"/>
              <a:round/>
            </a:ln>
          </a:right>
          <a:top>
            <a:ln w="50800" cap="flat">
              <a:solidFill>
                <a:srgbClr val="004481"/>
              </a:solidFill>
              <a:prstDash val="solid"/>
              <a:round/>
            </a:ln>
          </a:top>
          <a:bottom>
            <a:ln w="12700" cap="flat">
              <a:solidFill>
                <a:srgbClr val="004481"/>
              </a:solidFill>
              <a:prstDash val="solid"/>
              <a:round/>
            </a:ln>
          </a:bottom>
          <a:insideH>
            <a:ln w="12700" cap="flat">
              <a:solidFill>
                <a:srgbClr val="004481"/>
              </a:solidFill>
              <a:prstDash val="solid"/>
              <a:round/>
            </a:ln>
          </a:insideH>
          <a:insideV>
            <a:ln w="12700" cap="flat">
              <a:solidFill>
                <a:srgbClr val="004481"/>
              </a:solidFill>
              <a:prstDash val="solid"/>
              <a:round/>
            </a:ln>
          </a:insideV>
        </a:tcBdr>
        <a:fill>
          <a:noFill/>
        </a:fill>
      </a:tcStyle>
    </a:lastRow>
    <a:firstRow>
      <a:tcTxStyle b="on" i="off">
        <a:font>
          <a:latin typeface="BBVABentonSansLight"/>
          <a:ea typeface="BBVABentonSansLight"/>
          <a:cs typeface="BBVABentonSansLight"/>
        </a:font>
        <a:srgbClr val="004481"/>
      </a:tcTxStyle>
      <a:tcStyle>
        <a:tcBdr>
          <a:left>
            <a:ln w="12700" cap="flat">
              <a:solidFill>
                <a:srgbClr val="004481"/>
              </a:solidFill>
              <a:prstDash val="solid"/>
              <a:round/>
            </a:ln>
          </a:left>
          <a:right>
            <a:ln w="12700" cap="flat">
              <a:solidFill>
                <a:srgbClr val="004481"/>
              </a:solidFill>
              <a:prstDash val="solid"/>
              <a:round/>
            </a:ln>
          </a:right>
          <a:top>
            <a:ln w="12700" cap="flat">
              <a:solidFill>
                <a:srgbClr val="004481"/>
              </a:solidFill>
              <a:prstDash val="solid"/>
              <a:round/>
            </a:ln>
          </a:top>
          <a:bottom>
            <a:ln w="25400" cap="flat">
              <a:solidFill>
                <a:srgbClr val="004481"/>
              </a:solidFill>
              <a:prstDash val="solid"/>
              <a:round/>
            </a:ln>
          </a:bottom>
          <a:insideH>
            <a:ln w="12700" cap="flat">
              <a:solidFill>
                <a:srgbClr val="004481"/>
              </a:solidFill>
              <a:prstDash val="solid"/>
              <a:round/>
            </a:ln>
          </a:insideH>
          <a:insideV>
            <a:ln w="12700" cap="flat">
              <a:solidFill>
                <a:srgbClr val="004481"/>
              </a:solidFill>
              <a:prstDash val="solid"/>
              <a:round/>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18" autoAdjust="0"/>
    <p:restoredTop sz="92516" autoAdjust="0"/>
  </p:normalViewPr>
  <p:slideViewPr>
    <p:cSldViewPr snapToGrid="0">
      <p:cViewPr varScale="1">
        <p:scale>
          <a:sx n="86" d="100"/>
          <a:sy n="86" d="100"/>
        </p:scale>
        <p:origin x="928"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3.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Macro-Enabled_Worksheet.xlsm"/><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Macro-Enabled_Worksheet16.xlsm"/><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Macro-Enabled_Worksheet17.xlsm"/><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Macro-Enabled_Worksheet18.xlsm"/><Relationship Id="rId1" Type="http://schemas.openxmlformats.org/officeDocument/2006/relationships/themeOverride" Target="../theme/themeOverride12.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Macro-Enabled_Worksheet19.xlsm"/></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Macro-Enabled_Worksheet20.xlsm"/><Relationship Id="rId1" Type="http://schemas.openxmlformats.org/officeDocument/2006/relationships/themeOverride" Target="../theme/themeOverride13.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Macro-Enabled_Worksheet21.xlsm"/><Relationship Id="rId1" Type="http://schemas.openxmlformats.org/officeDocument/2006/relationships/themeOverride" Target="../theme/themeOverride14.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Macro-Enabled_Worksheet22.xlsm"/><Relationship Id="rId1" Type="http://schemas.openxmlformats.org/officeDocument/2006/relationships/themeOverride" Target="../theme/themeOverride15.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Macro-Enabled_Worksheet23.xlsm"/></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Macro-Enabled_Worksheet24.xlsm"/><Relationship Id="rId1" Type="http://schemas.openxmlformats.org/officeDocument/2006/relationships/themeOverride" Target="../theme/themeOverride1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Macro-Enabled_Worksheet25.xlsm"/><Relationship Id="rId1" Type="http://schemas.openxmlformats.org/officeDocument/2006/relationships/themeOverride" Target="../theme/themeOverride1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Macro-Enabled_Worksheet26.xlsm"/><Relationship Id="rId1" Type="http://schemas.openxmlformats.org/officeDocument/2006/relationships/themeOverride" Target="../theme/themeOverride1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Macro-Enabled_Worksheet27.xlsm"/><Relationship Id="rId1" Type="http://schemas.openxmlformats.org/officeDocument/2006/relationships/themeOverride" Target="../theme/themeOverride19.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Macro-Enabled_Worksheet28.xlsm"/><Relationship Id="rId1" Type="http://schemas.openxmlformats.org/officeDocument/2006/relationships/themeOverride" Target="../theme/themeOverride20.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Macro-Enabled_Worksheet29.xlsm"/></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Macro-Enabled_Worksheet30.xlsm"/><Relationship Id="rId1" Type="http://schemas.openxmlformats.org/officeDocument/2006/relationships/themeOverride" Target="../theme/themeOverride2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Macro-Enabled_Worksheet31.xlsm"/><Relationship Id="rId1" Type="http://schemas.openxmlformats.org/officeDocument/2006/relationships/themeOverride" Target="../theme/themeOverride22.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Macro-Enabled_Worksheet32.xlsm"/></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Macro-Enabled_Worksheet33.xlsm"/><Relationship Id="rId1" Type="http://schemas.openxmlformats.org/officeDocument/2006/relationships/themeOverride" Target="../theme/themeOverride2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Macro-Enabled_Worksheet34.xlsm"/><Relationship Id="rId1" Type="http://schemas.openxmlformats.org/officeDocument/2006/relationships/themeOverride" Target="../theme/themeOverride2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Macro-Enabled_Worksheet35.xlsm"/><Relationship Id="rId1" Type="http://schemas.openxmlformats.org/officeDocument/2006/relationships/themeOverride" Target="../theme/themeOverride2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Macro-Enabled_Worksheet36.xlsm"/><Relationship Id="rId1" Type="http://schemas.openxmlformats.org/officeDocument/2006/relationships/themeOverride" Target="../theme/themeOverride26.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27.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Macro-Enabled_Worksheet38.xlsm"/><Relationship Id="rId1" Type="http://schemas.openxmlformats.org/officeDocument/2006/relationships/themeOverride" Target="../theme/themeOverride28.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29.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Macro-Enabled_Worksheet40.xlsm"/><Relationship Id="rId1" Type="http://schemas.openxmlformats.org/officeDocument/2006/relationships/themeOverride" Target="../theme/themeOverride30.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31.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Macro-Enabled_Worksheet42.xlsm"/><Relationship Id="rId1" Type="http://schemas.openxmlformats.org/officeDocument/2006/relationships/themeOverride" Target="../theme/themeOverride32.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33.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4.xlsx"/><Relationship Id="rId1" Type="http://schemas.openxmlformats.org/officeDocument/2006/relationships/themeOverride" Target="../theme/themeOverride34.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35.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6.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37.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38.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39.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40.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41.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42.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43.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44.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4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46.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47.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48.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49.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50.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51.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52.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5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25511414204693406"/>
          <c:y val="0.28732191460727757"/>
          <c:w val="0.64713336206149941"/>
          <c:h val="0.42092290087585715"/>
        </c:manualLayout>
      </c:layout>
      <c:lineChart>
        <c:grouping val="standard"/>
        <c:varyColors val="0"/>
        <c:ser>
          <c:idx val="0"/>
          <c:order val="0"/>
          <c:tx>
            <c:strRef>
              <c:f>Hoja1!$B$1</c:f>
              <c:strCache>
                <c:ptCount val="1"/>
                <c:pt idx="0">
                  <c:v>Total</c:v>
                </c:pt>
              </c:strCache>
            </c:strRef>
          </c:tx>
          <c:spPr>
            <a:ln w="25400">
              <a:solidFill>
                <a:srgbClr val="004481"/>
              </a:solidFill>
              <a:prstDash val="solid"/>
            </a:ln>
          </c:spPr>
          <c:marker>
            <c:spPr>
              <a:solidFill>
                <a:srgbClr val="004481"/>
              </a:solidFill>
              <a:ln cap="sq">
                <a:solidFill>
                  <a:srgbClr val="004481"/>
                </a:solidFill>
                <a:tailEnd type="oval"/>
              </a:ln>
            </c:spPr>
          </c:marker>
          <c:dPt>
            <c:idx val="3"/>
            <c:bubble3D val="0"/>
            <c:extLst>
              <c:ext xmlns:c16="http://schemas.microsoft.com/office/drawing/2014/chart" uri="{C3380CC4-5D6E-409C-BE32-E72D297353CC}">
                <c16:uniqueId val="{00000000-5C4C-BC44-B6E7-0728FDD29E9C}"/>
              </c:ext>
            </c:extLst>
          </c:dPt>
          <c:dPt>
            <c:idx val="4"/>
            <c:bubble3D val="0"/>
            <c:extLst>
              <c:ext xmlns:c16="http://schemas.microsoft.com/office/drawing/2014/chart" uri="{C3380CC4-5D6E-409C-BE32-E72D297353CC}">
                <c16:uniqueId val="{00000001-5C4C-BC44-B6E7-0728FDD29E9C}"/>
              </c:ext>
            </c:extLst>
          </c:dPt>
          <c:dPt>
            <c:idx val="5"/>
            <c:bubble3D val="0"/>
            <c:extLst>
              <c:ext xmlns:c16="http://schemas.microsoft.com/office/drawing/2014/chart" uri="{C3380CC4-5D6E-409C-BE32-E72D297353CC}">
                <c16:uniqueId val="{00000002-5C4C-BC44-B6E7-0728FDD29E9C}"/>
              </c:ext>
            </c:extLst>
          </c:dPt>
          <c:dLbls>
            <c:numFmt formatCode="#,##0.0" sourceLinked="0"/>
            <c:spPr>
              <a:noFill/>
              <a:ln>
                <a:noFill/>
              </a:ln>
              <a:effectLst/>
            </c:spPr>
            <c:txPr>
              <a:bodyPr wrap="square" lIns="38100" tIns="19050" rIns="38100" bIns="19050" anchor="ctr">
                <a:spAutoFit/>
              </a:bodyPr>
              <a:lstStyle/>
              <a:p>
                <a:pPr>
                  <a:defRPr sz="900">
                    <a:solidFill>
                      <a:srgbClr val="000000"/>
                    </a:solidFill>
                    <a:latin typeface="BentonSansBBVA Book" pitchFamily="2" charset="77"/>
                    <a:cs typeface="Calibri" panose="020F050202020403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Hoja1!$A$2:$A$7</c:f>
              <c:numCache>
                <c:formatCode>General</c:formatCode>
                <c:ptCount val="6"/>
                <c:pt idx="0">
                  <c:v>2007</c:v>
                </c:pt>
                <c:pt idx="1">
                  <c:v>2009</c:v>
                </c:pt>
                <c:pt idx="2">
                  <c:v>2013</c:v>
                </c:pt>
                <c:pt idx="3">
                  <c:v>2019</c:v>
                </c:pt>
                <c:pt idx="4">
                  <c:v>2022</c:v>
                </c:pt>
                <c:pt idx="5">
                  <c:v>2025</c:v>
                </c:pt>
              </c:numCache>
            </c:numRef>
          </c:cat>
          <c:val>
            <c:numRef>
              <c:f>Hoja1!$B$2:$B$7</c:f>
              <c:numCache>
                <c:formatCode>General</c:formatCode>
                <c:ptCount val="6"/>
                <c:pt idx="0">
                  <c:v>4.7</c:v>
                </c:pt>
                <c:pt idx="1">
                  <c:v>4.9000000000000004</c:v>
                </c:pt>
                <c:pt idx="2">
                  <c:v>4.7</c:v>
                </c:pt>
                <c:pt idx="3">
                  <c:v>5.2</c:v>
                </c:pt>
                <c:pt idx="4">
                  <c:v>5.3</c:v>
                </c:pt>
                <c:pt idx="5">
                  <c:v>5.3</c:v>
                </c:pt>
              </c:numCache>
            </c:numRef>
          </c:val>
          <c:smooth val="0"/>
          <c:extLst>
            <c:ext xmlns:c16="http://schemas.microsoft.com/office/drawing/2014/chart" uri="{C3380CC4-5D6E-409C-BE32-E72D297353CC}">
              <c16:uniqueId val="{00000003-5C4C-BC44-B6E7-0728FDD29E9C}"/>
            </c:ext>
          </c:extLst>
        </c:ser>
        <c:dLbls>
          <c:showLegendKey val="0"/>
          <c:showVal val="0"/>
          <c:showCatName val="0"/>
          <c:showSerName val="0"/>
          <c:showPercent val="0"/>
          <c:showBubbleSize val="0"/>
        </c:dLbls>
        <c:marker val="1"/>
        <c:smooth val="0"/>
        <c:axId val="283673680"/>
        <c:axId val="283675856"/>
      </c:lineChart>
      <c:catAx>
        <c:axId val="283673680"/>
        <c:scaling>
          <c:orientation val="minMax"/>
        </c:scaling>
        <c:delete val="0"/>
        <c:axPos val="b"/>
        <c:numFmt formatCode="General" sourceLinked="1"/>
        <c:majorTickMark val="out"/>
        <c:minorTickMark val="none"/>
        <c:tickLblPos val="nextTo"/>
        <c:txPr>
          <a:bodyPr/>
          <a:lstStyle/>
          <a:p>
            <a:pPr>
              <a:defRPr sz="900" b="0">
                <a:solidFill>
                  <a:schemeClr val="accent4"/>
                </a:solidFill>
                <a:latin typeface="BentonSansBBVA Book" pitchFamily="2" charset="77"/>
                <a:cs typeface="Calibri" panose="020F0502020204030204" pitchFamily="34" charset="0"/>
              </a:defRPr>
            </a:pPr>
            <a:endParaRPr lang="es-ES"/>
          </a:p>
        </c:txPr>
        <c:crossAx val="283675856"/>
        <c:crosses val="autoZero"/>
        <c:auto val="1"/>
        <c:lblAlgn val="ctr"/>
        <c:lblOffset val="100"/>
        <c:noMultiLvlLbl val="0"/>
      </c:catAx>
      <c:valAx>
        <c:axId val="283675856"/>
        <c:scaling>
          <c:orientation val="minMax"/>
          <c:max val="10"/>
          <c:min val="0"/>
        </c:scaling>
        <c:delete val="0"/>
        <c:axPos val="l"/>
        <c:majorGridlines>
          <c:spPr>
            <a:ln>
              <a:solidFill>
                <a:srgbClr val="FFFFFF">
                  <a:lumMod val="85000"/>
                </a:srgbClr>
              </a:solidFill>
            </a:ln>
          </c:spPr>
        </c:majorGridlines>
        <c:numFmt formatCode="#,##0" sourceLinked="0"/>
        <c:majorTickMark val="out"/>
        <c:minorTickMark val="none"/>
        <c:tickLblPos val="nextTo"/>
        <c:txPr>
          <a:bodyPr/>
          <a:lstStyle/>
          <a:p>
            <a:pPr>
              <a:defRPr sz="700" b="0">
                <a:solidFill>
                  <a:srgbClr val="000000"/>
                </a:solidFill>
                <a:latin typeface="BentonSansBBVA Book" pitchFamily="2" charset="77"/>
                <a:cs typeface="Calibri" panose="020F0502020204030204" pitchFamily="34" charset="0"/>
              </a:defRPr>
            </a:pPr>
            <a:endParaRPr lang="es-ES"/>
          </a:p>
        </c:txPr>
        <c:crossAx val="283673680"/>
        <c:crosses val="autoZero"/>
        <c:crossBetween val="between"/>
        <c:majorUnit val="2"/>
      </c:valAx>
      <c:spPr>
        <a:noFill/>
        <a:ln w="25181">
          <a:noFill/>
        </a:ln>
      </c:spPr>
    </c:plotArea>
    <c:plotVisOnly val="1"/>
    <c:dispBlanksAs val="zero"/>
    <c:showDLblsOverMax val="0"/>
  </c:chart>
  <c:spPr>
    <a:noFill/>
    <a:ln>
      <a:noFill/>
    </a:ln>
  </c:spPr>
  <c:txPr>
    <a:bodyPr/>
    <a:lstStyle/>
    <a:p>
      <a:pPr>
        <a:defRPr sz="1933" b="1" i="0" u="none" strike="noStrike" baseline="0">
          <a:solidFill>
            <a:srgbClr val="000000"/>
          </a:solidFill>
          <a:latin typeface="Arial"/>
          <a:ea typeface="Arial"/>
          <a:cs typeface="Arial"/>
        </a:defRPr>
      </a:pPr>
      <a:endParaRPr lang="es-E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4.6832955060172675E-2"/>
          <c:y val="0.29395609768363173"/>
          <c:w val="0.88781399999999999"/>
          <c:h val="0.5522588061158612"/>
        </c:manualLayout>
      </c:layout>
      <c:barChart>
        <c:barDir val="bar"/>
        <c:grouping val="stacked"/>
        <c:varyColors val="0"/>
        <c:ser>
          <c:idx val="0"/>
          <c:order val="0"/>
          <c:tx>
            <c:strRef>
              <c:f>Sheet1!$A$2</c:f>
              <c:strCache>
                <c:ptCount val="1"/>
                <c:pt idx="0">
                  <c:v>Personas con creencias religiosas</c:v>
                </c:pt>
              </c:strCache>
            </c:strRef>
          </c:tx>
          <c:spPr>
            <a:solidFill>
              <a:srgbClr val="004481"/>
            </a:solidFill>
            <a:ln w="9525" cap="flat">
              <a:noFill/>
              <a:miter lim="400000"/>
            </a:ln>
            <a:effectLst/>
          </c:spPr>
          <c:invertIfNegative val="0"/>
          <c:dLbls>
            <c:numFmt formatCode="0%" sourceLinked="0"/>
            <c:spPr>
              <a:noFill/>
              <a:ln>
                <a:noFill/>
              </a:ln>
              <a:effectLst/>
            </c:spPr>
            <c:txPr>
              <a:bodyPr/>
              <a:lstStyle/>
              <a:p>
                <a:pPr>
                  <a:defRPr sz="900" b="1" i="0" u="none" strike="noStrike">
                    <a:solidFill>
                      <a:srgbClr val="FFFFFF"/>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Sheet1!$B$2:$B$2</c:f>
              <c:numCache>
                <c:formatCode>0%</c:formatCode>
                <c:ptCount val="1"/>
                <c:pt idx="0">
                  <c:v>0.21</c:v>
                </c:pt>
              </c:numCache>
            </c:numRef>
          </c:val>
          <c:extLst>
            <c:ext xmlns:c16="http://schemas.microsoft.com/office/drawing/2014/chart" uri="{C3380CC4-5D6E-409C-BE32-E72D297353CC}">
              <c16:uniqueId val="{00000000-EFBD-E447-9F32-1F4CB04001B6}"/>
            </c:ext>
          </c:extLst>
        </c:ser>
        <c:ser>
          <c:idx val="1"/>
          <c:order val="1"/>
          <c:tx>
            <c:strRef>
              <c:f>Sheet1!$A$3</c:f>
              <c:strCache>
                <c:ptCount val="1"/>
                <c:pt idx="0">
                  <c:v>Personas sin creencias religiosas</c:v>
                </c:pt>
              </c:strCache>
            </c:strRef>
          </c:tx>
          <c:spPr>
            <a:solidFill>
              <a:srgbClr val="F8CD51"/>
            </a:solidFill>
            <a:ln w="9525" cap="flat">
              <a:noFill/>
              <a:miter lim="400000"/>
            </a:ln>
            <a:effectLst/>
          </c:spPr>
          <c:invertIfNegative val="0"/>
          <c:dLbls>
            <c:numFmt formatCode="0%" sourceLinked="0"/>
            <c:spPr>
              <a:noFill/>
              <a:ln>
                <a:noFill/>
              </a:ln>
              <a:effectLst/>
            </c:spPr>
            <c:txPr>
              <a:bodyPr/>
              <a:lstStyle/>
              <a:p>
                <a:pPr>
                  <a:defRPr sz="900" b="1" i="0" u="none" strike="noStrike">
                    <a:solidFill>
                      <a:schemeClr val="accent4"/>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Sheet1!$B$3:$B$3</c:f>
              <c:numCache>
                <c:formatCode>0%</c:formatCode>
                <c:ptCount val="1"/>
                <c:pt idx="0">
                  <c:v>0.3</c:v>
                </c:pt>
              </c:numCache>
            </c:numRef>
          </c:val>
          <c:extLst>
            <c:ext xmlns:c16="http://schemas.microsoft.com/office/drawing/2014/chart" uri="{C3380CC4-5D6E-409C-BE32-E72D297353CC}">
              <c16:uniqueId val="{00000001-EFBD-E447-9F32-1F4CB04001B6}"/>
            </c:ext>
          </c:extLst>
        </c:ser>
        <c:ser>
          <c:idx val="2"/>
          <c:order val="2"/>
          <c:tx>
            <c:strRef>
              <c:f>Sheet1!$A$4</c:f>
              <c:strCache>
                <c:ptCount val="1"/>
                <c:pt idx="0">
                  <c:v>Es indistinto (*)</c:v>
                </c:pt>
              </c:strCache>
            </c:strRef>
          </c:tx>
          <c:spPr>
            <a:solidFill>
              <a:srgbClr val="AD53A1"/>
            </a:solidFill>
            <a:ln w="9525" cap="flat">
              <a:noFill/>
              <a:miter lim="400000"/>
            </a:ln>
            <a:effectLst/>
          </c:spPr>
          <c:invertIfNegative val="0"/>
          <c:dLbls>
            <c:numFmt formatCode="0%" sourceLinked="0"/>
            <c:spPr>
              <a:noFill/>
              <a:ln>
                <a:noFill/>
              </a:ln>
              <a:effectLst/>
            </c:spPr>
            <c:txPr>
              <a:bodyPr/>
              <a:lstStyle/>
              <a:p>
                <a:pPr>
                  <a:defRPr sz="900" b="1" i="0" u="none" strike="noStrike">
                    <a:solidFill>
                      <a:srgbClr val="FFFFFF"/>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Sheet1!$B$4:$B$4</c:f>
              <c:numCache>
                <c:formatCode>0%</c:formatCode>
                <c:ptCount val="1"/>
                <c:pt idx="0">
                  <c:v>0.46100000000000002</c:v>
                </c:pt>
              </c:numCache>
            </c:numRef>
          </c:val>
          <c:extLst>
            <c:ext xmlns:c16="http://schemas.microsoft.com/office/drawing/2014/chart" uri="{C3380CC4-5D6E-409C-BE32-E72D297353CC}">
              <c16:uniqueId val="{00000002-EFBD-E447-9F32-1F4CB04001B6}"/>
            </c:ext>
          </c:extLst>
        </c:ser>
        <c:ser>
          <c:idx val="3"/>
          <c:order val="3"/>
          <c:tx>
            <c:strRef>
              <c:f>Sheet1!$A$5</c:f>
              <c:strCache>
                <c:ptCount val="1"/>
                <c:pt idx="0">
                  <c:v>Ns/Nc</c:v>
                </c:pt>
              </c:strCache>
            </c:strRef>
          </c:tx>
          <c:spPr>
            <a:solidFill>
              <a:srgbClr val="F7893B"/>
            </a:solidFill>
            <a:ln w="9525" cap="flat">
              <a:noFill/>
              <a:miter lim="400000"/>
            </a:ln>
            <a:effectLst/>
          </c:spPr>
          <c:invertIfNegative val="0"/>
          <c:dLbls>
            <c:numFmt formatCode="0%" sourceLinked="0"/>
            <c:spPr>
              <a:noFill/>
              <a:ln>
                <a:noFill/>
              </a:ln>
              <a:effectLst/>
            </c:spPr>
            <c:txPr>
              <a:bodyPr/>
              <a:lstStyle/>
              <a:p>
                <a:pPr>
                  <a:defRPr sz="900" b="1" i="0" u="none" strike="noStrike">
                    <a:solidFill>
                      <a:srgbClr val="000000"/>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Sheet1!$B$5:$B$5</c:f>
              <c:numCache>
                <c:formatCode>0%</c:formatCode>
                <c:ptCount val="1"/>
                <c:pt idx="0">
                  <c:v>0.03</c:v>
                </c:pt>
              </c:numCache>
            </c:numRef>
          </c:val>
          <c:extLst>
            <c:ext xmlns:c16="http://schemas.microsoft.com/office/drawing/2014/chart" uri="{C3380CC4-5D6E-409C-BE32-E72D297353CC}">
              <c16:uniqueId val="{00000003-EFBD-E447-9F32-1F4CB04001B6}"/>
            </c:ext>
          </c:extLst>
        </c:ser>
        <c:dLbls>
          <c:showLegendKey val="0"/>
          <c:showVal val="0"/>
          <c:showCatName val="0"/>
          <c:showSerName val="0"/>
          <c:showPercent val="0"/>
          <c:showBubbleSize val="0"/>
        </c:dLbls>
        <c:gapWidth val="100"/>
        <c:overlap val="100"/>
        <c:axId val="349649200"/>
        <c:axId val="349648112"/>
      </c:barChart>
      <c:catAx>
        <c:axId val="349649200"/>
        <c:scaling>
          <c:orientation val="maxMin"/>
        </c:scaling>
        <c:delete val="0"/>
        <c:axPos val="l"/>
        <c:numFmt formatCode="General" sourceLinked="0"/>
        <c:majorTickMark val="none"/>
        <c:minorTickMark val="none"/>
        <c:tickLblPos val="none"/>
        <c:spPr>
          <a:ln w="12700" cap="flat">
            <a:noFill/>
            <a:prstDash val="solid"/>
            <a:round/>
          </a:ln>
        </c:spPr>
        <c:txPr>
          <a:bodyPr rot="0"/>
          <a:lstStyle/>
          <a:p>
            <a:pPr>
              <a:defRPr sz="1240" b="0" i="0" u="none" strike="noStrike">
                <a:solidFill>
                  <a:srgbClr val="000000"/>
                </a:solidFill>
                <a:latin typeface="BBVABentonSans"/>
              </a:defRPr>
            </a:pPr>
            <a:endParaRPr lang="es-ES"/>
          </a:p>
        </c:txPr>
        <c:crossAx val="349648112"/>
        <c:crosses val="autoZero"/>
        <c:auto val="1"/>
        <c:lblAlgn val="ctr"/>
        <c:lblOffset val="100"/>
        <c:noMultiLvlLbl val="1"/>
      </c:catAx>
      <c:valAx>
        <c:axId val="349648112"/>
        <c:scaling>
          <c:orientation val="minMax"/>
          <c:max val="1"/>
        </c:scaling>
        <c:delete val="0"/>
        <c:axPos val="t"/>
        <c:majorGridlines>
          <c:spPr>
            <a:ln w="12700" cap="flat">
              <a:solidFill>
                <a:srgbClr val="888888"/>
              </a:solidFill>
              <a:prstDash val="solid"/>
              <a:round/>
            </a:ln>
          </c:spPr>
        </c:majorGridlines>
        <c:numFmt formatCode="0%" sourceLinked="0"/>
        <c:majorTickMark val="out"/>
        <c:minorTickMark val="none"/>
        <c:tickLblPos val="none"/>
        <c:spPr>
          <a:ln w="12700" cap="flat">
            <a:solidFill>
              <a:srgbClr val="888888"/>
            </a:solidFill>
            <a:prstDash val="solid"/>
            <a:round/>
          </a:ln>
        </c:spPr>
        <c:txPr>
          <a:bodyPr rot="0"/>
          <a:lstStyle/>
          <a:p>
            <a:pPr>
              <a:defRPr sz="520" b="0" i="0" u="none" strike="noStrike">
                <a:solidFill>
                  <a:srgbClr val="000000"/>
                </a:solidFill>
                <a:latin typeface="BBVABentonSans"/>
              </a:defRPr>
            </a:pPr>
            <a:endParaRPr lang="es-ES"/>
          </a:p>
        </c:txPr>
        <c:crossAx val="349649200"/>
        <c:crosses val="autoZero"/>
        <c:crossBetween val="between"/>
        <c:majorUnit val="0.25"/>
        <c:minorUnit val="0.125"/>
      </c:valAx>
      <c:spPr>
        <a:noFill/>
        <a:ln w="12700" cap="flat">
          <a:noFill/>
          <a:miter lim="400000"/>
        </a:ln>
        <a:effectLst/>
      </c:spPr>
    </c:plotArea>
    <c:legend>
      <c:legendPos val="r"/>
      <c:legendEntry>
        <c:idx val="0"/>
        <c:txPr>
          <a:bodyPr rot="0"/>
          <a:lstStyle/>
          <a:p>
            <a:pPr>
              <a:defRPr sz="800" b="0" i="0" u="none" strike="noStrike">
                <a:solidFill>
                  <a:srgbClr val="000000"/>
                </a:solidFill>
                <a:latin typeface="BBVABentonSans"/>
              </a:defRPr>
            </a:pPr>
            <a:endParaRPr lang="es-ES"/>
          </a:p>
        </c:txPr>
      </c:legendEntry>
      <c:layout>
        <c:manualLayout>
          <c:xMode val="edge"/>
          <c:yMode val="edge"/>
          <c:x val="0"/>
          <c:y val="0"/>
          <c:w val="1"/>
          <c:h val="0.22744700000000001"/>
        </c:manualLayout>
      </c:layout>
      <c:overlay val="1"/>
      <c:spPr>
        <a:noFill/>
        <a:ln w="12700" cap="flat">
          <a:noFill/>
          <a:miter lim="400000"/>
        </a:ln>
        <a:effectLst/>
      </c:spPr>
      <c:txPr>
        <a:bodyPr rot="0"/>
        <a:lstStyle/>
        <a:p>
          <a:pPr>
            <a:defRPr sz="800" b="0" i="0" u="none" strike="noStrike">
              <a:solidFill>
                <a:srgbClr val="000000"/>
              </a:solidFill>
              <a:latin typeface="BBVABentonSans"/>
            </a:defRPr>
          </a:pPr>
          <a:endParaRPr lang="es-ES"/>
        </a:p>
      </c:txPr>
    </c:legend>
    <c:plotVisOnly val="1"/>
    <c:dispBlanksAs val="gap"/>
    <c:showDLblsOverMax val="1"/>
  </c:chart>
  <c:spPr>
    <a:solidFill>
      <a:srgbClr val="D3D3D3"/>
    </a:solid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41480140992146E-2"/>
          <c:y val="0.29213828530052666"/>
          <c:w val="0.88803699999999997"/>
          <c:h val="0.54092291581646401"/>
        </c:manualLayout>
      </c:layout>
      <c:barChart>
        <c:barDir val="bar"/>
        <c:grouping val="stacked"/>
        <c:varyColors val="0"/>
        <c:ser>
          <c:idx val="0"/>
          <c:order val="0"/>
          <c:tx>
            <c:strRef>
              <c:f>Sheet1!$A$2</c:f>
              <c:strCache>
                <c:ptCount val="1"/>
                <c:pt idx="0">
                  <c:v>Personas con estudios universitarios</c:v>
                </c:pt>
              </c:strCache>
            </c:strRef>
          </c:tx>
          <c:spPr>
            <a:solidFill>
              <a:srgbClr val="004481"/>
            </a:solidFill>
            <a:ln w="9525" cap="flat">
              <a:noFill/>
              <a:miter lim="400000"/>
            </a:ln>
            <a:effectLst/>
          </c:spPr>
          <c:invertIfNegative val="0"/>
          <c:dLbls>
            <c:numFmt formatCode="0%" sourceLinked="0"/>
            <c:spPr>
              <a:noFill/>
              <a:ln>
                <a:noFill/>
              </a:ln>
              <a:effectLst/>
            </c:spPr>
            <c:txPr>
              <a:bodyPr/>
              <a:lstStyle/>
              <a:p>
                <a:pPr>
                  <a:defRPr sz="900" b="1" i="0" u="none" strike="noStrike">
                    <a:solidFill>
                      <a:srgbClr val="FFFFFF"/>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Sheet1!$B$2:$B$2</c:f>
              <c:numCache>
                <c:formatCode>0%</c:formatCode>
                <c:ptCount val="1"/>
                <c:pt idx="0">
                  <c:v>0.245</c:v>
                </c:pt>
              </c:numCache>
            </c:numRef>
          </c:val>
          <c:extLst>
            <c:ext xmlns:c16="http://schemas.microsoft.com/office/drawing/2014/chart" uri="{C3380CC4-5D6E-409C-BE32-E72D297353CC}">
              <c16:uniqueId val="{00000000-1939-9A46-831E-B1A8EB58D2B8}"/>
            </c:ext>
          </c:extLst>
        </c:ser>
        <c:ser>
          <c:idx val="1"/>
          <c:order val="1"/>
          <c:tx>
            <c:strRef>
              <c:f>Sheet1!$A$3</c:f>
              <c:strCache>
                <c:ptCount val="1"/>
                <c:pt idx="0">
                  <c:v>Personas sin estudios universitarios</c:v>
                </c:pt>
              </c:strCache>
            </c:strRef>
          </c:tx>
          <c:spPr>
            <a:solidFill>
              <a:srgbClr val="F8CD51"/>
            </a:solidFill>
            <a:ln w="9525" cap="flat">
              <a:noFill/>
              <a:miter lim="400000"/>
            </a:ln>
            <a:effectLst/>
          </c:spPr>
          <c:invertIfNegative val="0"/>
          <c:dLbls>
            <c:numFmt formatCode="0%" sourceLinked="0"/>
            <c:spPr>
              <a:noFill/>
              <a:ln>
                <a:noFill/>
              </a:ln>
              <a:effectLst/>
            </c:spPr>
            <c:txPr>
              <a:bodyPr/>
              <a:lstStyle/>
              <a:p>
                <a:pPr>
                  <a:defRPr sz="900" b="1" i="0" u="none" strike="noStrike">
                    <a:solidFill>
                      <a:schemeClr val="accent4"/>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Sheet1!$B$3:$B$3</c:f>
              <c:numCache>
                <c:formatCode>0%</c:formatCode>
                <c:ptCount val="1"/>
                <c:pt idx="0">
                  <c:v>0.09</c:v>
                </c:pt>
              </c:numCache>
            </c:numRef>
          </c:val>
          <c:extLst>
            <c:ext xmlns:c16="http://schemas.microsoft.com/office/drawing/2014/chart" uri="{C3380CC4-5D6E-409C-BE32-E72D297353CC}">
              <c16:uniqueId val="{00000001-1939-9A46-831E-B1A8EB58D2B8}"/>
            </c:ext>
          </c:extLst>
        </c:ser>
        <c:ser>
          <c:idx val="2"/>
          <c:order val="2"/>
          <c:tx>
            <c:strRef>
              <c:f>Sheet1!$A$4</c:f>
              <c:strCache>
                <c:ptCount val="1"/>
                <c:pt idx="0">
                  <c:v>Es indistinto (*)</c:v>
                </c:pt>
              </c:strCache>
            </c:strRef>
          </c:tx>
          <c:spPr>
            <a:solidFill>
              <a:srgbClr val="AD53A1"/>
            </a:solidFill>
            <a:ln w="9525" cap="flat">
              <a:noFill/>
              <a:miter lim="400000"/>
            </a:ln>
            <a:effectLst/>
          </c:spPr>
          <c:invertIfNegative val="0"/>
          <c:dLbls>
            <c:numFmt formatCode="0%" sourceLinked="0"/>
            <c:spPr>
              <a:noFill/>
              <a:ln>
                <a:noFill/>
              </a:ln>
              <a:effectLst/>
            </c:spPr>
            <c:txPr>
              <a:bodyPr/>
              <a:lstStyle/>
              <a:p>
                <a:pPr>
                  <a:defRPr sz="900" b="1" i="0" u="none" strike="noStrike">
                    <a:solidFill>
                      <a:srgbClr val="FFFFFF"/>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Sheet1!$B$4:$B$4</c:f>
              <c:numCache>
                <c:formatCode>0%</c:formatCode>
                <c:ptCount val="1"/>
                <c:pt idx="0">
                  <c:v>0.64</c:v>
                </c:pt>
              </c:numCache>
            </c:numRef>
          </c:val>
          <c:extLst>
            <c:ext xmlns:c16="http://schemas.microsoft.com/office/drawing/2014/chart" uri="{C3380CC4-5D6E-409C-BE32-E72D297353CC}">
              <c16:uniqueId val="{00000002-1939-9A46-831E-B1A8EB58D2B8}"/>
            </c:ext>
          </c:extLst>
        </c:ser>
        <c:ser>
          <c:idx val="3"/>
          <c:order val="3"/>
          <c:tx>
            <c:strRef>
              <c:f>Sheet1!$A$5</c:f>
              <c:strCache>
                <c:ptCount val="1"/>
                <c:pt idx="0">
                  <c:v>Ns/Nc</c:v>
                </c:pt>
              </c:strCache>
            </c:strRef>
          </c:tx>
          <c:spPr>
            <a:solidFill>
              <a:srgbClr val="F7893B"/>
            </a:solidFill>
            <a:ln w="9525" cap="flat">
              <a:noFill/>
              <a:miter lim="400000"/>
            </a:ln>
            <a:effectLst/>
          </c:spPr>
          <c:invertIfNegative val="0"/>
          <c:dLbls>
            <c:numFmt formatCode="0%" sourceLinked="0"/>
            <c:spPr>
              <a:noFill/>
              <a:ln>
                <a:noFill/>
              </a:ln>
              <a:effectLst/>
            </c:spPr>
            <c:txPr>
              <a:bodyPr/>
              <a:lstStyle/>
              <a:p>
                <a:pPr>
                  <a:defRPr sz="900" b="1" i="0" u="none" strike="noStrike">
                    <a:solidFill>
                      <a:srgbClr val="000000"/>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Sheet1!$B$5:$B$5</c:f>
              <c:numCache>
                <c:formatCode>0%</c:formatCode>
                <c:ptCount val="1"/>
                <c:pt idx="0">
                  <c:v>2.4E-2</c:v>
                </c:pt>
              </c:numCache>
            </c:numRef>
          </c:val>
          <c:extLst>
            <c:ext xmlns:c16="http://schemas.microsoft.com/office/drawing/2014/chart" uri="{C3380CC4-5D6E-409C-BE32-E72D297353CC}">
              <c16:uniqueId val="{00000003-1939-9A46-831E-B1A8EB58D2B8}"/>
            </c:ext>
          </c:extLst>
        </c:ser>
        <c:dLbls>
          <c:showLegendKey val="0"/>
          <c:showVal val="0"/>
          <c:showCatName val="0"/>
          <c:showSerName val="0"/>
          <c:showPercent val="0"/>
          <c:showBubbleSize val="0"/>
        </c:dLbls>
        <c:gapWidth val="103"/>
        <c:overlap val="100"/>
        <c:axId val="285156848"/>
        <c:axId val="285157936"/>
      </c:barChart>
      <c:catAx>
        <c:axId val="285156848"/>
        <c:scaling>
          <c:orientation val="maxMin"/>
        </c:scaling>
        <c:delete val="0"/>
        <c:axPos val="l"/>
        <c:numFmt formatCode="General" sourceLinked="0"/>
        <c:majorTickMark val="none"/>
        <c:minorTickMark val="none"/>
        <c:tickLblPos val="none"/>
        <c:spPr>
          <a:ln w="12700" cap="flat">
            <a:noFill/>
            <a:prstDash val="solid"/>
            <a:round/>
          </a:ln>
        </c:spPr>
        <c:txPr>
          <a:bodyPr rot="0"/>
          <a:lstStyle/>
          <a:p>
            <a:pPr>
              <a:defRPr sz="1240" b="0" i="0" u="none" strike="noStrike">
                <a:solidFill>
                  <a:srgbClr val="000000"/>
                </a:solidFill>
                <a:latin typeface="BBVABentonSans"/>
              </a:defRPr>
            </a:pPr>
            <a:endParaRPr lang="es-ES"/>
          </a:p>
        </c:txPr>
        <c:crossAx val="285157936"/>
        <c:crosses val="autoZero"/>
        <c:auto val="1"/>
        <c:lblAlgn val="ctr"/>
        <c:lblOffset val="100"/>
        <c:noMultiLvlLbl val="1"/>
      </c:catAx>
      <c:valAx>
        <c:axId val="285157936"/>
        <c:scaling>
          <c:orientation val="minMax"/>
          <c:max val="1"/>
        </c:scaling>
        <c:delete val="0"/>
        <c:axPos val="t"/>
        <c:majorGridlines>
          <c:spPr>
            <a:ln w="12700" cap="flat">
              <a:solidFill>
                <a:srgbClr val="888888"/>
              </a:solidFill>
              <a:prstDash val="solid"/>
              <a:round/>
            </a:ln>
          </c:spPr>
        </c:majorGridlines>
        <c:numFmt formatCode="0%" sourceLinked="0"/>
        <c:majorTickMark val="out"/>
        <c:minorTickMark val="none"/>
        <c:tickLblPos val="none"/>
        <c:spPr>
          <a:ln w="12700" cap="flat">
            <a:solidFill>
              <a:srgbClr val="888888"/>
            </a:solidFill>
            <a:prstDash val="solid"/>
            <a:round/>
          </a:ln>
        </c:spPr>
        <c:txPr>
          <a:bodyPr rot="0"/>
          <a:lstStyle/>
          <a:p>
            <a:pPr>
              <a:defRPr sz="520" b="0" i="0" u="none" strike="noStrike">
                <a:solidFill>
                  <a:srgbClr val="000000"/>
                </a:solidFill>
                <a:latin typeface="BBVABentonSans"/>
              </a:defRPr>
            </a:pPr>
            <a:endParaRPr lang="es-ES"/>
          </a:p>
        </c:txPr>
        <c:crossAx val="285156848"/>
        <c:crosses val="autoZero"/>
        <c:crossBetween val="between"/>
        <c:majorUnit val="0.25"/>
        <c:minorUnit val="0.125"/>
      </c:valAx>
      <c:spPr>
        <a:noFill/>
        <a:ln w="12700" cap="flat">
          <a:noFill/>
          <a:miter lim="400000"/>
        </a:ln>
        <a:effectLst/>
      </c:spPr>
    </c:plotArea>
    <c:legend>
      <c:legendPos val="t"/>
      <c:legendEntry>
        <c:idx val="0"/>
        <c:txPr>
          <a:bodyPr rot="0"/>
          <a:lstStyle/>
          <a:p>
            <a:pPr>
              <a:defRPr sz="800" b="0" i="0" u="none" strike="noStrike">
                <a:solidFill>
                  <a:srgbClr val="000000"/>
                </a:solidFill>
                <a:latin typeface="BBVABentonSans"/>
              </a:defRPr>
            </a:pPr>
            <a:endParaRPr lang="es-ES"/>
          </a:p>
        </c:txPr>
      </c:legendEntry>
      <c:layout>
        <c:manualLayout>
          <c:xMode val="edge"/>
          <c:yMode val="edge"/>
          <c:x val="0"/>
          <c:y val="1.9557868962277954E-2"/>
          <c:w val="1"/>
          <c:h val="0.222994"/>
        </c:manualLayout>
      </c:layout>
      <c:overlay val="1"/>
      <c:spPr>
        <a:noFill/>
        <a:ln w="12700" cap="flat">
          <a:noFill/>
          <a:miter lim="400000"/>
        </a:ln>
        <a:effectLst/>
      </c:spPr>
      <c:txPr>
        <a:bodyPr rot="0"/>
        <a:lstStyle/>
        <a:p>
          <a:pPr>
            <a:defRPr sz="800" b="0" i="0" u="none" strike="noStrike">
              <a:solidFill>
                <a:srgbClr val="000000"/>
              </a:solidFill>
              <a:latin typeface="BBVABentonSans"/>
            </a:defRPr>
          </a:pPr>
          <a:endParaRPr lang="es-ES"/>
        </a:p>
      </c:txPr>
    </c:legend>
    <c:plotVisOnly val="1"/>
    <c:dispBlanksAs val="gap"/>
    <c:showDLblsOverMax val="1"/>
  </c:chart>
  <c:spPr>
    <a:solidFill>
      <a:schemeClr val="bg2">
        <a:lumMod val="40000"/>
        <a:lumOff val="60000"/>
      </a:schemeClr>
    </a:solid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1313576883538E-2"/>
          <c:y val="0.25807343147690875"/>
          <c:w val="0.89458199999999999"/>
          <c:h val="0.47537234650399701"/>
        </c:manualLayout>
      </c:layout>
      <c:barChart>
        <c:barDir val="bar"/>
        <c:grouping val="stacked"/>
        <c:varyColors val="0"/>
        <c:ser>
          <c:idx val="0"/>
          <c:order val="0"/>
          <c:tx>
            <c:strRef>
              <c:f>Sheet1!$A$2</c:f>
              <c:strCache>
                <c:ptCount val="1"/>
                <c:pt idx="0">
                  <c:v>Personas de otra raza o grupo étnico</c:v>
                </c:pt>
              </c:strCache>
            </c:strRef>
          </c:tx>
          <c:spPr>
            <a:solidFill>
              <a:srgbClr val="004481"/>
            </a:solidFill>
            <a:ln w="9525" cap="flat">
              <a:noFill/>
              <a:prstDash val="solid"/>
              <a:round/>
            </a:ln>
            <a:effectLst/>
          </c:spPr>
          <c:invertIfNegative val="0"/>
          <c:dLbls>
            <c:numFmt formatCode="0%" sourceLinked="0"/>
            <c:spPr>
              <a:noFill/>
              <a:ln>
                <a:noFill/>
              </a:ln>
              <a:effectLst/>
            </c:spPr>
            <c:txPr>
              <a:bodyPr/>
              <a:lstStyle/>
              <a:p>
                <a:pPr>
                  <a:defRPr sz="900" b="1" i="0" u="none" strike="noStrike">
                    <a:solidFill>
                      <a:srgbClr val="FFFFFF"/>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Sheet1!$B$2:$B$2</c:f>
              <c:numCache>
                <c:formatCode>0%</c:formatCode>
                <c:ptCount val="1"/>
                <c:pt idx="0">
                  <c:v>4.5999999999999999E-2</c:v>
                </c:pt>
              </c:numCache>
            </c:numRef>
          </c:val>
          <c:extLst>
            <c:ext xmlns:c16="http://schemas.microsoft.com/office/drawing/2014/chart" uri="{C3380CC4-5D6E-409C-BE32-E72D297353CC}">
              <c16:uniqueId val="{00000000-BA01-E248-B11C-ECCE0905FF62}"/>
            </c:ext>
          </c:extLst>
        </c:ser>
        <c:ser>
          <c:idx val="1"/>
          <c:order val="1"/>
          <c:tx>
            <c:strRef>
              <c:f>Sheet1!$A$3</c:f>
              <c:strCache>
                <c:ptCount val="1"/>
                <c:pt idx="0">
                  <c:v>Personas de su misma raza o grupo étnico</c:v>
                </c:pt>
              </c:strCache>
            </c:strRef>
          </c:tx>
          <c:spPr>
            <a:solidFill>
              <a:srgbClr val="FFC000"/>
            </a:solidFill>
            <a:ln w="9525" cap="flat">
              <a:noFill/>
              <a:miter lim="400000"/>
            </a:ln>
            <a:effectLst/>
          </c:spPr>
          <c:invertIfNegative val="0"/>
          <c:dLbls>
            <c:numFmt formatCode="0%" sourceLinked="0"/>
            <c:spPr>
              <a:noFill/>
              <a:ln>
                <a:noFill/>
              </a:ln>
              <a:effectLst/>
            </c:spPr>
            <c:txPr>
              <a:bodyPr/>
              <a:lstStyle/>
              <a:p>
                <a:pPr>
                  <a:defRPr sz="900" b="1" i="0" u="none" strike="noStrike">
                    <a:solidFill>
                      <a:schemeClr val="accent4"/>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Sheet1!$B$3:$B$3</c:f>
              <c:numCache>
                <c:formatCode>0%</c:formatCode>
                <c:ptCount val="1"/>
                <c:pt idx="0">
                  <c:v>0.24</c:v>
                </c:pt>
              </c:numCache>
            </c:numRef>
          </c:val>
          <c:extLst>
            <c:ext xmlns:c16="http://schemas.microsoft.com/office/drawing/2014/chart" uri="{C3380CC4-5D6E-409C-BE32-E72D297353CC}">
              <c16:uniqueId val="{00000001-BA01-E248-B11C-ECCE0905FF62}"/>
            </c:ext>
          </c:extLst>
        </c:ser>
        <c:ser>
          <c:idx val="2"/>
          <c:order val="2"/>
          <c:tx>
            <c:strRef>
              <c:f>Sheet1!$A$4</c:f>
              <c:strCache>
                <c:ptCount val="1"/>
                <c:pt idx="0">
                  <c:v>Es indistinto (*)</c:v>
                </c:pt>
              </c:strCache>
            </c:strRef>
          </c:tx>
          <c:spPr>
            <a:solidFill>
              <a:srgbClr val="AD53A1"/>
            </a:solidFill>
            <a:ln w="9525" cap="flat">
              <a:noFill/>
              <a:miter lim="400000"/>
            </a:ln>
            <a:effectLst/>
          </c:spPr>
          <c:invertIfNegative val="0"/>
          <c:dLbls>
            <c:numFmt formatCode="0%" sourceLinked="0"/>
            <c:spPr>
              <a:noFill/>
              <a:ln>
                <a:noFill/>
              </a:ln>
              <a:effectLst/>
            </c:spPr>
            <c:txPr>
              <a:bodyPr/>
              <a:lstStyle/>
              <a:p>
                <a:pPr>
                  <a:defRPr sz="900" b="1" i="0" u="none" strike="noStrike">
                    <a:solidFill>
                      <a:srgbClr val="FFFFFF"/>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Sheet1!$B$4:$B$4</c:f>
              <c:numCache>
                <c:formatCode>0%</c:formatCode>
                <c:ptCount val="1"/>
                <c:pt idx="0">
                  <c:v>0.67400000000000004</c:v>
                </c:pt>
              </c:numCache>
            </c:numRef>
          </c:val>
          <c:extLst>
            <c:ext xmlns:c16="http://schemas.microsoft.com/office/drawing/2014/chart" uri="{C3380CC4-5D6E-409C-BE32-E72D297353CC}">
              <c16:uniqueId val="{00000002-BA01-E248-B11C-ECCE0905FF62}"/>
            </c:ext>
          </c:extLst>
        </c:ser>
        <c:ser>
          <c:idx val="3"/>
          <c:order val="3"/>
          <c:tx>
            <c:strRef>
              <c:f>Sheet1!$A$5</c:f>
              <c:strCache>
                <c:ptCount val="1"/>
                <c:pt idx="0">
                  <c:v>Ns/Nc</c:v>
                </c:pt>
              </c:strCache>
            </c:strRef>
          </c:tx>
          <c:spPr>
            <a:solidFill>
              <a:srgbClr val="F7893B"/>
            </a:solidFill>
            <a:ln w="9525" cap="flat">
              <a:noFill/>
              <a:miter lim="400000"/>
            </a:ln>
            <a:effectLst/>
          </c:spPr>
          <c:invertIfNegative val="0"/>
          <c:dLbls>
            <c:numFmt formatCode="0%" sourceLinked="0"/>
            <c:spPr>
              <a:noFill/>
              <a:ln>
                <a:noFill/>
              </a:ln>
              <a:effectLst/>
            </c:spPr>
            <c:txPr>
              <a:bodyPr/>
              <a:lstStyle/>
              <a:p>
                <a:pPr>
                  <a:defRPr sz="900" b="1" i="0" u="none" strike="noStrike">
                    <a:solidFill>
                      <a:srgbClr val="000000"/>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Sheet1!$B$5:$B$5</c:f>
              <c:numCache>
                <c:formatCode>0%</c:formatCode>
                <c:ptCount val="1"/>
                <c:pt idx="0">
                  <c:v>0.04</c:v>
                </c:pt>
              </c:numCache>
            </c:numRef>
          </c:val>
          <c:extLst>
            <c:ext xmlns:c16="http://schemas.microsoft.com/office/drawing/2014/chart" uri="{C3380CC4-5D6E-409C-BE32-E72D297353CC}">
              <c16:uniqueId val="{00000003-BA01-E248-B11C-ECCE0905FF62}"/>
            </c:ext>
          </c:extLst>
        </c:ser>
        <c:dLbls>
          <c:showLegendKey val="0"/>
          <c:showVal val="0"/>
          <c:showCatName val="0"/>
          <c:showSerName val="0"/>
          <c:showPercent val="0"/>
          <c:showBubbleSize val="0"/>
        </c:dLbls>
        <c:gapWidth val="100"/>
        <c:overlap val="100"/>
        <c:axId val="349647024"/>
        <c:axId val="349649744"/>
      </c:barChart>
      <c:catAx>
        <c:axId val="349647024"/>
        <c:scaling>
          <c:orientation val="maxMin"/>
        </c:scaling>
        <c:delete val="0"/>
        <c:axPos val="l"/>
        <c:numFmt formatCode="General" sourceLinked="0"/>
        <c:majorTickMark val="none"/>
        <c:minorTickMark val="none"/>
        <c:tickLblPos val="none"/>
        <c:spPr>
          <a:ln w="12700" cap="flat">
            <a:noFill/>
            <a:prstDash val="solid"/>
            <a:round/>
          </a:ln>
        </c:spPr>
        <c:txPr>
          <a:bodyPr rot="0"/>
          <a:lstStyle/>
          <a:p>
            <a:pPr>
              <a:defRPr sz="1240" b="0" i="0" u="none" strike="noStrike">
                <a:solidFill>
                  <a:srgbClr val="000000"/>
                </a:solidFill>
                <a:latin typeface="BBVABentonSans"/>
              </a:defRPr>
            </a:pPr>
            <a:endParaRPr lang="es-ES"/>
          </a:p>
        </c:txPr>
        <c:crossAx val="349649744"/>
        <c:crosses val="autoZero"/>
        <c:auto val="1"/>
        <c:lblAlgn val="ctr"/>
        <c:lblOffset val="100"/>
        <c:noMultiLvlLbl val="1"/>
      </c:catAx>
      <c:valAx>
        <c:axId val="349649744"/>
        <c:scaling>
          <c:orientation val="minMax"/>
          <c:max val="1"/>
        </c:scaling>
        <c:delete val="0"/>
        <c:axPos val="t"/>
        <c:majorGridlines>
          <c:spPr>
            <a:ln w="12700" cap="flat">
              <a:solidFill>
                <a:srgbClr val="888888"/>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349647024"/>
        <c:crosses val="autoZero"/>
        <c:crossBetween val="between"/>
        <c:majorUnit val="0.25"/>
        <c:minorUnit val="0.125"/>
      </c:valAx>
      <c:spPr>
        <a:noFill/>
        <a:ln w="12700" cap="flat">
          <a:noFill/>
          <a:miter lim="400000"/>
        </a:ln>
        <a:effectLst/>
      </c:spPr>
    </c:plotArea>
    <c:legend>
      <c:legendPos val="t"/>
      <c:legendEntry>
        <c:idx val="0"/>
        <c:txPr>
          <a:bodyPr rot="0"/>
          <a:lstStyle/>
          <a:p>
            <a:pPr>
              <a:defRPr sz="800" b="0" i="0" u="none" strike="noStrike">
                <a:solidFill>
                  <a:srgbClr val="000000"/>
                </a:solidFill>
                <a:latin typeface="BBVABentonSans"/>
              </a:defRPr>
            </a:pPr>
            <a:endParaRPr lang="es-ES"/>
          </a:p>
        </c:txPr>
      </c:legendEntry>
      <c:layout>
        <c:manualLayout>
          <c:xMode val="edge"/>
          <c:yMode val="edge"/>
          <c:x val="0"/>
          <c:y val="0"/>
          <c:w val="1"/>
          <c:h val="0.199907"/>
        </c:manualLayout>
      </c:layout>
      <c:overlay val="1"/>
      <c:spPr>
        <a:noFill/>
        <a:ln w="12700" cap="flat">
          <a:noFill/>
          <a:miter lim="400000"/>
        </a:ln>
        <a:effectLst/>
      </c:spPr>
      <c:txPr>
        <a:bodyPr rot="0"/>
        <a:lstStyle/>
        <a:p>
          <a:pPr>
            <a:defRPr sz="800" b="0" i="0" u="none" strike="noStrike">
              <a:solidFill>
                <a:srgbClr val="000000"/>
              </a:solidFill>
              <a:latin typeface="BBVABentonSans"/>
            </a:defRPr>
          </a:pPr>
          <a:endParaRPr lang="es-ES"/>
        </a:p>
      </c:txPr>
    </c:legend>
    <c:plotVisOnly val="1"/>
    <c:dispBlanksAs val="gap"/>
    <c:showDLblsOverMax val="1"/>
  </c:chart>
  <c:spPr>
    <a:solidFill>
      <a:srgbClr val="D3D3D3"/>
    </a:solid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5.2406017920426179E-2"/>
          <c:y val="2.6992916927563237E-2"/>
          <c:w val="0.21980510986930307"/>
          <c:h val="0.59741148696724589"/>
        </c:manualLayout>
      </c:layout>
      <c:barChart>
        <c:barDir val="col"/>
        <c:grouping val="stacked"/>
        <c:varyColors val="0"/>
        <c:ser>
          <c:idx val="0"/>
          <c:order val="0"/>
          <c:tx>
            <c:strRef>
              <c:f>Hoja1!$A$3</c:f>
              <c:strCache>
                <c:ptCount val="1"/>
                <c:pt idx="0">
                  <c:v> 0-2</c:v>
                </c:pt>
              </c:strCache>
            </c:strRef>
          </c:tx>
          <c:spPr>
            <a:solidFill>
              <a:srgbClr val="AD53A1"/>
            </a:solidFill>
            <a:ln w="12591">
              <a:noFill/>
              <a:prstDash val="solid"/>
            </a:ln>
          </c:spPr>
          <c:invertIfNegative val="0"/>
          <c:dPt>
            <c:idx val="0"/>
            <c:invertIfNegative val="0"/>
            <c:bubble3D val="0"/>
            <c:extLst>
              <c:ext xmlns:c16="http://schemas.microsoft.com/office/drawing/2014/chart" uri="{C3380CC4-5D6E-409C-BE32-E72D297353CC}">
                <c16:uniqueId val="{00000000-B4BC-E441-ADE8-1EBBDE56EB13}"/>
              </c:ext>
            </c:extLst>
          </c:dPt>
          <c:dPt>
            <c:idx val="2"/>
            <c:invertIfNegative val="0"/>
            <c:bubble3D val="0"/>
            <c:extLst>
              <c:ext xmlns:c16="http://schemas.microsoft.com/office/drawing/2014/chart" uri="{C3380CC4-5D6E-409C-BE32-E72D297353CC}">
                <c16:uniqueId val="{00000001-B4BC-E441-ADE8-1EBBDE56EB13}"/>
              </c:ext>
            </c:extLst>
          </c:dPt>
          <c:dPt>
            <c:idx val="3"/>
            <c:invertIfNegative val="0"/>
            <c:bubble3D val="0"/>
            <c:extLst>
              <c:ext xmlns:c16="http://schemas.microsoft.com/office/drawing/2014/chart" uri="{C3380CC4-5D6E-409C-BE32-E72D297353CC}">
                <c16:uniqueId val="{00000002-B4BC-E441-ADE8-1EBBDE56EB13}"/>
              </c:ext>
            </c:extLst>
          </c:dPt>
          <c:dPt>
            <c:idx val="4"/>
            <c:invertIfNegative val="0"/>
            <c:bubble3D val="0"/>
            <c:extLst>
              <c:ext xmlns:c16="http://schemas.microsoft.com/office/drawing/2014/chart" uri="{C3380CC4-5D6E-409C-BE32-E72D297353CC}">
                <c16:uniqueId val="{00000003-B4BC-E441-ADE8-1EBBDE56EB13}"/>
              </c:ext>
            </c:extLst>
          </c:dPt>
          <c:dLbls>
            <c:spPr>
              <a:noFill/>
              <a:ln>
                <a:noFill/>
              </a:ln>
              <a:effectLst/>
            </c:spPr>
            <c:txPr>
              <a:bodyPr wrap="square" lIns="38100" tIns="19050" rIns="38100" bIns="19050" anchor="ctr">
                <a:spAutoFit/>
              </a:bodyPr>
              <a:lstStyle/>
              <a:p>
                <a:pPr>
                  <a:defRPr sz="900">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Hoja1!$A$4</c:f>
              <c:numCache>
                <c:formatCode>0%</c:formatCode>
                <c:ptCount val="1"/>
                <c:pt idx="0">
                  <c:v>0.1</c:v>
                </c:pt>
              </c:numCache>
            </c:numRef>
          </c:val>
          <c:extLst>
            <c:ext xmlns:c16="http://schemas.microsoft.com/office/drawing/2014/chart" uri="{C3380CC4-5D6E-409C-BE32-E72D297353CC}">
              <c16:uniqueId val="{00000004-B4BC-E441-ADE8-1EBBDE56EB13}"/>
            </c:ext>
          </c:extLst>
        </c:ser>
        <c:ser>
          <c:idx val="1"/>
          <c:order val="1"/>
          <c:tx>
            <c:strRef>
              <c:f>Hoja1!$B$3</c:f>
              <c:strCache>
                <c:ptCount val="1"/>
                <c:pt idx="0">
                  <c:v> 3-4</c:v>
                </c:pt>
              </c:strCache>
            </c:strRef>
          </c:tx>
          <c:spPr>
            <a:solidFill>
              <a:srgbClr val="F8CD51"/>
            </a:solidFill>
            <a:ln>
              <a:noFill/>
            </a:ln>
          </c:spPr>
          <c:invertIfNegative val="0"/>
          <c:dPt>
            <c:idx val="0"/>
            <c:invertIfNegative val="0"/>
            <c:bubble3D val="0"/>
            <c:extLst>
              <c:ext xmlns:c16="http://schemas.microsoft.com/office/drawing/2014/chart" uri="{C3380CC4-5D6E-409C-BE32-E72D297353CC}">
                <c16:uniqueId val="{00000005-B4BC-E441-ADE8-1EBBDE56EB13}"/>
              </c:ext>
            </c:extLst>
          </c:dPt>
          <c:dLbls>
            <c:spPr>
              <a:noFill/>
              <a:ln>
                <a:noFill/>
              </a:ln>
              <a:effectLst/>
            </c:spPr>
            <c:txPr>
              <a:bodyPr wrap="square" lIns="38100" tIns="19050" rIns="38100" bIns="19050" anchor="ctr">
                <a:spAutoFit/>
              </a:bodyPr>
              <a:lstStyle/>
              <a:p>
                <a:pPr>
                  <a:defRPr sz="900">
                    <a:solidFill>
                      <a:schemeClr val="accent4"/>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Hoja1!$B$4</c:f>
              <c:numCache>
                <c:formatCode>0%</c:formatCode>
                <c:ptCount val="1"/>
                <c:pt idx="0">
                  <c:v>0.09</c:v>
                </c:pt>
              </c:numCache>
            </c:numRef>
          </c:val>
          <c:extLst>
            <c:ext xmlns:c16="http://schemas.microsoft.com/office/drawing/2014/chart" uri="{C3380CC4-5D6E-409C-BE32-E72D297353CC}">
              <c16:uniqueId val="{00000006-B4BC-E441-ADE8-1EBBDE56EB13}"/>
            </c:ext>
          </c:extLst>
        </c:ser>
        <c:ser>
          <c:idx val="2"/>
          <c:order val="2"/>
          <c:tx>
            <c:strRef>
              <c:f>Hoja1!$C$3</c:f>
              <c:strCache>
                <c:ptCount val="1"/>
                <c:pt idx="0">
                  <c:v>5</c:v>
                </c:pt>
              </c:strCache>
            </c:strRef>
          </c:tx>
          <c:spPr>
            <a:solidFill>
              <a:srgbClr val="48AE64"/>
            </a:solidFill>
            <a:ln>
              <a:noFill/>
            </a:ln>
          </c:spPr>
          <c:invertIfNegative val="0"/>
          <c:dPt>
            <c:idx val="0"/>
            <c:invertIfNegative val="0"/>
            <c:bubble3D val="0"/>
            <c:extLst>
              <c:ext xmlns:c16="http://schemas.microsoft.com/office/drawing/2014/chart" uri="{C3380CC4-5D6E-409C-BE32-E72D297353CC}">
                <c16:uniqueId val="{00000007-B4BC-E441-ADE8-1EBBDE56EB13}"/>
              </c:ext>
            </c:extLst>
          </c:dPt>
          <c:dLbls>
            <c:spPr>
              <a:noFill/>
              <a:ln>
                <a:noFill/>
              </a:ln>
              <a:effectLst/>
            </c:spPr>
            <c:txPr>
              <a:bodyPr wrap="square" lIns="38100" tIns="19050" rIns="38100" bIns="19050" anchor="ctr">
                <a:spAutoFit/>
              </a:bodyPr>
              <a:lstStyle/>
              <a:p>
                <a:pPr>
                  <a:defRPr sz="900">
                    <a:solidFill>
                      <a:schemeClr val="bg1"/>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Hoja1!$C$4</c:f>
              <c:numCache>
                <c:formatCode>0%</c:formatCode>
                <c:ptCount val="1"/>
                <c:pt idx="0">
                  <c:v>0.21</c:v>
                </c:pt>
              </c:numCache>
            </c:numRef>
          </c:val>
          <c:extLst>
            <c:ext xmlns:c16="http://schemas.microsoft.com/office/drawing/2014/chart" uri="{C3380CC4-5D6E-409C-BE32-E72D297353CC}">
              <c16:uniqueId val="{00000008-B4BC-E441-ADE8-1EBBDE56EB13}"/>
            </c:ext>
          </c:extLst>
        </c:ser>
        <c:ser>
          <c:idx val="3"/>
          <c:order val="3"/>
          <c:tx>
            <c:strRef>
              <c:f>Hoja1!$D$3</c:f>
              <c:strCache>
                <c:ptCount val="1"/>
                <c:pt idx="0">
                  <c:v> 6-7</c:v>
                </c:pt>
              </c:strCache>
            </c:strRef>
          </c:tx>
          <c:spPr>
            <a:solidFill>
              <a:srgbClr val="5BBEFF"/>
            </a:solidFill>
            <a:ln>
              <a:noFill/>
            </a:ln>
          </c:spPr>
          <c:invertIfNegative val="0"/>
          <c:dLbls>
            <c:dLbl>
              <c:idx val="0"/>
              <c:layout>
                <c:manualLayout>
                  <c:x val="-1.677085948277877E-3"/>
                  <c:y val="-8.7817111920368725E-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4BC-E441-ADE8-1EBBDE56EB13}"/>
                </c:ext>
              </c:extLst>
            </c:dLbl>
            <c:spPr>
              <a:noFill/>
              <a:ln>
                <a:noFill/>
              </a:ln>
              <a:effectLst/>
            </c:spPr>
            <c:txPr>
              <a:bodyPr wrap="square" lIns="38100" tIns="19050" rIns="38100" bIns="19050" anchor="ctr">
                <a:spAutoFit/>
              </a:bodyPr>
              <a:lstStyle/>
              <a:p>
                <a:pPr>
                  <a:defRPr sz="900">
                    <a:solidFill>
                      <a:schemeClr val="bg1"/>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Hoja1!$D$4</c:f>
              <c:numCache>
                <c:formatCode>0%</c:formatCode>
                <c:ptCount val="1"/>
                <c:pt idx="0">
                  <c:v>0.3</c:v>
                </c:pt>
              </c:numCache>
            </c:numRef>
          </c:val>
          <c:extLst>
            <c:ext xmlns:c16="http://schemas.microsoft.com/office/drawing/2014/chart" uri="{C3380CC4-5D6E-409C-BE32-E72D297353CC}">
              <c16:uniqueId val="{0000000A-B4BC-E441-ADE8-1EBBDE56EB13}"/>
            </c:ext>
          </c:extLst>
        </c:ser>
        <c:ser>
          <c:idx val="4"/>
          <c:order val="4"/>
          <c:tx>
            <c:strRef>
              <c:f>Hoja1!$E$3</c:f>
              <c:strCache>
                <c:ptCount val="1"/>
                <c:pt idx="0">
                  <c:v> 8-10</c:v>
                </c:pt>
              </c:strCache>
            </c:strRef>
          </c:tx>
          <c:spPr>
            <a:solidFill>
              <a:srgbClr val="004481"/>
            </a:solidFill>
            <a:ln>
              <a:noFill/>
            </a:ln>
          </c:spPr>
          <c:invertIfNegative val="0"/>
          <c:dLbls>
            <c:dLbl>
              <c:idx val="0"/>
              <c:layout>
                <c:manualLayout>
                  <c:x val="-1.677085948277877E-3"/>
                  <c:y val="0"/>
                </c:manualLayout>
              </c:layout>
              <c:spPr>
                <a:noFill/>
                <a:ln>
                  <a:noFill/>
                </a:ln>
                <a:effectLst/>
              </c:spPr>
              <c:txPr>
                <a:bodyPr wrap="square" lIns="38100" tIns="19050" rIns="38100" bIns="19050" anchor="ctr">
                  <a:spAutoFit/>
                </a:bodyPr>
                <a:lstStyle/>
                <a:p>
                  <a:pPr>
                    <a:defRPr sz="900">
                      <a:solidFill>
                        <a:schemeClr val="bg1"/>
                      </a:solidFill>
                      <a:latin typeface="BentonSansBBVA Book" pitchFamily="2" charset="77"/>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4BC-E441-ADE8-1EBBDE56EB13}"/>
                </c:ext>
              </c:extLst>
            </c:dLbl>
            <c:spPr>
              <a:noFill/>
              <a:ln>
                <a:noFill/>
              </a:ln>
              <a:effectLst/>
            </c:spPr>
            <c:txPr>
              <a:bodyPr wrap="square" lIns="38100" tIns="19050" rIns="38100" bIns="19050" anchor="ctr">
                <a:spAutoFit/>
              </a:bodyPr>
              <a:lstStyle/>
              <a:p>
                <a:pPr>
                  <a:defRPr sz="900">
                    <a:solidFill>
                      <a:schemeClr val="accent4"/>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Hoja1!$E$4</c:f>
              <c:numCache>
                <c:formatCode>0%</c:formatCode>
                <c:ptCount val="1"/>
                <c:pt idx="0">
                  <c:v>0.28999999999999998</c:v>
                </c:pt>
              </c:numCache>
            </c:numRef>
          </c:val>
          <c:extLst>
            <c:ext xmlns:c16="http://schemas.microsoft.com/office/drawing/2014/chart" uri="{C3380CC4-5D6E-409C-BE32-E72D297353CC}">
              <c16:uniqueId val="{0000000C-B4BC-E441-ADE8-1EBBDE56EB13}"/>
            </c:ext>
          </c:extLst>
        </c:ser>
        <c:ser>
          <c:idx val="5"/>
          <c:order val="5"/>
          <c:tx>
            <c:strRef>
              <c:f>Hoja1!$F$3</c:f>
              <c:strCache>
                <c:ptCount val="1"/>
                <c:pt idx="0">
                  <c:v>Ns/Nc</c:v>
                </c:pt>
              </c:strCache>
            </c:strRef>
          </c:tx>
          <c:spPr>
            <a:solidFill>
              <a:srgbClr val="F7893B"/>
            </a:solidFill>
          </c:spPr>
          <c:invertIfNegative val="0"/>
          <c:dLbls>
            <c:delete val="1"/>
          </c:dLbls>
          <c:val>
            <c:numRef>
              <c:f>Hoja1!$F$4</c:f>
              <c:numCache>
                <c:formatCode>0%</c:formatCode>
                <c:ptCount val="1"/>
                <c:pt idx="0">
                  <c:v>0.01</c:v>
                </c:pt>
              </c:numCache>
            </c:numRef>
          </c:val>
          <c:extLst>
            <c:ext xmlns:c16="http://schemas.microsoft.com/office/drawing/2014/chart" uri="{C3380CC4-5D6E-409C-BE32-E72D297353CC}">
              <c16:uniqueId val="{0000000D-B4BC-E441-ADE8-1EBBDE56EB13}"/>
            </c:ext>
          </c:extLst>
        </c:ser>
        <c:dLbls>
          <c:dLblPos val="ctr"/>
          <c:showLegendKey val="0"/>
          <c:showVal val="1"/>
          <c:showCatName val="0"/>
          <c:showSerName val="0"/>
          <c:showPercent val="0"/>
          <c:showBubbleSize val="0"/>
        </c:dLbls>
        <c:gapWidth val="100"/>
        <c:overlap val="100"/>
        <c:axId val="283672592"/>
        <c:axId val="283672048"/>
      </c:barChart>
      <c:catAx>
        <c:axId val="283672592"/>
        <c:scaling>
          <c:orientation val="minMax"/>
        </c:scaling>
        <c:delete val="1"/>
        <c:axPos val="b"/>
        <c:numFmt formatCode="General" sourceLinked="1"/>
        <c:majorTickMark val="out"/>
        <c:minorTickMark val="none"/>
        <c:tickLblPos val="nextTo"/>
        <c:crossAx val="283672048"/>
        <c:crosses val="autoZero"/>
        <c:auto val="1"/>
        <c:lblAlgn val="ctr"/>
        <c:lblOffset val="100"/>
        <c:noMultiLvlLbl val="0"/>
      </c:catAx>
      <c:valAx>
        <c:axId val="283672048"/>
        <c:scaling>
          <c:orientation val="minMax"/>
          <c:max val="1"/>
        </c:scaling>
        <c:delete val="0"/>
        <c:axPos val="l"/>
        <c:majorGridlines>
          <c:spPr>
            <a:ln>
              <a:solidFill>
                <a:srgbClr val="FFFFFF">
                  <a:lumMod val="85000"/>
                </a:srgbClr>
              </a:solidFill>
            </a:ln>
          </c:spPr>
        </c:majorGridlines>
        <c:numFmt formatCode="0%" sourceLinked="0"/>
        <c:majorTickMark val="out"/>
        <c:minorTickMark val="none"/>
        <c:tickLblPos val="nextTo"/>
        <c:txPr>
          <a:bodyPr/>
          <a:lstStyle/>
          <a:p>
            <a:pPr>
              <a:defRPr sz="700" b="0">
                <a:solidFill>
                  <a:schemeClr val="tx1"/>
                </a:solidFill>
                <a:latin typeface="BentonSansBBVA Book" pitchFamily="2" charset="77"/>
              </a:defRPr>
            </a:pPr>
            <a:endParaRPr lang="es-ES"/>
          </a:p>
        </c:txPr>
        <c:crossAx val="283672592"/>
        <c:crosses val="autoZero"/>
        <c:crossBetween val="between"/>
        <c:majorUnit val="0.2"/>
      </c:valAx>
      <c:spPr>
        <a:noFill/>
        <a:ln w="25181">
          <a:noFill/>
        </a:ln>
      </c:spPr>
    </c:plotArea>
    <c:legend>
      <c:legendPos val="b"/>
      <c:layout>
        <c:manualLayout>
          <c:xMode val="edge"/>
          <c:yMode val="edge"/>
          <c:x val="3.033836260910823E-2"/>
          <c:y val="0.65975664879445239"/>
          <c:w val="0.29483091738318074"/>
          <c:h val="6.6202384427547417E-2"/>
        </c:manualLayout>
      </c:layout>
      <c:overlay val="0"/>
      <c:txPr>
        <a:bodyPr/>
        <a:lstStyle/>
        <a:p>
          <a:pPr>
            <a:defRPr sz="900" b="0">
              <a:solidFill>
                <a:schemeClr val="tx1"/>
              </a:solidFill>
              <a:latin typeface="BentonSansBBVA Book" pitchFamily="2" charset="77"/>
            </a:defRPr>
          </a:pPr>
          <a:endParaRPr lang="es-ES"/>
        </a:p>
      </c:txPr>
    </c:legend>
    <c:plotVisOnly val="1"/>
    <c:dispBlanksAs val="zero"/>
    <c:showDLblsOverMax val="0"/>
  </c:chart>
  <c:spPr>
    <a:noFill/>
    <a:ln>
      <a:noFill/>
    </a:ln>
  </c:spPr>
  <c:txPr>
    <a:bodyPr/>
    <a:lstStyle/>
    <a:p>
      <a:pPr>
        <a:defRPr sz="1100" b="1" i="0" u="none" strike="noStrike" baseline="0">
          <a:solidFill>
            <a:schemeClr val="bg1"/>
          </a:solidFill>
          <a:latin typeface="Calibri" panose="020F0502020204030204" pitchFamily="34" charset="0"/>
          <a:ea typeface="Arial"/>
          <a:cs typeface="Calibri" panose="020F0502020204030204" pitchFamily="34" charset="0"/>
        </a:defRPr>
      </a:pPr>
      <a:endParaRPr lang="es-E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5.2406017920426179E-2"/>
          <c:y val="2.6992916927563237E-2"/>
          <c:w val="0.21980510986930307"/>
          <c:h val="0.59741148696724589"/>
        </c:manualLayout>
      </c:layout>
      <c:barChart>
        <c:barDir val="col"/>
        <c:grouping val="stacked"/>
        <c:varyColors val="0"/>
        <c:ser>
          <c:idx val="0"/>
          <c:order val="0"/>
          <c:tx>
            <c:strRef>
              <c:f>Hoja1!$A$3</c:f>
              <c:strCache>
                <c:ptCount val="1"/>
                <c:pt idx="0">
                  <c:v> 0-2</c:v>
                </c:pt>
              </c:strCache>
            </c:strRef>
          </c:tx>
          <c:spPr>
            <a:solidFill>
              <a:srgbClr val="AD53A1"/>
            </a:solidFill>
            <a:ln w="12591">
              <a:noFill/>
              <a:prstDash val="solid"/>
            </a:ln>
          </c:spPr>
          <c:invertIfNegative val="0"/>
          <c:dPt>
            <c:idx val="0"/>
            <c:invertIfNegative val="0"/>
            <c:bubble3D val="0"/>
            <c:extLst>
              <c:ext xmlns:c16="http://schemas.microsoft.com/office/drawing/2014/chart" uri="{C3380CC4-5D6E-409C-BE32-E72D297353CC}">
                <c16:uniqueId val="{00000000-465D-E54B-8EFD-46F2191D1405}"/>
              </c:ext>
            </c:extLst>
          </c:dPt>
          <c:dPt>
            <c:idx val="2"/>
            <c:invertIfNegative val="0"/>
            <c:bubble3D val="0"/>
            <c:extLst>
              <c:ext xmlns:c16="http://schemas.microsoft.com/office/drawing/2014/chart" uri="{C3380CC4-5D6E-409C-BE32-E72D297353CC}">
                <c16:uniqueId val="{00000001-465D-E54B-8EFD-46F2191D1405}"/>
              </c:ext>
            </c:extLst>
          </c:dPt>
          <c:dPt>
            <c:idx val="3"/>
            <c:invertIfNegative val="0"/>
            <c:bubble3D val="0"/>
            <c:extLst>
              <c:ext xmlns:c16="http://schemas.microsoft.com/office/drawing/2014/chart" uri="{C3380CC4-5D6E-409C-BE32-E72D297353CC}">
                <c16:uniqueId val="{00000002-465D-E54B-8EFD-46F2191D1405}"/>
              </c:ext>
            </c:extLst>
          </c:dPt>
          <c:dPt>
            <c:idx val="4"/>
            <c:invertIfNegative val="0"/>
            <c:bubble3D val="0"/>
            <c:extLst>
              <c:ext xmlns:c16="http://schemas.microsoft.com/office/drawing/2014/chart" uri="{C3380CC4-5D6E-409C-BE32-E72D297353CC}">
                <c16:uniqueId val="{00000003-465D-E54B-8EFD-46F2191D1405}"/>
              </c:ext>
            </c:extLst>
          </c:dPt>
          <c:dLbls>
            <c:spPr>
              <a:noFill/>
              <a:ln>
                <a:noFill/>
              </a:ln>
              <a:effectLst/>
            </c:spPr>
            <c:txPr>
              <a:bodyPr wrap="square" lIns="38100" tIns="19050" rIns="38100" bIns="19050" anchor="ctr">
                <a:spAutoFit/>
              </a:bodyPr>
              <a:lstStyle/>
              <a:p>
                <a:pPr>
                  <a:defRPr sz="900">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Hoja1!$A$4</c:f>
              <c:numCache>
                <c:formatCode>0%</c:formatCode>
                <c:ptCount val="1"/>
                <c:pt idx="0">
                  <c:v>7.0000000000000007E-2</c:v>
                </c:pt>
              </c:numCache>
            </c:numRef>
          </c:val>
          <c:extLst>
            <c:ext xmlns:c16="http://schemas.microsoft.com/office/drawing/2014/chart" uri="{C3380CC4-5D6E-409C-BE32-E72D297353CC}">
              <c16:uniqueId val="{00000004-465D-E54B-8EFD-46F2191D1405}"/>
            </c:ext>
          </c:extLst>
        </c:ser>
        <c:ser>
          <c:idx val="1"/>
          <c:order val="1"/>
          <c:tx>
            <c:strRef>
              <c:f>Hoja1!$B$3</c:f>
              <c:strCache>
                <c:ptCount val="1"/>
                <c:pt idx="0">
                  <c:v> 3-4</c:v>
                </c:pt>
              </c:strCache>
            </c:strRef>
          </c:tx>
          <c:spPr>
            <a:solidFill>
              <a:srgbClr val="F8CD51"/>
            </a:solidFill>
            <a:ln>
              <a:noFill/>
            </a:ln>
          </c:spPr>
          <c:invertIfNegative val="0"/>
          <c:dPt>
            <c:idx val="0"/>
            <c:invertIfNegative val="0"/>
            <c:bubble3D val="0"/>
            <c:extLst>
              <c:ext xmlns:c16="http://schemas.microsoft.com/office/drawing/2014/chart" uri="{C3380CC4-5D6E-409C-BE32-E72D297353CC}">
                <c16:uniqueId val="{00000005-465D-E54B-8EFD-46F2191D1405}"/>
              </c:ext>
            </c:extLst>
          </c:dPt>
          <c:dLbls>
            <c:spPr>
              <a:noFill/>
              <a:ln>
                <a:noFill/>
              </a:ln>
              <a:effectLst/>
            </c:spPr>
            <c:txPr>
              <a:bodyPr wrap="square" lIns="38100" tIns="19050" rIns="38100" bIns="19050" anchor="ctr">
                <a:spAutoFit/>
              </a:bodyPr>
              <a:lstStyle/>
              <a:p>
                <a:pPr>
                  <a:defRPr sz="900">
                    <a:solidFill>
                      <a:schemeClr val="accent4"/>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Hoja1!$B$4</c:f>
              <c:numCache>
                <c:formatCode>0%</c:formatCode>
                <c:ptCount val="1"/>
                <c:pt idx="0">
                  <c:v>7.5999999999999998E-2</c:v>
                </c:pt>
              </c:numCache>
            </c:numRef>
          </c:val>
          <c:extLst>
            <c:ext xmlns:c16="http://schemas.microsoft.com/office/drawing/2014/chart" uri="{C3380CC4-5D6E-409C-BE32-E72D297353CC}">
              <c16:uniqueId val="{00000006-465D-E54B-8EFD-46F2191D1405}"/>
            </c:ext>
          </c:extLst>
        </c:ser>
        <c:ser>
          <c:idx val="2"/>
          <c:order val="2"/>
          <c:tx>
            <c:strRef>
              <c:f>Hoja1!$C$3</c:f>
              <c:strCache>
                <c:ptCount val="1"/>
                <c:pt idx="0">
                  <c:v>5</c:v>
                </c:pt>
              </c:strCache>
            </c:strRef>
          </c:tx>
          <c:spPr>
            <a:solidFill>
              <a:srgbClr val="48AE64"/>
            </a:solidFill>
            <a:ln>
              <a:noFill/>
            </a:ln>
          </c:spPr>
          <c:invertIfNegative val="0"/>
          <c:dPt>
            <c:idx val="0"/>
            <c:invertIfNegative val="0"/>
            <c:bubble3D val="0"/>
            <c:extLst>
              <c:ext xmlns:c16="http://schemas.microsoft.com/office/drawing/2014/chart" uri="{C3380CC4-5D6E-409C-BE32-E72D297353CC}">
                <c16:uniqueId val="{00000007-465D-E54B-8EFD-46F2191D1405}"/>
              </c:ext>
            </c:extLst>
          </c:dPt>
          <c:dLbls>
            <c:spPr>
              <a:noFill/>
              <a:ln>
                <a:noFill/>
              </a:ln>
              <a:effectLst/>
            </c:spPr>
            <c:txPr>
              <a:bodyPr wrap="square" lIns="38100" tIns="19050" rIns="38100" bIns="19050" anchor="ctr">
                <a:spAutoFit/>
              </a:bodyPr>
              <a:lstStyle/>
              <a:p>
                <a:pPr>
                  <a:defRPr sz="900">
                    <a:solidFill>
                      <a:schemeClr val="bg1"/>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Hoja1!$C$4</c:f>
              <c:numCache>
                <c:formatCode>0%</c:formatCode>
                <c:ptCount val="1"/>
                <c:pt idx="0">
                  <c:v>0.17899999999999999</c:v>
                </c:pt>
              </c:numCache>
            </c:numRef>
          </c:val>
          <c:extLst>
            <c:ext xmlns:c16="http://schemas.microsoft.com/office/drawing/2014/chart" uri="{C3380CC4-5D6E-409C-BE32-E72D297353CC}">
              <c16:uniqueId val="{00000008-465D-E54B-8EFD-46F2191D1405}"/>
            </c:ext>
          </c:extLst>
        </c:ser>
        <c:ser>
          <c:idx val="3"/>
          <c:order val="3"/>
          <c:tx>
            <c:strRef>
              <c:f>Hoja1!$D$3</c:f>
              <c:strCache>
                <c:ptCount val="1"/>
                <c:pt idx="0">
                  <c:v> 6-7</c:v>
                </c:pt>
              </c:strCache>
            </c:strRef>
          </c:tx>
          <c:spPr>
            <a:solidFill>
              <a:srgbClr val="5BBEFF"/>
            </a:solidFill>
            <a:ln>
              <a:noFill/>
            </a:ln>
          </c:spPr>
          <c:invertIfNegative val="0"/>
          <c:dLbls>
            <c:dLbl>
              <c:idx val="0"/>
              <c:layout>
                <c:manualLayout>
                  <c:x val="-1.677085948277877E-3"/>
                  <c:y val="-8.7817111920368725E-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65D-E54B-8EFD-46F2191D1405}"/>
                </c:ext>
              </c:extLst>
            </c:dLbl>
            <c:spPr>
              <a:noFill/>
              <a:ln>
                <a:noFill/>
              </a:ln>
              <a:effectLst/>
            </c:spPr>
            <c:txPr>
              <a:bodyPr wrap="square" lIns="38100" tIns="19050" rIns="38100" bIns="19050" anchor="ctr">
                <a:spAutoFit/>
              </a:bodyPr>
              <a:lstStyle/>
              <a:p>
                <a:pPr>
                  <a:defRPr sz="900">
                    <a:solidFill>
                      <a:schemeClr val="bg1"/>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Hoja1!$D$4</c:f>
              <c:numCache>
                <c:formatCode>0%</c:formatCode>
                <c:ptCount val="1"/>
                <c:pt idx="0">
                  <c:v>0.31</c:v>
                </c:pt>
              </c:numCache>
            </c:numRef>
          </c:val>
          <c:extLst>
            <c:ext xmlns:c16="http://schemas.microsoft.com/office/drawing/2014/chart" uri="{C3380CC4-5D6E-409C-BE32-E72D297353CC}">
              <c16:uniqueId val="{0000000A-465D-E54B-8EFD-46F2191D1405}"/>
            </c:ext>
          </c:extLst>
        </c:ser>
        <c:ser>
          <c:idx val="4"/>
          <c:order val="4"/>
          <c:tx>
            <c:strRef>
              <c:f>Hoja1!$E$3</c:f>
              <c:strCache>
                <c:ptCount val="1"/>
                <c:pt idx="0">
                  <c:v> 8-10</c:v>
                </c:pt>
              </c:strCache>
            </c:strRef>
          </c:tx>
          <c:spPr>
            <a:solidFill>
              <a:srgbClr val="004481"/>
            </a:solidFill>
            <a:ln>
              <a:noFill/>
            </a:ln>
          </c:spPr>
          <c:invertIfNegative val="0"/>
          <c:dLbls>
            <c:dLbl>
              <c:idx val="0"/>
              <c:layout>
                <c:manualLayout>
                  <c:x val="-1.677085948277877E-3"/>
                  <c:y val="0"/>
                </c:manualLayout>
              </c:layout>
              <c:spPr>
                <a:noFill/>
                <a:ln>
                  <a:noFill/>
                </a:ln>
                <a:effectLst/>
              </c:spPr>
              <c:txPr>
                <a:bodyPr wrap="square" lIns="38100" tIns="19050" rIns="38100" bIns="19050" anchor="ctr">
                  <a:spAutoFit/>
                </a:bodyPr>
                <a:lstStyle/>
                <a:p>
                  <a:pPr>
                    <a:defRPr sz="900">
                      <a:solidFill>
                        <a:schemeClr val="bg1"/>
                      </a:solidFill>
                      <a:latin typeface="BentonSansBBVA Book" pitchFamily="2" charset="77"/>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65D-E54B-8EFD-46F2191D1405}"/>
                </c:ext>
              </c:extLst>
            </c:dLbl>
            <c:spPr>
              <a:noFill/>
              <a:ln>
                <a:noFill/>
              </a:ln>
              <a:effectLst/>
            </c:spPr>
            <c:txPr>
              <a:bodyPr wrap="square" lIns="38100" tIns="19050" rIns="38100" bIns="19050" anchor="ctr">
                <a:spAutoFit/>
              </a:bodyPr>
              <a:lstStyle/>
              <a:p>
                <a:pPr>
                  <a:defRPr sz="900">
                    <a:solidFill>
                      <a:schemeClr val="accent4"/>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Hoja1!$E$4</c:f>
              <c:numCache>
                <c:formatCode>0%</c:formatCode>
                <c:ptCount val="1"/>
                <c:pt idx="0">
                  <c:v>0.35599999999999998</c:v>
                </c:pt>
              </c:numCache>
            </c:numRef>
          </c:val>
          <c:extLst>
            <c:ext xmlns:c16="http://schemas.microsoft.com/office/drawing/2014/chart" uri="{C3380CC4-5D6E-409C-BE32-E72D297353CC}">
              <c16:uniqueId val="{0000000C-465D-E54B-8EFD-46F2191D1405}"/>
            </c:ext>
          </c:extLst>
        </c:ser>
        <c:ser>
          <c:idx val="5"/>
          <c:order val="5"/>
          <c:tx>
            <c:strRef>
              <c:f>Hoja1!$F$3</c:f>
              <c:strCache>
                <c:ptCount val="1"/>
                <c:pt idx="0">
                  <c:v>Ns/Nc</c:v>
                </c:pt>
              </c:strCache>
            </c:strRef>
          </c:tx>
          <c:spPr>
            <a:solidFill>
              <a:srgbClr val="F7893B"/>
            </a:solidFill>
          </c:spPr>
          <c:invertIfNegative val="0"/>
          <c:dLbls>
            <c:delete val="1"/>
          </c:dLbls>
          <c:val>
            <c:numRef>
              <c:f>Hoja1!$F$4</c:f>
              <c:numCache>
                <c:formatCode>0%</c:formatCode>
                <c:ptCount val="1"/>
                <c:pt idx="0">
                  <c:v>3.0000000000000001E-3</c:v>
                </c:pt>
              </c:numCache>
            </c:numRef>
          </c:val>
          <c:extLst>
            <c:ext xmlns:c16="http://schemas.microsoft.com/office/drawing/2014/chart" uri="{C3380CC4-5D6E-409C-BE32-E72D297353CC}">
              <c16:uniqueId val="{0000000D-465D-E54B-8EFD-46F2191D1405}"/>
            </c:ext>
          </c:extLst>
        </c:ser>
        <c:dLbls>
          <c:dLblPos val="ctr"/>
          <c:showLegendKey val="0"/>
          <c:showVal val="1"/>
          <c:showCatName val="0"/>
          <c:showSerName val="0"/>
          <c:showPercent val="0"/>
          <c:showBubbleSize val="0"/>
        </c:dLbls>
        <c:gapWidth val="100"/>
        <c:overlap val="100"/>
        <c:axId val="283672592"/>
        <c:axId val="283672048"/>
      </c:barChart>
      <c:catAx>
        <c:axId val="283672592"/>
        <c:scaling>
          <c:orientation val="minMax"/>
        </c:scaling>
        <c:delete val="1"/>
        <c:axPos val="b"/>
        <c:numFmt formatCode="General" sourceLinked="1"/>
        <c:majorTickMark val="out"/>
        <c:minorTickMark val="none"/>
        <c:tickLblPos val="nextTo"/>
        <c:crossAx val="283672048"/>
        <c:crosses val="autoZero"/>
        <c:auto val="1"/>
        <c:lblAlgn val="ctr"/>
        <c:lblOffset val="100"/>
        <c:noMultiLvlLbl val="0"/>
      </c:catAx>
      <c:valAx>
        <c:axId val="283672048"/>
        <c:scaling>
          <c:orientation val="minMax"/>
          <c:max val="1"/>
        </c:scaling>
        <c:delete val="0"/>
        <c:axPos val="l"/>
        <c:majorGridlines>
          <c:spPr>
            <a:ln>
              <a:solidFill>
                <a:srgbClr val="FFFFFF">
                  <a:lumMod val="85000"/>
                </a:srgbClr>
              </a:solidFill>
            </a:ln>
          </c:spPr>
        </c:majorGridlines>
        <c:numFmt formatCode="0%" sourceLinked="0"/>
        <c:majorTickMark val="out"/>
        <c:minorTickMark val="none"/>
        <c:tickLblPos val="nextTo"/>
        <c:txPr>
          <a:bodyPr/>
          <a:lstStyle/>
          <a:p>
            <a:pPr>
              <a:defRPr sz="700" b="0">
                <a:solidFill>
                  <a:schemeClr val="tx1"/>
                </a:solidFill>
                <a:latin typeface="BentonSansBBVA Book" pitchFamily="2" charset="77"/>
              </a:defRPr>
            </a:pPr>
            <a:endParaRPr lang="es-ES"/>
          </a:p>
        </c:txPr>
        <c:crossAx val="283672592"/>
        <c:crosses val="autoZero"/>
        <c:crossBetween val="between"/>
        <c:majorUnit val="0.2"/>
      </c:valAx>
      <c:spPr>
        <a:noFill/>
        <a:ln w="25181">
          <a:noFill/>
        </a:ln>
      </c:spPr>
    </c:plotArea>
    <c:legend>
      <c:legendPos val="b"/>
      <c:layout>
        <c:manualLayout>
          <c:xMode val="edge"/>
          <c:yMode val="edge"/>
          <c:x val="3.033836260910823E-2"/>
          <c:y val="0.65975664879445239"/>
          <c:w val="0.29483091738318074"/>
          <c:h val="6.6202384427547417E-2"/>
        </c:manualLayout>
      </c:layout>
      <c:overlay val="0"/>
      <c:txPr>
        <a:bodyPr/>
        <a:lstStyle/>
        <a:p>
          <a:pPr>
            <a:defRPr sz="900" b="0">
              <a:solidFill>
                <a:schemeClr val="tx1"/>
              </a:solidFill>
              <a:latin typeface="BentonSansBBVA Book" pitchFamily="2" charset="77"/>
            </a:defRPr>
          </a:pPr>
          <a:endParaRPr lang="es-ES"/>
        </a:p>
      </c:txPr>
    </c:legend>
    <c:plotVisOnly val="1"/>
    <c:dispBlanksAs val="zero"/>
    <c:showDLblsOverMax val="0"/>
  </c:chart>
  <c:spPr>
    <a:noFill/>
    <a:ln>
      <a:noFill/>
    </a:ln>
  </c:spPr>
  <c:txPr>
    <a:bodyPr/>
    <a:lstStyle/>
    <a:p>
      <a:pPr>
        <a:defRPr sz="1100" b="1" i="0" u="none" strike="noStrike" baseline="0">
          <a:solidFill>
            <a:schemeClr val="bg1"/>
          </a:solidFill>
          <a:latin typeface="Calibri" panose="020F0502020204030204" pitchFamily="34" charset="0"/>
          <a:ea typeface="Arial"/>
          <a:cs typeface="Calibri" panose="020F0502020204030204" pitchFamily="34" charset="0"/>
        </a:defRPr>
      </a:pPr>
      <a:endParaRPr lang="es-E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1545722826879333E-2"/>
          <c:y val="0.10937754362878427"/>
          <c:w val="0.87030902962908585"/>
          <c:h val="0.59741148696724589"/>
        </c:manualLayout>
      </c:layout>
      <c:barChart>
        <c:barDir val="col"/>
        <c:grouping val="stacked"/>
        <c:varyColors val="0"/>
        <c:ser>
          <c:idx val="0"/>
          <c:order val="0"/>
          <c:tx>
            <c:strRef>
              <c:f>Hoja1!$A$3</c:f>
              <c:strCache>
                <c:ptCount val="1"/>
                <c:pt idx="0">
                  <c:v>0 - 2</c:v>
                </c:pt>
              </c:strCache>
            </c:strRef>
          </c:tx>
          <c:spPr>
            <a:solidFill>
              <a:srgbClr val="AD53A1"/>
            </a:solidFill>
            <a:ln w="12591">
              <a:noFill/>
              <a:prstDash val="solid"/>
            </a:ln>
          </c:spPr>
          <c:invertIfNegative val="0"/>
          <c:dPt>
            <c:idx val="0"/>
            <c:invertIfNegative val="0"/>
            <c:bubble3D val="0"/>
            <c:extLst>
              <c:ext xmlns:c16="http://schemas.microsoft.com/office/drawing/2014/chart" uri="{C3380CC4-5D6E-409C-BE32-E72D297353CC}">
                <c16:uniqueId val="{00000000-FA8B-AA42-BD37-BBCC790F74A6}"/>
              </c:ext>
            </c:extLst>
          </c:dPt>
          <c:dPt>
            <c:idx val="2"/>
            <c:invertIfNegative val="0"/>
            <c:bubble3D val="0"/>
            <c:extLst>
              <c:ext xmlns:c16="http://schemas.microsoft.com/office/drawing/2014/chart" uri="{C3380CC4-5D6E-409C-BE32-E72D297353CC}">
                <c16:uniqueId val="{00000001-FA8B-AA42-BD37-BBCC790F74A6}"/>
              </c:ext>
            </c:extLst>
          </c:dPt>
          <c:dPt>
            <c:idx val="3"/>
            <c:invertIfNegative val="0"/>
            <c:bubble3D val="0"/>
            <c:extLst>
              <c:ext xmlns:c16="http://schemas.microsoft.com/office/drawing/2014/chart" uri="{C3380CC4-5D6E-409C-BE32-E72D297353CC}">
                <c16:uniqueId val="{00000002-FA8B-AA42-BD37-BBCC790F74A6}"/>
              </c:ext>
            </c:extLst>
          </c:dPt>
          <c:dPt>
            <c:idx val="4"/>
            <c:invertIfNegative val="0"/>
            <c:bubble3D val="0"/>
            <c:extLst>
              <c:ext xmlns:c16="http://schemas.microsoft.com/office/drawing/2014/chart" uri="{C3380CC4-5D6E-409C-BE32-E72D297353CC}">
                <c16:uniqueId val="{00000003-FA8B-AA42-BD37-BBCC790F74A6}"/>
              </c:ext>
            </c:extLst>
          </c:dPt>
          <c:dLbls>
            <c:dLbl>
              <c:idx val="0"/>
              <c:delete val="1"/>
              <c:extLst>
                <c:ext xmlns:c15="http://schemas.microsoft.com/office/drawing/2012/chart" uri="{CE6537A1-D6FC-4f65-9D91-7224C49458BB}"/>
                <c:ext xmlns:c16="http://schemas.microsoft.com/office/drawing/2014/chart" uri="{C3380CC4-5D6E-409C-BE32-E72D297353CC}">
                  <c16:uniqueId val="{00000000-FA8B-AA42-BD37-BBCC790F74A6}"/>
                </c:ext>
              </c:extLst>
            </c:dLbl>
            <c:dLbl>
              <c:idx val="1"/>
              <c:delete val="1"/>
              <c:extLst>
                <c:ext xmlns:c15="http://schemas.microsoft.com/office/drawing/2012/chart" uri="{CE6537A1-D6FC-4f65-9D91-7224C49458BB}"/>
                <c:ext xmlns:c16="http://schemas.microsoft.com/office/drawing/2014/chart" uri="{C3380CC4-5D6E-409C-BE32-E72D297353CC}">
                  <c16:uniqueId val="{00000007-8DB1-1D42-A71E-3ADD5EC3E02C}"/>
                </c:ext>
              </c:extLst>
            </c:dLbl>
            <c:dLbl>
              <c:idx val="2"/>
              <c:delete val="1"/>
              <c:extLst>
                <c:ext xmlns:c15="http://schemas.microsoft.com/office/drawing/2012/chart" uri="{CE6537A1-D6FC-4f65-9D91-7224C49458BB}"/>
                <c:ext xmlns:c16="http://schemas.microsoft.com/office/drawing/2014/chart" uri="{C3380CC4-5D6E-409C-BE32-E72D297353CC}">
                  <c16:uniqueId val="{00000001-FA8B-AA42-BD37-BBCC790F74A6}"/>
                </c:ext>
              </c:extLst>
            </c:dLbl>
            <c:spPr>
              <a:noFill/>
              <a:ln>
                <a:noFill/>
              </a:ln>
              <a:effectLst/>
            </c:spPr>
            <c:txPr>
              <a:bodyPr wrap="square" lIns="38100" tIns="19050" rIns="38100" bIns="19050" anchor="ctr">
                <a:spAutoFit/>
              </a:bodyPr>
              <a:lstStyle/>
              <a:p>
                <a:pPr>
                  <a:defRPr sz="800">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Hoja1!$B$2:$J$2</c:f>
              <c:strCache>
                <c:ptCount val="9"/>
                <c:pt idx="0">
                  <c:v>La medicina</c:v>
                </c:pt>
                <c:pt idx="1">
                  <c:v>La ciencia</c:v>
                </c:pt>
                <c:pt idx="2">
                  <c:v>La tecnología</c:v>
                </c:pt>
                <c:pt idx="3">
                  <c:v>La democracia</c:v>
                </c:pt>
                <c:pt idx="4">
                  <c:v>Las leyes o estado de derecho</c:v>
                </c:pt>
                <c:pt idx="5">
                  <c:v>El poder judicial</c:v>
                </c:pt>
                <c:pt idx="6">
                  <c:v>El mercado</c:v>
                </c:pt>
                <c:pt idx="7">
                  <c:v>El Estado</c:v>
                </c:pt>
                <c:pt idx="8">
                  <c:v>La religión</c:v>
                </c:pt>
              </c:strCache>
            </c:strRef>
          </c:cat>
          <c:val>
            <c:numRef>
              <c:f>Hoja1!$B$3:$J$3</c:f>
              <c:numCache>
                <c:formatCode>0%</c:formatCode>
                <c:ptCount val="9"/>
                <c:pt idx="0">
                  <c:v>1.0422000000000001E-2</c:v>
                </c:pt>
                <c:pt idx="1">
                  <c:v>1.0422000000000001E-2</c:v>
                </c:pt>
                <c:pt idx="2">
                  <c:v>1.5384999999999999E-2</c:v>
                </c:pt>
                <c:pt idx="3">
                  <c:v>9.0818999999999997E-2</c:v>
                </c:pt>
                <c:pt idx="4">
                  <c:v>9.3299999999999994E-2</c:v>
                </c:pt>
                <c:pt idx="5">
                  <c:v>0.134491</c:v>
                </c:pt>
                <c:pt idx="6">
                  <c:v>9.8263000000000003E-2</c:v>
                </c:pt>
                <c:pt idx="7">
                  <c:v>0.21736999999999998</c:v>
                </c:pt>
                <c:pt idx="8">
                  <c:v>0.402978</c:v>
                </c:pt>
              </c:numCache>
            </c:numRef>
          </c:val>
          <c:extLst>
            <c:ext xmlns:c16="http://schemas.microsoft.com/office/drawing/2014/chart" uri="{C3380CC4-5D6E-409C-BE32-E72D297353CC}">
              <c16:uniqueId val="{00000004-FA8B-AA42-BD37-BBCC790F74A6}"/>
            </c:ext>
          </c:extLst>
        </c:ser>
        <c:ser>
          <c:idx val="1"/>
          <c:order val="1"/>
          <c:tx>
            <c:strRef>
              <c:f>Hoja1!$A$4</c:f>
              <c:strCache>
                <c:ptCount val="1"/>
                <c:pt idx="0">
                  <c:v>3 - 4</c:v>
                </c:pt>
              </c:strCache>
            </c:strRef>
          </c:tx>
          <c:spPr>
            <a:solidFill>
              <a:srgbClr val="F8CD51"/>
            </a:solidFill>
            <a:ln>
              <a:noFill/>
            </a:ln>
          </c:spPr>
          <c:invertIfNegative val="0"/>
          <c:dPt>
            <c:idx val="0"/>
            <c:invertIfNegative val="0"/>
            <c:bubble3D val="0"/>
            <c:extLst>
              <c:ext xmlns:c16="http://schemas.microsoft.com/office/drawing/2014/chart" uri="{C3380CC4-5D6E-409C-BE32-E72D297353CC}">
                <c16:uniqueId val="{00000005-FA8B-AA42-BD37-BBCC790F74A6}"/>
              </c:ext>
            </c:extLst>
          </c:dPt>
          <c:dLbls>
            <c:dLbl>
              <c:idx val="0"/>
              <c:delete val="1"/>
              <c:extLst>
                <c:ext xmlns:c15="http://schemas.microsoft.com/office/drawing/2012/chart" uri="{CE6537A1-D6FC-4f65-9D91-7224C49458BB}"/>
                <c:ext xmlns:c16="http://schemas.microsoft.com/office/drawing/2014/chart" uri="{C3380CC4-5D6E-409C-BE32-E72D297353CC}">
                  <c16:uniqueId val="{00000005-FA8B-AA42-BD37-BBCC790F74A6}"/>
                </c:ext>
              </c:extLst>
            </c:dLbl>
            <c:dLbl>
              <c:idx val="1"/>
              <c:delete val="1"/>
              <c:extLst>
                <c:ext xmlns:c15="http://schemas.microsoft.com/office/drawing/2012/chart" uri="{CE6537A1-D6FC-4f65-9D91-7224C49458BB}"/>
                <c:ext xmlns:c16="http://schemas.microsoft.com/office/drawing/2014/chart" uri="{C3380CC4-5D6E-409C-BE32-E72D297353CC}">
                  <c16:uniqueId val="{00000006-8DB1-1D42-A71E-3ADD5EC3E02C}"/>
                </c:ext>
              </c:extLst>
            </c:dLbl>
            <c:spPr>
              <a:noFill/>
              <a:ln>
                <a:noFill/>
              </a:ln>
              <a:effectLst/>
            </c:spPr>
            <c:txPr>
              <a:bodyPr wrap="square" lIns="38100" tIns="19050" rIns="38100" bIns="19050" anchor="ctr">
                <a:spAutoFit/>
              </a:bodyPr>
              <a:lstStyle/>
              <a:p>
                <a:pPr>
                  <a:defRPr sz="800">
                    <a:solidFill>
                      <a:schemeClr val="accent4"/>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Hoja1!$B$2:$J$2</c:f>
              <c:strCache>
                <c:ptCount val="9"/>
                <c:pt idx="0">
                  <c:v>La medicina</c:v>
                </c:pt>
                <c:pt idx="1">
                  <c:v>La ciencia</c:v>
                </c:pt>
                <c:pt idx="2">
                  <c:v>La tecnología</c:v>
                </c:pt>
                <c:pt idx="3">
                  <c:v>La democracia</c:v>
                </c:pt>
                <c:pt idx="4">
                  <c:v>Las leyes o estado de derecho</c:v>
                </c:pt>
                <c:pt idx="5">
                  <c:v>El poder judicial</c:v>
                </c:pt>
                <c:pt idx="6">
                  <c:v>El mercado</c:v>
                </c:pt>
                <c:pt idx="7">
                  <c:v>El Estado</c:v>
                </c:pt>
                <c:pt idx="8">
                  <c:v>La religión</c:v>
                </c:pt>
              </c:strCache>
            </c:strRef>
          </c:cat>
          <c:val>
            <c:numRef>
              <c:f>Hoja1!$B$4:$J$4</c:f>
              <c:numCache>
                <c:formatCode>0%</c:formatCode>
                <c:ptCount val="9"/>
                <c:pt idx="0">
                  <c:v>1.34E-2</c:v>
                </c:pt>
                <c:pt idx="1">
                  <c:v>1.34E-2</c:v>
                </c:pt>
                <c:pt idx="2">
                  <c:v>3.2753999999999998E-2</c:v>
                </c:pt>
                <c:pt idx="3">
                  <c:v>4.6649999999999997E-2</c:v>
                </c:pt>
                <c:pt idx="4">
                  <c:v>7.6426999999999995E-2</c:v>
                </c:pt>
                <c:pt idx="5">
                  <c:v>0.116129</c:v>
                </c:pt>
                <c:pt idx="6">
                  <c:v>0.11464000000000001</c:v>
                </c:pt>
                <c:pt idx="7">
                  <c:v>0.13201000000000002</c:v>
                </c:pt>
                <c:pt idx="8">
                  <c:v>0.107692</c:v>
                </c:pt>
              </c:numCache>
            </c:numRef>
          </c:val>
          <c:extLst>
            <c:ext xmlns:c16="http://schemas.microsoft.com/office/drawing/2014/chart" uri="{C3380CC4-5D6E-409C-BE32-E72D297353CC}">
              <c16:uniqueId val="{00000006-FA8B-AA42-BD37-BBCC790F74A6}"/>
            </c:ext>
          </c:extLst>
        </c:ser>
        <c:ser>
          <c:idx val="2"/>
          <c:order val="2"/>
          <c:tx>
            <c:strRef>
              <c:f>Hoja1!$A$5</c:f>
              <c:strCache>
                <c:ptCount val="1"/>
                <c:pt idx="0">
                  <c:v>5    </c:v>
                </c:pt>
              </c:strCache>
            </c:strRef>
          </c:tx>
          <c:spPr>
            <a:solidFill>
              <a:srgbClr val="48AE64"/>
            </a:solidFill>
            <a:ln>
              <a:noFill/>
            </a:ln>
          </c:spPr>
          <c:invertIfNegative val="0"/>
          <c:dPt>
            <c:idx val="0"/>
            <c:invertIfNegative val="0"/>
            <c:bubble3D val="0"/>
            <c:extLst>
              <c:ext xmlns:c16="http://schemas.microsoft.com/office/drawing/2014/chart" uri="{C3380CC4-5D6E-409C-BE32-E72D297353CC}">
                <c16:uniqueId val="{00000007-FA8B-AA42-BD37-BBCC790F74A6}"/>
              </c:ext>
            </c:extLst>
          </c:dPt>
          <c:dLbls>
            <c:spPr>
              <a:noFill/>
              <a:ln>
                <a:noFill/>
              </a:ln>
              <a:effectLst/>
            </c:spPr>
            <c:txPr>
              <a:bodyPr wrap="square" lIns="38100" tIns="19050" rIns="38100" bIns="19050" anchor="ctr">
                <a:spAutoFit/>
              </a:bodyPr>
              <a:lstStyle/>
              <a:p>
                <a:pPr>
                  <a:defRPr sz="800">
                    <a:solidFill>
                      <a:schemeClr val="bg1"/>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Hoja1!$B$2:$J$2</c:f>
              <c:strCache>
                <c:ptCount val="9"/>
                <c:pt idx="0">
                  <c:v>La medicina</c:v>
                </c:pt>
                <c:pt idx="1">
                  <c:v>La ciencia</c:v>
                </c:pt>
                <c:pt idx="2">
                  <c:v>La tecnología</c:v>
                </c:pt>
                <c:pt idx="3">
                  <c:v>La democracia</c:v>
                </c:pt>
                <c:pt idx="4">
                  <c:v>Las leyes o estado de derecho</c:v>
                </c:pt>
                <c:pt idx="5">
                  <c:v>El poder judicial</c:v>
                </c:pt>
                <c:pt idx="6">
                  <c:v>El mercado</c:v>
                </c:pt>
                <c:pt idx="7">
                  <c:v>El Estado</c:v>
                </c:pt>
                <c:pt idx="8">
                  <c:v>La religión</c:v>
                </c:pt>
              </c:strCache>
            </c:strRef>
          </c:cat>
          <c:val>
            <c:numRef>
              <c:f>Hoja1!$B$5:$J$5</c:f>
              <c:numCache>
                <c:formatCode>0%</c:formatCode>
                <c:ptCount val="9"/>
                <c:pt idx="0">
                  <c:v>2.6303E-2</c:v>
                </c:pt>
                <c:pt idx="1">
                  <c:v>3.9205999999999998E-2</c:v>
                </c:pt>
                <c:pt idx="2">
                  <c:v>7.3449E-2</c:v>
                </c:pt>
                <c:pt idx="3">
                  <c:v>0.10372199999999999</c:v>
                </c:pt>
                <c:pt idx="4">
                  <c:v>0.11861000000000001</c:v>
                </c:pt>
                <c:pt idx="5">
                  <c:v>0.14838699999999999</c:v>
                </c:pt>
                <c:pt idx="6">
                  <c:v>0.20694800000000002</c:v>
                </c:pt>
                <c:pt idx="7">
                  <c:v>0.14789099999999999</c:v>
                </c:pt>
                <c:pt idx="8">
                  <c:v>0.15384600000000001</c:v>
                </c:pt>
              </c:numCache>
            </c:numRef>
          </c:val>
          <c:extLst>
            <c:ext xmlns:c16="http://schemas.microsoft.com/office/drawing/2014/chart" uri="{C3380CC4-5D6E-409C-BE32-E72D297353CC}">
              <c16:uniqueId val="{00000008-FA8B-AA42-BD37-BBCC790F74A6}"/>
            </c:ext>
          </c:extLst>
        </c:ser>
        <c:ser>
          <c:idx val="3"/>
          <c:order val="3"/>
          <c:tx>
            <c:strRef>
              <c:f>Hoja1!$A$6</c:f>
              <c:strCache>
                <c:ptCount val="1"/>
                <c:pt idx="0">
                  <c:v>6 - 7</c:v>
                </c:pt>
              </c:strCache>
            </c:strRef>
          </c:tx>
          <c:spPr>
            <a:solidFill>
              <a:srgbClr val="5BBEFF"/>
            </a:solidFill>
            <a:ln>
              <a:noFill/>
            </a:ln>
          </c:spPr>
          <c:invertIfNegative val="0"/>
          <c:dLbls>
            <c:dLbl>
              <c:idx val="0"/>
              <c:layout>
                <c:manualLayout>
                  <c:x val="-1.677085948277877E-3"/>
                  <c:y val="-8.7817111920368725E-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A8B-AA42-BD37-BBCC790F74A6}"/>
                </c:ext>
              </c:extLst>
            </c:dLbl>
            <c:spPr>
              <a:noFill/>
              <a:ln>
                <a:noFill/>
              </a:ln>
              <a:effectLst/>
            </c:spPr>
            <c:txPr>
              <a:bodyPr wrap="square" lIns="38100" tIns="19050" rIns="38100" bIns="19050" anchor="ctr">
                <a:spAutoFit/>
              </a:bodyPr>
              <a:lstStyle/>
              <a:p>
                <a:pPr>
                  <a:defRPr sz="800">
                    <a:solidFill>
                      <a:schemeClr val="bg1"/>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Hoja1!$B$2:$J$2</c:f>
              <c:strCache>
                <c:ptCount val="9"/>
                <c:pt idx="0">
                  <c:v>La medicina</c:v>
                </c:pt>
                <c:pt idx="1">
                  <c:v>La ciencia</c:v>
                </c:pt>
                <c:pt idx="2">
                  <c:v>La tecnología</c:v>
                </c:pt>
                <c:pt idx="3">
                  <c:v>La democracia</c:v>
                </c:pt>
                <c:pt idx="4">
                  <c:v>Las leyes o estado de derecho</c:v>
                </c:pt>
                <c:pt idx="5">
                  <c:v>El poder judicial</c:v>
                </c:pt>
                <c:pt idx="6">
                  <c:v>El mercado</c:v>
                </c:pt>
                <c:pt idx="7">
                  <c:v>El Estado</c:v>
                </c:pt>
                <c:pt idx="8">
                  <c:v>La religión</c:v>
                </c:pt>
              </c:strCache>
            </c:strRef>
          </c:cat>
          <c:val>
            <c:numRef>
              <c:f>Hoja1!$B$6:$J$6</c:f>
              <c:numCache>
                <c:formatCode>0%</c:formatCode>
                <c:ptCount val="9"/>
                <c:pt idx="0">
                  <c:v>0.138462</c:v>
                </c:pt>
                <c:pt idx="1">
                  <c:v>0.13548400000000002</c:v>
                </c:pt>
                <c:pt idx="2">
                  <c:v>0.27593099999999998</c:v>
                </c:pt>
                <c:pt idx="3">
                  <c:v>0.21637699999999999</c:v>
                </c:pt>
                <c:pt idx="4">
                  <c:v>0.27096800000000004</c:v>
                </c:pt>
                <c:pt idx="5">
                  <c:v>0.29230800000000001</c:v>
                </c:pt>
                <c:pt idx="6">
                  <c:v>0.348387</c:v>
                </c:pt>
                <c:pt idx="7">
                  <c:v>0.27543399999999996</c:v>
                </c:pt>
                <c:pt idx="8">
                  <c:v>0.168734</c:v>
                </c:pt>
              </c:numCache>
            </c:numRef>
          </c:val>
          <c:extLst>
            <c:ext xmlns:c16="http://schemas.microsoft.com/office/drawing/2014/chart" uri="{C3380CC4-5D6E-409C-BE32-E72D297353CC}">
              <c16:uniqueId val="{0000000A-FA8B-AA42-BD37-BBCC790F74A6}"/>
            </c:ext>
          </c:extLst>
        </c:ser>
        <c:ser>
          <c:idx val="4"/>
          <c:order val="4"/>
          <c:tx>
            <c:strRef>
              <c:f>Hoja1!$A$7</c:f>
              <c:strCache>
                <c:ptCount val="1"/>
                <c:pt idx="0">
                  <c:v>8 - 10</c:v>
                </c:pt>
              </c:strCache>
            </c:strRef>
          </c:tx>
          <c:spPr>
            <a:solidFill>
              <a:srgbClr val="004481"/>
            </a:solidFill>
          </c:spPr>
          <c:invertIfNegative val="0"/>
          <c:dLbls>
            <c:spPr>
              <a:noFill/>
              <a:ln>
                <a:noFill/>
              </a:ln>
              <a:effectLst/>
            </c:spPr>
            <c:txPr>
              <a:bodyPr wrap="square" lIns="38100" tIns="19050" rIns="38100" bIns="19050" anchor="ctr">
                <a:spAutoFit/>
              </a:bodyPr>
              <a:lstStyle/>
              <a:p>
                <a:pPr>
                  <a:defRPr sz="800">
                    <a:latin typeface="+mn-lt"/>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Hoja1!$B$2:$J$2</c:f>
              <c:strCache>
                <c:ptCount val="9"/>
                <c:pt idx="0">
                  <c:v>La medicina</c:v>
                </c:pt>
                <c:pt idx="1">
                  <c:v>La ciencia</c:v>
                </c:pt>
                <c:pt idx="2">
                  <c:v>La tecnología</c:v>
                </c:pt>
                <c:pt idx="3">
                  <c:v>La democracia</c:v>
                </c:pt>
                <c:pt idx="4">
                  <c:v>Las leyes o estado de derecho</c:v>
                </c:pt>
                <c:pt idx="5">
                  <c:v>El poder judicial</c:v>
                </c:pt>
                <c:pt idx="6">
                  <c:v>El mercado</c:v>
                </c:pt>
                <c:pt idx="7">
                  <c:v>El Estado</c:v>
                </c:pt>
                <c:pt idx="8">
                  <c:v>La religión</c:v>
                </c:pt>
              </c:strCache>
            </c:strRef>
          </c:cat>
          <c:val>
            <c:numRef>
              <c:f>Hoja1!$B$7:$J$7</c:f>
              <c:numCache>
                <c:formatCode>0%</c:formatCode>
                <c:ptCount val="9"/>
                <c:pt idx="0">
                  <c:v>0.80942899999999995</c:v>
                </c:pt>
                <c:pt idx="1">
                  <c:v>0.79503699999999999</c:v>
                </c:pt>
                <c:pt idx="2">
                  <c:v>0.59305200000000002</c:v>
                </c:pt>
                <c:pt idx="3">
                  <c:v>0.53796500000000003</c:v>
                </c:pt>
                <c:pt idx="4">
                  <c:v>0.42977699999999996</c:v>
                </c:pt>
                <c:pt idx="5">
                  <c:v>0.29578199999999999</c:v>
                </c:pt>
                <c:pt idx="6">
                  <c:v>0.20396999999999998</c:v>
                </c:pt>
                <c:pt idx="7">
                  <c:v>0.21985099999999999</c:v>
                </c:pt>
                <c:pt idx="8">
                  <c:v>0.15831300000000001</c:v>
                </c:pt>
              </c:numCache>
            </c:numRef>
          </c:val>
          <c:extLst>
            <c:ext xmlns:c16="http://schemas.microsoft.com/office/drawing/2014/chart" uri="{C3380CC4-5D6E-409C-BE32-E72D297353CC}">
              <c16:uniqueId val="{0000000B-FA8B-AA42-BD37-BBCC790F74A6}"/>
            </c:ext>
          </c:extLst>
        </c:ser>
        <c:ser>
          <c:idx val="5"/>
          <c:order val="5"/>
          <c:tx>
            <c:strRef>
              <c:f>Hoja1!$A$8</c:f>
              <c:strCache>
                <c:ptCount val="1"/>
                <c:pt idx="0">
                  <c:v>Ns/Nc</c:v>
                </c:pt>
              </c:strCache>
            </c:strRef>
          </c:tx>
          <c:spPr>
            <a:solidFill>
              <a:srgbClr val="F7893B"/>
            </a:solidFill>
            <a:ln>
              <a:noFill/>
            </a:ln>
          </c:spPr>
          <c:invertIfNegative val="0"/>
          <c:dLbls>
            <c:delete val="1"/>
          </c:dLbls>
          <c:cat>
            <c:strRef>
              <c:f>Hoja1!$B$2:$J$2</c:f>
              <c:strCache>
                <c:ptCount val="9"/>
                <c:pt idx="0">
                  <c:v>La medicina</c:v>
                </c:pt>
                <c:pt idx="1">
                  <c:v>La ciencia</c:v>
                </c:pt>
                <c:pt idx="2">
                  <c:v>La tecnología</c:v>
                </c:pt>
                <c:pt idx="3">
                  <c:v>La democracia</c:v>
                </c:pt>
                <c:pt idx="4">
                  <c:v>Las leyes o estado de derecho</c:v>
                </c:pt>
                <c:pt idx="5">
                  <c:v>El poder judicial</c:v>
                </c:pt>
                <c:pt idx="6">
                  <c:v>El mercado</c:v>
                </c:pt>
                <c:pt idx="7">
                  <c:v>El Estado</c:v>
                </c:pt>
                <c:pt idx="8">
                  <c:v>La religión</c:v>
                </c:pt>
              </c:strCache>
            </c:strRef>
          </c:cat>
          <c:val>
            <c:numRef>
              <c:f>Hoja1!$B$8:$J$8</c:f>
              <c:numCache>
                <c:formatCode>0%</c:formatCode>
                <c:ptCount val="9"/>
                <c:pt idx="0">
                  <c:v>1.9850000000000002E-3</c:v>
                </c:pt>
                <c:pt idx="1">
                  <c:v>6.4520000000000003E-3</c:v>
                </c:pt>
                <c:pt idx="2">
                  <c:v>9.4289999999999999E-3</c:v>
                </c:pt>
                <c:pt idx="3">
                  <c:v>4.4669999999999996E-3</c:v>
                </c:pt>
                <c:pt idx="4">
                  <c:v>1.0918000000000001E-2</c:v>
                </c:pt>
                <c:pt idx="5">
                  <c:v>1.2903E-2</c:v>
                </c:pt>
                <c:pt idx="6">
                  <c:v>2.7791999999999997E-2</c:v>
                </c:pt>
                <c:pt idx="7">
                  <c:v>7.4439999999999992E-3</c:v>
                </c:pt>
                <c:pt idx="8">
                  <c:v>8.4370000000000001E-3</c:v>
                </c:pt>
              </c:numCache>
            </c:numRef>
          </c:val>
          <c:extLst>
            <c:ext xmlns:c16="http://schemas.microsoft.com/office/drawing/2014/chart" uri="{C3380CC4-5D6E-409C-BE32-E72D297353CC}">
              <c16:uniqueId val="{0000000C-FA8B-AA42-BD37-BBCC790F74A6}"/>
            </c:ext>
          </c:extLst>
        </c:ser>
        <c:dLbls>
          <c:dLblPos val="ctr"/>
          <c:showLegendKey val="0"/>
          <c:showVal val="1"/>
          <c:showCatName val="0"/>
          <c:showSerName val="0"/>
          <c:showPercent val="0"/>
          <c:showBubbleSize val="0"/>
        </c:dLbls>
        <c:gapWidth val="130"/>
        <c:overlap val="100"/>
        <c:axId val="283672592"/>
        <c:axId val="283672048"/>
      </c:barChart>
      <c:catAx>
        <c:axId val="283672592"/>
        <c:scaling>
          <c:orientation val="minMax"/>
        </c:scaling>
        <c:delete val="0"/>
        <c:axPos val="b"/>
        <c:numFmt formatCode="General" sourceLinked="1"/>
        <c:majorTickMark val="out"/>
        <c:minorTickMark val="none"/>
        <c:tickLblPos val="nextTo"/>
        <c:txPr>
          <a:bodyPr/>
          <a:lstStyle/>
          <a:p>
            <a:pPr>
              <a:defRPr sz="800">
                <a:solidFill>
                  <a:srgbClr val="004481"/>
                </a:solidFill>
                <a:latin typeface="+mj-lt"/>
              </a:defRPr>
            </a:pPr>
            <a:endParaRPr lang="es-ES"/>
          </a:p>
        </c:txPr>
        <c:crossAx val="283672048"/>
        <c:crosses val="autoZero"/>
        <c:auto val="1"/>
        <c:lblAlgn val="ctr"/>
        <c:lblOffset val="100"/>
        <c:noMultiLvlLbl val="0"/>
      </c:catAx>
      <c:valAx>
        <c:axId val="283672048"/>
        <c:scaling>
          <c:orientation val="minMax"/>
          <c:max val="1"/>
        </c:scaling>
        <c:delete val="0"/>
        <c:axPos val="l"/>
        <c:majorGridlines>
          <c:spPr>
            <a:ln>
              <a:solidFill>
                <a:srgbClr val="FFFFFF">
                  <a:lumMod val="85000"/>
                </a:srgbClr>
              </a:solidFill>
            </a:ln>
          </c:spPr>
        </c:majorGridlines>
        <c:numFmt formatCode="0%" sourceLinked="0"/>
        <c:majorTickMark val="out"/>
        <c:minorTickMark val="none"/>
        <c:tickLblPos val="nextTo"/>
        <c:txPr>
          <a:bodyPr/>
          <a:lstStyle/>
          <a:p>
            <a:pPr>
              <a:defRPr sz="700" b="0">
                <a:solidFill>
                  <a:schemeClr val="accent4"/>
                </a:solidFill>
                <a:latin typeface="+mj-lt"/>
              </a:defRPr>
            </a:pPr>
            <a:endParaRPr lang="es-ES"/>
          </a:p>
        </c:txPr>
        <c:crossAx val="283672592"/>
        <c:crosses val="autoZero"/>
        <c:crossBetween val="between"/>
        <c:majorUnit val="0.2"/>
      </c:valAx>
      <c:spPr>
        <a:noFill/>
        <a:ln w="25181">
          <a:noFill/>
        </a:ln>
      </c:spPr>
    </c:plotArea>
    <c:legend>
      <c:legendPos val="b"/>
      <c:layout>
        <c:manualLayout>
          <c:xMode val="edge"/>
          <c:yMode val="edge"/>
          <c:x val="0.30224612648738736"/>
          <c:y val="0.86417446067590653"/>
          <c:w val="0.36229165169754252"/>
          <c:h val="6.6202384427547417E-2"/>
        </c:manualLayout>
      </c:layout>
      <c:overlay val="0"/>
      <c:txPr>
        <a:bodyPr/>
        <a:lstStyle/>
        <a:p>
          <a:pPr>
            <a:defRPr sz="900" b="0">
              <a:solidFill>
                <a:schemeClr val="tx1"/>
              </a:solidFill>
              <a:latin typeface="BentonSansBBVA Book" pitchFamily="2" charset="77"/>
            </a:defRPr>
          </a:pPr>
          <a:endParaRPr lang="es-ES"/>
        </a:p>
      </c:txPr>
    </c:legend>
    <c:plotVisOnly val="1"/>
    <c:dispBlanksAs val="zero"/>
    <c:showDLblsOverMax val="0"/>
  </c:chart>
  <c:spPr>
    <a:noFill/>
    <a:ln>
      <a:noFill/>
    </a:ln>
  </c:spPr>
  <c:txPr>
    <a:bodyPr/>
    <a:lstStyle/>
    <a:p>
      <a:pPr>
        <a:defRPr sz="1100" b="1" i="0" u="none" strike="noStrike" baseline="0">
          <a:solidFill>
            <a:schemeClr val="bg1"/>
          </a:solidFill>
          <a:latin typeface="Calibri" panose="020F0502020204030204" pitchFamily="34" charset="0"/>
          <a:ea typeface="Arial"/>
          <a:cs typeface="Calibri" panose="020F0502020204030204" pitchFamily="34" charset="0"/>
        </a:defRPr>
      </a:pPr>
      <a:endParaRPr lang="es-E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914900324785279"/>
          <c:y val="6.9187080394613742E-2"/>
          <c:w val="0.35933925469502803"/>
          <c:h val="0.7915020162945049"/>
        </c:manualLayout>
      </c:layout>
      <c:barChart>
        <c:barDir val="bar"/>
        <c:grouping val="stacked"/>
        <c:varyColors val="0"/>
        <c:ser>
          <c:idx val="3"/>
          <c:order val="0"/>
          <c:tx>
            <c:strRef>
              <c:f>Hoja1!$A$2</c:f>
              <c:strCache>
                <c:ptCount val="1"/>
                <c:pt idx="0">
                  <c:v>0-2</c:v>
                </c:pt>
              </c:strCache>
            </c:strRef>
          </c:tx>
          <c:spPr>
            <a:solidFill>
              <a:srgbClr val="AD53A1"/>
            </a:solidFill>
            <a:ln>
              <a:noFill/>
            </a:ln>
          </c:spPr>
          <c:invertIfNegative val="0"/>
          <c:dLbls>
            <c:spPr>
              <a:noFill/>
              <a:ln>
                <a:noFill/>
              </a:ln>
              <a:effectLst/>
            </c:spPr>
            <c:txPr>
              <a:bodyPr wrap="square" lIns="38100" tIns="19050" rIns="38100" bIns="19050" anchor="ctr">
                <a:spAutoFit/>
              </a:bodyPr>
              <a:lstStyle/>
              <a:p>
                <a:pPr>
                  <a:defRPr sz="8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Hoja1!$B$1:$G$1</c:f>
              <c:strCache>
                <c:ptCount val="6"/>
                <c:pt idx="0">
                  <c:v>La gran mayoría de los jueces está al margen de las disputas de los partidos políticos</c:v>
                </c:pt>
                <c:pt idx="1">
                  <c:v>La gran mayoría de los jueces se comporta de manera objetiva, es decir, se atiene en sus sentencias a lo que marca la ley</c:v>
                </c:pt>
                <c:pt idx="2">
                  <c:v>La gran mayoría de los jueces defiende los valores democráticos de la Constitución</c:v>
                </c:pt>
                <c:pt idx="3">
                  <c:v>La independencia judicial es un pilar básico del Estado de Derecho </c:v>
                </c:pt>
                <c:pt idx="4">
                  <c:v>La separación de poderes es un elemento fundamental de un estado de derecho</c:v>
                </c:pt>
                <c:pt idx="5">
                  <c:v>La democracia es preferible a cualquier otra forma de gobierno</c:v>
                </c:pt>
              </c:strCache>
            </c:strRef>
          </c:cat>
          <c:val>
            <c:numRef>
              <c:f>Hoja1!$B$2:$G$2</c:f>
              <c:numCache>
                <c:formatCode>0%</c:formatCode>
                <c:ptCount val="6"/>
                <c:pt idx="0">
                  <c:v>0.24466499999999999</c:v>
                </c:pt>
                <c:pt idx="1">
                  <c:v>0.115136</c:v>
                </c:pt>
                <c:pt idx="2">
                  <c:v>0.10818899999999999</c:v>
                </c:pt>
                <c:pt idx="3">
                  <c:v>4.1191000000000005E-2</c:v>
                </c:pt>
                <c:pt idx="4">
                  <c:v>3.6725000000000001E-2</c:v>
                </c:pt>
                <c:pt idx="5">
                  <c:v>4.7146E-2</c:v>
                </c:pt>
              </c:numCache>
            </c:numRef>
          </c:val>
          <c:extLst>
            <c:ext xmlns:c16="http://schemas.microsoft.com/office/drawing/2014/chart" uri="{C3380CC4-5D6E-409C-BE32-E72D297353CC}">
              <c16:uniqueId val="{00000000-E3A5-294B-BA81-D600354865BC}"/>
            </c:ext>
          </c:extLst>
        </c:ser>
        <c:ser>
          <c:idx val="2"/>
          <c:order val="1"/>
          <c:tx>
            <c:strRef>
              <c:f>Hoja1!$A$3</c:f>
              <c:strCache>
                <c:ptCount val="1"/>
                <c:pt idx="0">
                  <c:v>3-4</c:v>
                </c:pt>
              </c:strCache>
            </c:strRef>
          </c:tx>
          <c:spPr>
            <a:solidFill>
              <a:srgbClr val="F8CD51"/>
            </a:solidFill>
            <a:ln>
              <a:noFill/>
            </a:ln>
          </c:spPr>
          <c:invertIfNegative val="0"/>
          <c:dLbls>
            <c:dLbl>
              <c:idx val="3"/>
              <c:layout>
                <c:manualLayout>
                  <c:x val="3.9642221150529627E-3"/>
                  <c:y val="-2.779600133507696E-2"/>
                </c:manualLayout>
              </c:layout>
              <c:showLegendKey val="0"/>
              <c:showVal val="1"/>
              <c:showCatName val="0"/>
              <c:showSerName val="0"/>
              <c:showPercent val="0"/>
              <c:showBubbleSize val="0"/>
              <c:extLst>
                <c:ext xmlns:c15="http://schemas.microsoft.com/office/drawing/2012/chart" uri="{CE6537A1-D6FC-4f65-9D91-7224C49458BB}">
                  <c15:layout>
                    <c:manualLayout>
                      <c:w val="3.1485912184676564E-2"/>
                      <c:h val="4.4351913154338174E-2"/>
                    </c:manualLayout>
                  </c15:layout>
                </c:ext>
                <c:ext xmlns:c16="http://schemas.microsoft.com/office/drawing/2014/chart" uri="{C3380CC4-5D6E-409C-BE32-E72D297353CC}">
                  <c16:uniqueId val="{00000009-840E-D040-AB84-74D82F02E422}"/>
                </c:ext>
              </c:extLst>
            </c:dLbl>
            <c:dLbl>
              <c:idx val="4"/>
              <c:layout>
                <c:manualLayout>
                  <c:x val="5.9463331725794445E-3"/>
                  <c:y val="-2.4321244685682395E-2"/>
                </c:manualLayout>
              </c:layout>
              <c:showLegendKey val="0"/>
              <c:showVal val="1"/>
              <c:showCatName val="0"/>
              <c:showSerName val="0"/>
              <c:showPercent val="0"/>
              <c:showBubbleSize val="0"/>
              <c:extLst>
                <c:ext xmlns:c15="http://schemas.microsoft.com/office/drawing/2012/chart" uri="{CE6537A1-D6FC-4f65-9D91-7224C49458BB}">
                  <c15:layout>
                    <c:manualLayout>
                      <c:w val="3.1485912184676564E-2"/>
                      <c:h val="4.4351913154338174E-2"/>
                    </c:manualLayout>
                  </c15:layout>
                </c:ext>
                <c:ext xmlns:c16="http://schemas.microsoft.com/office/drawing/2014/chart" uri="{C3380CC4-5D6E-409C-BE32-E72D297353CC}">
                  <c16:uniqueId val="{00000008-840E-D040-AB84-74D82F02E422}"/>
                </c:ext>
              </c:extLst>
            </c:dLbl>
            <c:dLbl>
              <c:idx val="5"/>
              <c:layout>
                <c:manualLayout>
                  <c:x val="5.9463331725794445E-3"/>
                  <c:y val="-1.7372278549581146E-2"/>
                </c:manualLayout>
              </c:layout>
              <c:showLegendKey val="0"/>
              <c:showVal val="1"/>
              <c:showCatName val="0"/>
              <c:showSerName val="0"/>
              <c:showPercent val="0"/>
              <c:showBubbleSize val="0"/>
              <c:extLst>
                <c:ext xmlns:c15="http://schemas.microsoft.com/office/drawing/2012/chart" uri="{CE6537A1-D6FC-4f65-9D91-7224C49458BB}">
                  <c15:layout>
                    <c:manualLayout>
                      <c:w val="3.1485912184676564E-2"/>
                      <c:h val="4.4351913154338174E-2"/>
                    </c:manualLayout>
                  </c15:layout>
                </c:ext>
                <c:ext xmlns:c16="http://schemas.microsoft.com/office/drawing/2014/chart" uri="{C3380CC4-5D6E-409C-BE32-E72D297353CC}">
                  <c16:uniqueId val="{00000007-840E-D040-AB84-74D82F02E422}"/>
                </c:ext>
              </c:extLst>
            </c:dLbl>
            <c:numFmt formatCode="0%" sourceLinked="0"/>
            <c:spPr>
              <a:noFill/>
              <a:ln>
                <a:noFill/>
              </a:ln>
              <a:effectLst/>
            </c:spPr>
            <c:txPr>
              <a:bodyPr wrap="square" lIns="38100" tIns="19050" rIns="38100" bIns="19050" anchor="ctr">
                <a:spAutoFit/>
              </a:bodyPr>
              <a:lstStyle/>
              <a:p>
                <a:pPr>
                  <a:defRPr sz="800">
                    <a:solidFill>
                      <a:schemeClr val="bg2">
                        <a:lumMod val="75000"/>
                        <a:lumOff val="25000"/>
                      </a:schemeClr>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Hoja1!$B$1:$G$1</c:f>
              <c:strCache>
                <c:ptCount val="6"/>
                <c:pt idx="0">
                  <c:v>La gran mayoría de los jueces está al margen de las disputas de los partidos políticos</c:v>
                </c:pt>
                <c:pt idx="1">
                  <c:v>La gran mayoría de los jueces se comporta de manera objetiva, es decir, se atiene en sus sentencias a lo que marca la ley</c:v>
                </c:pt>
                <c:pt idx="2">
                  <c:v>La gran mayoría de los jueces defiende los valores democráticos de la Constitución</c:v>
                </c:pt>
                <c:pt idx="3">
                  <c:v>La independencia judicial es un pilar básico del Estado de Derecho </c:v>
                </c:pt>
                <c:pt idx="4">
                  <c:v>La separación de poderes es un elemento fundamental de un estado de derecho</c:v>
                </c:pt>
                <c:pt idx="5">
                  <c:v>La democracia es preferible a cualquier otra forma de gobierno</c:v>
                </c:pt>
              </c:strCache>
            </c:strRef>
          </c:cat>
          <c:val>
            <c:numRef>
              <c:f>Hoja1!$B$3:$G$3</c:f>
              <c:numCache>
                <c:formatCode>0%</c:formatCode>
                <c:ptCount val="6"/>
                <c:pt idx="0">
                  <c:v>0.14838699999999999</c:v>
                </c:pt>
                <c:pt idx="1">
                  <c:v>0.100744</c:v>
                </c:pt>
                <c:pt idx="2">
                  <c:v>0.10372199999999999</c:v>
                </c:pt>
                <c:pt idx="3">
                  <c:v>3.4243000000000003E-2</c:v>
                </c:pt>
                <c:pt idx="4">
                  <c:v>2.5310000000000003E-2</c:v>
                </c:pt>
                <c:pt idx="5">
                  <c:v>3.2258000000000002E-2</c:v>
                </c:pt>
              </c:numCache>
            </c:numRef>
          </c:val>
          <c:extLst>
            <c:ext xmlns:c16="http://schemas.microsoft.com/office/drawing/2014/chart" uri="{C3380CC4-5D6E-409C-BE32-E72D297353CC}">
              <c16:uniqueId val="{00000001-E3A5-294B-BA81-D600354865BC}"/>
            </c:ext>
          </c:extLst>
        </c:ser>
        <c:ser>
          <c:idx val="1"/>
          <c:order val="2"/>
          <c:tx>
            <c:strRef>
              <c:f>Hoja1!$A$4</c:f>
              <c:strCache>
                <c:ptCount val="1"/>
                <c:pt idx="0">
                  <c:v>5</c:v>
                </c:pt>
              </c:strCache>
            </c:strRef>
          </c:tx>
          <c:spPr>
            <a:solidFill>
              <a:srgbClr val="48AE64"/>
            </a:solidFill>
            <a:ln>
              <a:noFill/>
            </a:ln>
          </c:spPr>
          <c:invertIfNegative val="0"/>
          <c:dLbls>
            <c:numFmt formatCode="0%" sourceLinked="0"/>
            <c:spPr>
              <a:noFill/>
              <a:ln>
                <a:noFill/>
              </a:ln>
              <a:effectLst/>
            </c:spPr>
            <c:txPr>
              <a:bodyPr wrap="square" lIns="38100" tIns="19050" rIns="38100" bIns="19050" anchor="ctr">
                <a:spAutoFit/>
              </a:bodyPr>
              <a:lstStyle/>
              <a:p>
                <a:pPr>
                  <a:defRPr sz="8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Hoja1!$B$1:$G$1</c:f>
              <c:strCache>
                <c:ptCount val="6"/>
                <c:pt idx="0">
                  <c:v>La gran mayoría de los jueces está al margen de las disputas de los partidos políticos</c:v>
                </c:pt>
                <c:pt idx="1">
                  <c:v>La gran mayoría de los jueces se comporta de manera objetiva, es decir, se atiene en sus sentencias a lo que marca la ley</c:v>
                </c:pt>
                <c:pt idx="2">
                  <c:v>La gran mayoría de los jueces defiende los valores democráticos de la Constitución</c:v>
                </c:pt>
                <c:pt idx="3">
                  <c:v>La independencia judicial es un pilar básico del Estado de Derecho </c:v>
                </c:pt>
                <c:pt idx="4">
                  <c:v>La separación de poderes es un elemento fundamental de un estado de derecho</c:v>
                </c:pt>
                <c:pt idx="5">
                  <c:v>La democracia es preferible a cualquier otra forma de gobierno</c:v>
                </c:pt>
              </c:strCache>
            </c:strRef>
          </c:cat>
          <c:val>
            <c:numRef>
              <c:f>Hoja1!$B$4:$G$4</c:f>
              <c:numCache>
                <c:formatCode>0%</c:formatCode>
                <c:ptCount val="6"/>
                <c:pt idx="0">
                  <c:v>0.159305</c:v>
                </c:pt>
                <c:pt idx="1">
                  <c:v>0.14789099999999999</c:v>
                </c:pt>
                <c:pt idx="2">
                  <c:v>0.13300200000000001</c:v>
                </c:pt>
                <c:pt idx="3">
                  <c:v>7.2953000000000004E-2</c:v>
                </c:pt>
                <c:pt idx="4">
                  <c:v>7.2457000000000008E-2</c:v>
                </c:pt>
                <c:pt idx="5">
                  <c:v>6.1041999999999999E-2</c:v>
                </c:pt>
              </c:numCache>
            </c:numRef>
          </c:val>
          <c:extLst>
            <c:ext xmlns:c16="http://schemas.microsoft.com/office/drawing/2014/chart" uri="{C3380CC4-5D6E-409C-BE32-E72D297353CC}">
              <c16:uniqueId val="{00000002-E3A5-294B-BA81-D600354865BC}"/>
            </c:ext>
          </c:extLst>
        </c:ser>
        <c:ser>
          <c:idx val="0"/>
          <c:order val="3"/>
          <c:tx>
            <c:strRef>
              <c:f>Hoja1!$A$5</c:f>
              <c:strCache>
                <c:ptCount val="1"/>
                <c:pt idx="0">
                  <c:v>6-7</c:v>
                </c:pt>
              </c:strCache>
            </c:strRef>
          </c:tx>
          <c:spPr>
            <a:solidFill>
              <a:srgbClr val="5BBEFF"/>
            </a:solidFill>
            <a:ln>
              <a:noFill/>
            </a:ln>
          </c:spPr>
          <c:invertIfNegative val="0"/>
          <c:dLbls>
            <c:numFmt formatCode="0%" sourceLinked="0"/>
            <c:spPr>
              <a:noFill/>
              <a:ln>
                <a:noFill/>
              </a:ln>
              <a:effectLst/>
            </c:spPr>
            <c:txPr>
              <a:bodyPr wrap="square" lIns="38100" tIns="19050" rIns="38100" bIns="19050" anchor="ctr">
                <a:spAutoFit/>
              </a:bodyPr>
              <a:lstStyle/>
              <a:p>
                <a:pPr>
                  <a:defRPr sz="8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Hoja1!$B$1:$G$1</c:f>
              <c:strCache>
                <c:ptCount val="6"/>
                <c:pt idx="0">
                  <c:v>La gran mayoría de los jueces está al margen de las disputas de los partidos políticos</c:v>
                </c:pt>
                <c:pt idx="1">
                  <c:v>La gran mayoría de los jueces se comporta de manera objetiva, es decir, se atiene en sus sentencias a lo que marca la ley</c:v>
                </c:pt>
                <c:pt idx="2">
                  <c:v>La gran mayoría de los jueces defiende los valores democráticos de la Constitución</c:v>
                </c:pt>
                <c:pt idx="3">
                  <c:v>La independencia judicial es un pilar básico del Estado de Derecho </c:v>
                </c:pt>
                <c:pt idx="4">
                  <c:v>La separación de poderes es un elemento fundamental de un estado de derecho</c:v>
                </c:pt>
                <c:pt idx="5">
                  <c:v>La democracia es preferible a cualquier otra forma de gobierno</c:v>
                </c:pt>
              </c:strCache>
            </c:strRef>
          </c:cat>
          <c:val>
            <c:numRef>
              <c:f>Hoja1!$B$5:$G$5</c:f>
              <c:numCache>
                <c:formatCode>0%</c:formatCode>
                <c:ptCount val="6"/>
                <c:pt idx="0">
                  <c:v>0.206452</c:v>
                </c:pt>
                <c:pt idx="1">
                  <c:v>0.26600499999999999</c:v>
                </c:pt>
                <c:pt idx="2">
                  <c:v>0.25012400000000001</c:v>
                </c:pt>
                <c:pt idx="3">
                  <c:v>0.134491</c:v>
                </c:pt>
                <c:pt idx="4">
                  <c:v>0.130025</c:v>
                </c:pt>
                <c:pt idx="5">
                  <c:v>0.111166</c:v>
                </c:pt>
              </c:numCache>
            </c:numRef>
          </c:val>
          <c:extLst>
            <c:ext xmlns:c16="http://schemas.microsoft.com/office/drawing/2014/chart" uri="{C3380CC4-5D6E-409C-BE32-E72D297353CC}">
              <c16:uniqueId val="{00000003-E3A5-294B-BA81-D600354865BC}"/>
            </c:ext>
          </c:extLst>
        </c:ser>
        <c:ser>
          <c:idx val="4"/>
          <c:order val="4"/>
          <c:tx>
            <c:strRef>
              <c:f>Hoja1!$A$6</c:f>
              <c:strCache>
                <c:ptCount val="1"/>
                <c:pt idx="0">
                  <c:v>8-10</c:v>
                </c:pt>
              </c:strCache>
            </c:strRef>
          </c:tx>
          <c:spPr>
            <a:solidFill>
              <a:srgbClr val="004481"/>
            </a:solidFill>
            <a:ln w="9525">
              <a:noFill/>
              <a:prstDash val="solid"/>
            </a:ln>
          </c:spPr>
          <c:invertIfNegative val="0"/>
          <c:dPt>
            <c:idx val="0"/>
            <c:invertIfNegative val="0"/>
            <c:bubble3D val="0"/>
            <c:extLst>
              <c:ext xmlns:c16="http://schemas.microsoft.com/office/drawing/2014/chart" uri="{C3380CC4-5D6E-409C-BE32-E72D297353CC}">
                <c16:uniqueId val="{00000004-E3A5-294B-BA81-D600354865BC}"/>
              </c:ext>
            </c:extLst>
          </c:dPt>
          <c:dPt>
            <c:idx val="1"/>
            <c:invertIfNegative val="0"/>
            <c:bubble3D val="0"/>
            <c:extLst>
              <c:ext xmlns:c16="http://schemas.microsoft.com/office/drawing/2014/chart" uri="{C3380CC4-5D6E-409C-BE32-E72D297353CC}">
                <c16:uniqueId val="{00000005-E3A5-294B-BA81-D600354865BC}"/>
              </c:ext>
            </c:extLst>
          </c:dPt>
          <c:dPt>
            <c:idx val="2"/>
            <c:invertIfNegative val="0"/>
            <c:bubble3D val="0"/>
            <c:extLst>
              <c:ext xmlns:c16="http://schemas.microsoft.com/office/drawing/2014/chart" uri="{C3380CC4-5D6E-409C-BE32-E72D297353CC}">
                <c16:uniqueId val="{00000006-E3A5-294B-BA81-D600354865BC}"/>
              </c:ext>
            </c:extLst>
          </c:dPt>
          <c:dPt>
            <c:idx val="3"/>
            <c:invertIfNegative val="0"/>
            <c:bubble3D val="0"/>
            <c:extLst>
              <c:ext xmlns:c16="http://schemas.microsoft.com/office/drawing/2014/chart" uri="{C3380CC4-5D6E-409C-BE32-E72D297353CC}">
                <c16:uniqueId val="{00000007-E3A5-294B-BA81-D600354865BC}"/>
              </c:ext>
            </c:extLst>
          </c:dPt>
          <c:dPt>
            <c:idx val="4"/>
            <c:invertIfNegative val="0"/>
            <c:bubble3D val="0"/>
            <c:extLst>
              <c:ext xmlns:c16="http://schemas.microsoft.com/office/drawing/2014/chart" uri="{C3380CC4-5D6E-409C-BE32-E72D297353CC}">
                <c16:uniqueId val="{00000008-E3A5-294B-BA81-D600354865BC}"/>
              </c:ext>
            </c:extLst>
          </c:dPt>
          <c:dPt>
            <c:idx val="6"/>
            <c:invertIfNegative val="0"/>
            <c:bubble3D val="0"/>
            <c:extLst>
              <c:ext xmlns:c16="http://schemas.microsoft.com/office/drawing/2014/chart" uri="{C3380CC4-5D6E-409C-BE32-E72D297353CC}">
                <c16:uniqueId val="{00000009-E3A5-294B-BA81-D600354865BC}"/>
              </c:ext>
            </c:extLst>
          </c:dPt>
          <c:dLbls>
            <c:numFmt formatCode="0%" sourceLinked="0"/>
            <c:spPr>
              <a:noFill/>
              <a:ln w="25968">
                <a:noFill/>
              </a:ln>
            </c:spPr>
            <c:txPr>
              <a:bodyPr wrap="square" lIns="38100" tIns="19050" rIns="38100" bIns="19050" anchor="ctr">
                <a:spAutoFit/>
              </a:bodyPr>
              <a:lstStyle/>
              <a:p>
                <a:pPr>
                  <a:defRPr sz="8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Hoja1!$B$1:$G$1</c:f>
              <c:strCache>
                <c:ptCount val="6"/>
                <c:pt idx="0">
                  <c:v>La gran mayoría de los jueces está al margen de las disputas de los partidos políticos</c:v>
                </c:pt>
                <c:pt idx="1">
                  <c:v>La gran mayoría de los jueces se comporta de manera objetiva, es decir, se atiene en sus sentencias a lo que marca la ley</c:v>
                </c:pt>
                <c:pt idx="2">
                  <c:v>La gran mayoría de los jueces defiende los valores democráticos de la Constitución</c:v>
                </c:pt>
                <c:pt idx="3">
                  <c:v>La independencia judicial es un pilar básico del Estado de Derecho </c:v>
                </c:pt>
                <c:pt idx="4">
                  <c:v>La separación de poderes es un elemento fundamental de un estado de derecho</c:v>
                </c:pt>
                <c:pt idx="5">
                  <c:v>La democracia es preferible a cualquier otra forma de gobierno</c:v>
                </c:pt>
              </c:strCache>
            </c:strRef>
          </c:cat>
          <c:val>
            <c:numRef>
              <c:f>Hoja1!$B$6:$G$6</c:f>
              <c:numCache>
                <c:formatCode>0%</c:formatCode>
                <c:ptCount val="6"/>
                <c:pt idx="0">
                  <c:v>0.22084399999999998</c:v>
                </c:pt>
                <c:pt idx="1">
                  <c:v>0.35682400000000003</c:v>
                </c:pt>
                <c:pt idx="2">
                  <c:v>0.39156299999999999</c:v>
                </c:pt>
                <c:pt idx="3">
                  <c:v>0.69032300000000002</c:v>
                </c:pt>
                <c:pt idx="4">
                  <c:v>0.69925599999999999</c:v>
                </c:pt>
                <c:pt idx="5">
                  <c:v>0.73746899999999993</c:v>
                </c:pt>
              </c:numCache>
            </c:numRef>
          </c:val>
          <c:extLst>
            <c:ext xmlns:c16="http://schemas.microsoft.com/office/drawing/2014/chart" uri="{C3380CC4-5D6E-409C-BE32-E72D297353CC}">
              <c16:uniqueId val="{0000000A-E3A5-294B-BA81-D600354865BC}"/>
            </c:ext>
          </c:extLst>
        </c:ser>
        <c:ser>
          <c:idx val="5"/>
          <c:order val="5"/>
          <c:tx>
            <c:strRef>
              <c:f>Hoja1!$A$7</c:f>
              <c:strCache>
                <c:ptCount val="1"/>
                <c:pt idx="0">
                  <c:v>Ns/Nc</c:v>
                </c:pt>
              </c:strCache>
            </c:strRef>
          </c:tx>
          <c:spPr>
            <a:solidFill>
              <a:srgbClr val="F7893B"/>
            </a:solidFill>
            <a:ln>
              <a:noFill/>
            </a:ln>
          </c:spPr>
          <c:invertIfNegative val="0"/>
          <c:dLbls>
            <c:delete val="1"/>
          </c:dLbls>
          <c:cat>
            <c:strRef>
              <c:f>Hoja1!$B$1:$G$1</c:f>
              <c:strCache>
                <c:ptCount val="6"/>
                <c:pt idx="0">
                  <c:v>La gran mayoría de los jueces está al margen de las disputas de los partidos políticos</c:v>
                </c:pt>
                <c:pt idx="1">
                  <c:v>La gran mayoría de los jueces se comporta de manera objetiva, es decir, se atiene en sus sentencias a lo que marca la ley</c:v>
                </c:pt>
                <c:pt idx="2">
                  <c:v>La gran mayoría de los jueces defiende los valores democráticos de la Constitución</c:v>
                </c:pt>
                <c:pt idx="3">
                  <c:v>La independencia judicial es un pilar básico del Estado de Derecho </c:v>
                </c:pt>
                <c:pt idx="4">
                  <c:v>La separación de poderes es un elemento fundamental de un estado de derecho</c:v>
                </c:pt>
                <c:pt idx="5">
                  <c:v>La democracia es preferible a cualquier otra forma de gobierno</c:v>
                </c:pt>
              </c:strCache>
            </c:strRef>
          </c:cat>
          <c:val>
            <c:numRef>
              <c:f>Hoja1!$B$7:$G$7</c:f>
              <c:numCache>
                <c:formatCode>0%</c:formatCode>
                <c:ptCount val="6"/>
                <c:pt idx="0">
                  <c:v>2.0347000000000001E-2</c:v>
                </c:pt>
                <c:pt idx="1">
                  <c:v>1.34E-2</c:v>
                </c:pt>
                <c:pt idx="2">
                  <c:v>1.34E-2</c:v>
                </c:pt>
                <c:pt idx="3">
                  <c:v>2.6799E-2</c:v>
                </c:pt>
                <c:pt idx="4">
                  <c:v>3.6227999999999996E-2</c:v>
                </c:pt>
                <c:pt idx="5">
                  <c:v>1.0918000000000001E-2</c:v>
                </c:pt>
              </c:numCache>
            </c:numRef>
          </c:val>
          <c:extLst>
            <c:ext xmlns:c16="http://schemas.microsoft.com/office/drawing/2014/chart" uri="{C3380CC4-5D6E-409C-BE32-E72D297353CC}">
              <c16:uniqueId val="{0000000D-E3A5-294B-BA81-D600354865BC}"/>
            </c:ext>
          </c:extLst>
        </c:ser>
        <c:dLbls>
          <c:showLegendKey val="0"/>
          <c:showVal val="1"/>
          <c:showCatName val="0"/>
          <c:showSerName val="0"/>
          <c:showPercent val="0"/>
          <c:showBubbleSize val="0"/>
        </c:dLbls>
        <c:gapWidth val="60"/>
        <c:overlap val="100"/>
        <c:axId val="318314688"/>
        <c:axId val="318315080"/>
      </c:barChart>
      <c:catAx>
        <c:axId val="318314688"/>
        <c:scaling>
          <c:orientation val="minMax"/>
        </c:scaling>
        <c:delete val="0"/>
        <c:axPos val="l"/>
        <c:numFmt formatCode="General" sourceLinked="1"/>
        <c:majorTickMark val="out"/>
        <c:minorTickMark val="none"/>
        <c:tickLblPos val="nextTo"/>
        <c:txPr>
          <a:bodyPr/>
          <a:lstStyle/>
          <a:p>
            <a:pPr>
              <a:defRPr sz="800">
                <a:solidFill>
                  <a:srgbClr val="004481"/>
                </a:solidFill>
              </a:defRPr>
            </a:pPr>
            <a:endParaRPr lang="es-ES"/>
          </a:p>
        </c:txPr>
        <c:crossAx val="318315080"/>
        <c:crosses val="autoZero"/>
        <c:auto val="1"/>
        <c:lblAlgn val="ctr"/>
        <c:lblOffset val="100"/>
        <c:noMultiLvlLbl val="0"/>
      </c:catAx>
      <c:valAx>
        <c:axId val="318315080"/>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a:solidFill>
                  <a:schemeClr val="accent4"/>
                </a:solidFill>
              </a:defRPr>
            </a:pPr>
            <a:endParaRPr lang="es-ES"/>
          </a:p>
        </c:txPr>
        <c:crossAx val="318314688"/>
        <c:crosses val="autoZero"/>
        <c:crossBetween val="between"/>
        <c:majorUnit val="0.2"/>
      </c:valAx>
      <c:spPr>
        <a:noFill/>
        <a:ln w="25400">
          <a:noFill/>
        </a:ln>
      </c:spPr>
    </c:plotArea>
    <c:legend>
      <c:legendPos val="b"/>
      <c:layout>
        <c:manualLayout>
          <c:xMode val="edge"/>
          <c:yMode val="edge"/>
          <c:x val="0.41628390073213251"/>
          <c:y val="0.93664950399702351"/>
          <c:w val="0.42517936544353246"/>
          <c:h val="4.9637788290952098E-2"/>
        </c:manualLayout>
      </c:layout>
      <c:overlay val="0"/>
      <c:txPr>
        <a:bodyPr/>
        <a:lstStyle/>
        <a:p>
          <a:pPr>
            <a:defRPr sz="900" b="0">
              <a:solidFill>
                <a:schemeClr val="bg2"/>
              </a:solidFill>
            </a:defRPr>
          </a:pPr>
          <a:endParaRPr lang="es-ES"/>
        </a:p>
      </c:txPr>
    </c:legend>
    <c:plotVisOnly val="1"/>
    <c:dispBlanksAs val="gap"/>
    <c:showDLblsOverMax val="0"/>
  </c:chart>
  <c:spPr>
    <a:noFill/>
    <a:ln>
      <a:noFill/>
    </a:ln>
  </c:spPr>
  <c:txPr>
    <a:bodyPr/>
    <a:lstStyle/>
    <a:p>
      <a:pPr algn="ctr">
        <a:defRPr lang="en-US" sz="900" b="1" i="0" u="none" strike="noStrike" kern="1200" baseline="0">
          <a:solidFill>
            <a:schemeClr val="bg1"/>
          </a:solidFill>
          <a:latin typeface="+mj-lt"/>
          <a:ea typeface="Times New Roman"/>
          <a:cs typeface="Times New Roman"/>
        </a:defRPr>
      </a:pPr>
      <a:endParaRPr lang="es-E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8659687638515889"/>
          <c:y val="2.0420814233509867E-2"/>
          <c:w val="0.31603503646337283"/>
          <c:h val="0.94162594543889022"/>
        </c:manualLayout>
      </c:layout>
      <c:barChart>
        <c:barDir val="bar"/>
        <c:grouping val="clustered"/>
        <c:varyColors val="0"/>
        <c:ser>
          <c:idx val="4"/>
          <c:order val="0"/>
          <c:tx>
            <c:strRef>
              <c:f>Sheet1!$B$4</c:f>
              <c:strCache>
                <c:ptCount val="1"/>
              </c:strCache>
            </c:strRef>
          </c:tx>
          <c:spPr>
            <a:solidFill>
              <a:srgbClr val="004481"/>
            </a:solidFill>
            <a:ln w="12984">
              <a:noFill/>
              <a:prstDash val="solid"/>
            </a:ln>
          </c:spPr>
          <c:invertIfNegative val="0"/>
          <c:dPt>
            <c:idx val="0"/>
            <c:invertIfNegative val="0"/>
            <c:bubble3D val="0"/>
            <c:extLst>
              <c:ext xmlns:c16="http://schemas.microsoft.com/office/drawing/2014/chart" uri="{C3380CC4-5D6E-409C-BE32-E72D297353CC}">
                <c16:uniqueId val="{00000000-DC1C-0342-BCEC-62F9945E9477}"/>
              </c:ext>
            </c:extLst>
          </c:dPt>
          <c:dPt>
            <c:idx val="1"/>
            <c:invertIfNegative val="0"/>
            <c:bubble3D val="0"/>
            <c:extLst>
              <c:ext xmlns:c16="http://schemas.microsoft.com/office/drawing/2014/chart" uri="{C3380CC4-5D6E-409C-BE32-E72D297353CC}">
                <c16:uniqueId val="{00000001-DC1C-0342-BCEC-62F9945E9477}"/>
              </c:ext>
            </c:extLst>
          </c:dPt>
          <c:dPt>
            <c:idx val="2"/>
            <c:invertIfNegative val="0"/>
            <c:bubble3D val="0"/>
            <c:extLst>
              <c:ext xmlns:c16="http://schemas.microsoft.com/office/drawing/2014/chart" uri="{C3380CC4-5D6E-409C-BE32-E72D297353CC}">
                <c16:uniqueId val="{00000002-DC1C-0342-BCEC-62F9945E9477}"/>
              </c:ext>
            </c:extLst>
          </c:dPt>
          <c:dPt>
            <c:idx val="3"/>
            <c:invertIfNegative val="0"/>
            <c:bubble3D val="0"/>
            <c:extLst>
              <c:ext xmlns:c16="http://schemas.microsoft.com/office/drawing/2014/chart" uri="{C3380CC4-5D6E-409C-BE32-E72D297353CC}">
                <c16:uniqueId val="{00000003-DC1C-0342-BCEC-62F9945E9477}"/>
              </c:ext>
            </c:extLst>
          </c:dPt>
          <c:dPt>
            <c:idx val="4"/>
            <c:invertIfNegative val="0"/>
            <c:bubble3D val="0"/>
            <c:extLst>
              <c:ext xmlns:c16="http://schemas.microsoft.com/office/drawing/2014/chart" uri="{C3380CC4-5D6E-409C-BE32-E72D297353CC}">
                <c16:uniqueId val="{00000004-DC1C-0342-BCEC-62F9945E9477}"/>
              </c:ext>
            </c:extLst>
          </c:dPt>
          <c:dPt>
            <c:idx val="6"/>
            <c:invertIfNegative val="0"/>
            <c:bubble3D val="0"/>
            <c:extLst>
              <c:ext xmlns:c16="http://schemas.microsoft.com/office/drawing/2014/chart" uri="{C3380CC4-5D6E-409C-BE32-E72D297353CC}">
                <c16:uniqueId val="{00000005-DC1C-0342-BCEC-62F9945E9477}"/>
              </c:ext>
            </c:extLst>
          </c:dPt>
          <c:dPt>
            <c:idx val="12"/>
            <c:invertIfNegative val="0"/>
            <c:bubble3D val="0"/>
            <c:spPr>
              <a:solidFill>
                <a:srgbClr val="004481"/>
              </a:solidFill>
              <a:ln w="9525">
                <a:noFill/>
                <a:prstDash val="solid"/>
              </a:ln>
            </c:spPr>
            <c:extLst>
              <c:ext xmlns:c16="http://schemas.microsoft.com/office/drawing/2014/chart" uri="{C3380CC4-5D6E-409C-BE32-E72D297353CC}">
                <c16:uniqueId val="{00000007-DC1C-0342-BCEC-62F9945E9477}"/>
              </c:ext>
            </c:extLst>
          </c:dPt>
          <c:dPt>
            <c:idx val="13"/>
            <c:invertIfNegative val="0"/>
            <c:bubble3D val="0"/>
            <c:spPr>
              <a:solidFill>
                <a:srgbClr val="004481"/>
              </a:solidFill>
              <a:ln w="9525">
                <a:noFill/>
                <a:prstDash val="solid"/>
              </a:ln>
            </c:spPr>
            <c:extLst>
              <c:ext xmlns:c16="http://schemas.microsoft.com/office/drawing/2014/chart" uri="{C3380CC4-5D6E-409C-BE32-E72D297353CC}">
                <c16:uniqueId val="{00000009-DC1C-0342-BCEC-62F9945E9477}"/>
              </c:ext>
            </c:extLst>
          </c:dPt>
          <c:dLbls>
            <c:dLbl>
              <c:idx val="0"/>
              <c:layout>
                <c:manualLayout>
                  <c:x val="-0.1206040270027889"/>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C1C-0342-BCEC-62F9945E9477}"/>
                </c:ext>
              </c:extLst>
            </c:dLbl>
            <c:numFmt formatCode="#,##0.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Sheet1!$A$5:$A$10</c:f>
              <c:strCache>
                <c:ptCount val="6"/>
                <c:pt idx="0">
                  <c:v>La gran mayoría de los jueces está al margen de las disputas de los partidos políticos</c:v>
                </c:pt>
                <c:pt idx="1">
                  <c:v>La gran mayoría de los jueces se comporta de manera objetiva, es decir, se atiene en sus sentencias a lo que marca la ley</c:v>
                </c:pt>
                <c:pt idx="2">
                  <c:v>La gran mayoría de los jueces defiende los valores democráticos de la Constitución</c:v>
                </c:pt>
                <c:pt idx="3">
                  <c:v>La independencia judicial es un pilar básico del Estado de Derecho </c:v>
                </c:pt>
                <c:pt idx="4">
                  <c:v>La separación de poderes es un elemento fundamental de un estado de derecho</c:v>
                </c:pt>
                <c:pt idx="5">
                  <c:v>La democracia es preferible a cualquier otra forma de gobierno</c:v>
                </c:pt>
              </c:strCache>
            </c:strRef>
          </c:cat>
          <c:val>
            <c:numRef>
              <c:f>Sheet1!$B$5:$B$10</c:f>
              <c:numCache>
                <c:formatCode>#,##0.0</c:formatCode>
                <c:ptCount val="6"/>
                <c:pt idx="0">
                  <c:v>4.8</c:v>
                </c:pt>
                <c:pt idx="1">
                  <c:v>6.1</c:v>
                </c:pt>
                <c:pt idx="2">
                  <c:v>6.3</c:v>
                </c:pt>
                <c:pt idx="3">
                  <c:v>8.1999999999999993</c:v>
                </c:pt>
                <c:pt idx="4">
                  <c:v>8.3000000000000007</c:v>
                </c:pt>
                <c:pt idx="5" formatCode="0.0">
                  <c:v>8.1999999999999993</c:v>
                </c:pt>
              </c:numCache>
            </c:numRef>
          </c:val>
          <c:extLst>
            <c:ext xmlns:c16="http://schemas.microsoft.com/office/drawing/2014/chart" uri="{C3380CC4-5D6E-409C-BE32-E72D297353CC}">
              <c16:uniqueId val="{0000000A-DC1C-0342-BCEC-62F9945E9477}"/>
            </c:ext>
          </c:extLst>
        </c:ser>
        <c:dLbls>
          <c:showLegendKey val="0"/>
          <c:showVal val="1"/>
          <c:showCatName val="0"/>
          <c:showSerName val="0"/>
          <c:showPercent val="0"/>
          <c:showBubbleSize val="0"/>
        </c:dLbls>
        <c:gapWidth val="60"/>
        <c:axId val="284035440"/>
        <c:axId val="284028912"/>
      </c:barChart>
      <c:catAx>
        <c:axId val="284035440"/>
        <c:scaling>
          <c:orientation val="minMax"/>
        </c:scaling>
        <c:delete val="1"/>
        <c:axPos val="l"/>
        <c:numFmt formatCode="General" sourceLinked="1"/>
        <c:majorTickMark val="out"/>
        <c:minorTickMark val="none"/>
        <c:tickLblPos val="nextTo"/>
        <c:crossAx val="284028912"/>
        <c:crosses val="autoZero"/>
        <c:auto val="1"/>
        <c:lblAlgn val="ctr"/>
        <c:lblOffset val="100"/>
        <c:noMultiLvlLbl val="0"/>
      </c:catAx>
      <c:valAx>
        <c:axId val="284028912"/>
        <c:scaling>
          <c:orientation val="minMax"/>
          <c:max val="10"/>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chemeClr val="accent4"/>
                </a:solidFill>
                <a:latin typeface="BentonSansBBVA Book" pitchFamily="2" charset="77"/>
                <a:ea typeface="Century Gothic"/>
                <a:cs typeface="Calibri" panose="020F0502020204030204" pitchFamily="34" charset="0"/>
              </a:defRPr>
            </a:pPr>
            <a:endParaRPr lang="es-ES"/>
          </a:p>
        </c:txPr>
        <c:crossAx val="284035440"/>
        <c:crosses val="autoZero"/>
        <c:crossBetween val="between"/>
        <c:majorUnit val="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8659687638515889"/>
          <c:y val="2.0420814233509867E-2"/>
          <c:w val="0.31603503646337283"/>
          <c:h val="0.94162594543889022"/>
        </c:manualLayout>
      </c:layout>
      <c:barChart>
        <c:barDir val="bar"/>
        <c:grouping val="clustered"/>
        <c:varyColors val="0"/>
        <c:ser>
          <c:idx val="4"/>
          <c:order val="0"/>
          <c:spPr>
            <a:solidFill>
              <a:srgbClr val="004481"/>
            </a:solidFill>
            <a:ln w="12984">
              <a:noFill/>
              <a:prstDash val="solid"/>
            </a:ln>
          </c:spPr>
          <c:invertIfNegative val="0"/>
          <c:dPt>
            <c:idx val="0"/>
            <c:invertIfNegative val="0"/>
            <c:bubble3D val="0"/>
            <c:extLst>
              <c:ext xmlns:c16="http://schemas.microsoft.com/office/drawing/2014/chart" uri="{C3380CC4-5D6E-409C-BE32-E72D297353CC}">
                <c16:uniqueId val="{00000000-0DA7-E94C-9755-704321B77BA0}"/>
              </c:ext>
            </c:extLst>
          </c:dPt>
          <c:dPt>
            <c:idx val="1"/>
            <c:invertIfNegative val="0"/>
            <c:bubble3D val="0"/>
            <c:extLst>
              <c:ext xmlns:c16="http://schemas.microsoft.com/office/drawing/2014/chart" uri="{C3380CC4-5D6E-409C-BE32-E72D297353CC}">
                <c16:uniqueId val="{00000001-0DA7-E94C-9755-704321B77BA0}"/>
              </c:ext>
            </c:extLst>
          </c:dPt>
          <c:dPt>
            <c:idx val="2"/>
            <c:invertIfNegative val="0"/>
            <c:bubble3D val="0"/>
            <c:extLst>
              <c:ext xmlns:c16="http://schemas.microsoft.com/office/drawing/2014/chart" uri="{C3380CC4-5D6E-409C-BE32-E72D297353CC}">
                <c16:uniqueId val="{00000002-0DA7-E94C-9755-704321B77BA0}"/>
              </c:ext>
            </c:extLst>
          </c:dPt>
          <c:dPt>
            <c:idx val="3"/>
            <c:invertIfNegative val="0"/>
            <c:bubble3D val="0"/>
            <c:extLst>
              <c:ext xmlns:c16="http://schemas.microsoft.com/office/drawing/2014/chart" uri="{C3380CC4-5D6E-409C-BE32-E72D297353CC}">
                <c16:uniqueId val="{00000003-0DA7-E94C-9755-704321B77BA0}"/>
              </c:ext>
            </c:extLst>
          </c:dPt>
          <c:dPt>
            <c:idx val="4"/>
            <c:invertIfNegative val="0"/>
            <c:bubble3D val="0"/>
            <c:extLst>
              <c:ext xmlns:c16="http://schemas.microsoft.com/office/drawing/2014/chart" uri="{C3380CC4-5D6E-409C-BE32-E72D297353CC}">
                <c16:uniqueId val="{00000004-0DA7-E94C-9755-704321B77BA0}"/>
              </c:ext>
            </c:extLst>
          </c:dPt>
          <c:dPt>
            <c:idx val="6"/>
            <c:invertIfNegative val="0"/>
            <c:bubble3D val="0"/>
            <c:extLst>
              <c:ext xmlns:c16="http://schemas.microsoft.com/office/drawing/2014/chart" uri="{C3380CC4-5D6E-409C-BE32-E72D297353CC}">
                <c16:uniqueId val="{00000005-0DA7-E94C-9755-704321B77BA0}"/>
              </c:ext>
            </c:extLst>
          </c:dPt>
          <c:dPt>
            <c:idx val="12"/>
            <c:invertIfNegative val="0"/>
            <c:bubble3D val="0"/>
            <c:spPr>
              <a:solidFill>
                <a:srgbClr val="004481"/>
              </a:solidFill>
              <a:ln w="9525">
                <a:noFill/>
                <a:prstDash val="solid"/>
              </a:ln>
            </c:spPr>
            <c:extLst>
              <c:ext xmlns:c16="http://schemas.microsoft.com/office/drawing/2014/chart" uri="{C3380CC4-5D6E-409C-BE32-E72D297353CC}">
                <c16:uniqueId val="{00000007-0DA7-E94C-9755-704321B77BA0}"/>
              </c:ext>
            </c:extLst>
          </c:dPt>
          <c:dPt>
            <c:idx val="13"/>
            <c:invertIfNegative val="0"/>
            <c:bubble3D val="0"/>
            <c:spPr>
              <a:solidFill>
                <a:srgbClr val="004481"/>
              </a:solidFill>
              <a:ln w="9525">
                <a:noFill/>
                <a:prstDash val="solid"/>
              </a:ln>
            </c:spPr>
            <c:extLst>
              <c:ext xmlns:c16="http://schemas.microsoft.com/office/drawing/2014/chart" uri="{C3380CC4-5D6E-409C-BE32-E72D297353CC}">
                <c16:uniqueId val="{00000009-0DA7-E94C-9755-704321B77BA0}"/>
              </c:ext>
            </c:extLst>
          </c:dPt>
          <c:dLbls>
            <c:dLbl>
              <c:idx val="0"/>
              <c:layout>
                <c:manualLayout>
                  <c:x val="-0.10276117651349448"/>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DA7-E94C-9755-704321B77BA0}"/>
                </c:ext>
              </c:extLst>
            </c:dLbl>
            <c:numFmt formatCode="#,##0.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Sheet1!$A$5:$A$9</c:f>
              <c:strCache>
                <c:ptCount val="5"/>
                <c:pt idx="0">
                  <c:v>Los partidos políticos</c:v>
                </c:pt>
                <c:pt idx="1">
                  <c:v>El Gobierno de España</c:v>
                </c:pt>
                <c:pt idx="2">
                  <c:v>El Parlamento</c:v>
                </c:pt>
                <c:pt idx="3">
                  <c:v>Los gobiernos autonómicos</c:v>
                </c:pt>
                <c:pt idx="4">
                  <c:v>Los Ayuntamientos</c:v>
                </c:pt>
              </c:strCache>
            </c:strRef>
          </c:cat>
          <c:val>
            <c:numRef>
              <c:f>Sheet1!$B$5:$B$9</c:f>
              <c:numCache>
                <c:formatCode>#,##0.0</c:formatCode>
                <c:ptCount val="5"/>
                <c:pt idx="0">
                  <c:v>2.5</c:v>
                </c:pt>
                <c:pt idx="1">
                  <c:v>3.5</c:v>
                </c:pt>
                <c:pt idx="2">
                  <c:v>3.8</c:v>
                </c:pt>
                <c:pt idx="3">
                  <c:v>4</c:v>
                </c:pt>
                <c:pt idx="4">
                  <c:v>5</c:v>
                </c:pt>
              </c:numCache>
            </c:numRef>
          </c:val>
          <c:extLst>
            <c:ext xmlns:c16="http://schemas.microsoft.com/office/drawing/2014/chart" uri="{C3380CC4-5D6E-409C-BE32-E72D297353CC}">
              <c16:uniqueId val="{0000000A-0DA7-E94C-9755-704321B77BA0}"/>
            </c:ext>
          </c:extLst>
        </c:ser>
        <c:dLbls>
          <c:showLegendKey val="0"/>
          <c:showVal val="1"/>
          <c:showCatName val="0"/>
          <c:showSerName val="0"/>
          <c:showPercent val="0"/>
          <c:showBubbleSize val="0"/>
        </c:dLbls>
        <c:gapWidth val="60"/>
        <c:axId val="284035440"/>
        <c:axId val="284028912"/>
      </c:barChart>
      <c:catAx>
        <c:axId val="284035440"/>
        <c:scaling>
          <c:orientation val="minMax"/>
        </c:scaling>
        <c:delete val="1"/>
        <c:axPos val="l"/>
        <c:numFmt formatCode="General" sourceLinked="1"/>
        <c:majorTickMark val="out"/>
        <c:minorTickMark val="none"/>
        <c:tickLblPos val="nextTo"/>
        <c:crossAx val="284028912"/>
        <c:crosses val="autoZero"/>
        <c:auto val="1"/>
        <c:lblAlgn val="ctr"/>
        <c:lblOffset val="100"/>
        <c:noMultiLvlLbl val="0"/>
      </c:catAx>
      <c:valAx>
        <c:axId val="284028912"/>
        <c:scaling>
          <c:orientation val="minMax"/>
          <c:max val="10"/>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chemeClr val="accent4"/>
                </a:solidFill>
                <a:latin typeface="BentonSansBBVA Book" pitchFamily="2" charset="77"/>
                <a:ea typeface="Century Gothic"/>
                <a:cs typeface="Calibri" panose="020F0502020204030204" pitchFamily="34" charset="0"/>
              </a:defRPr>
            </a:pPr>
            <a:endParaRPr lang="es-ES"/>
          </a:p>
        </c:txPr>
        <c:crossAx val="284035440"/>
        <c:crosses val="autoZero"/>
        <c:crossBetween val="between"/>
        <c:majorUnit val="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33272712260666265"/>
          <c:y val="1.9544553028410266E-4"/>
          <c:w val="0.43177695790855131"/>
          <c:h val="0.81122105040395442"/>
        </c:manualLayout>
      </c:layout>
      <c:barChart>
        <c:barDir val="bar"/>
        <c:grouping val="stacked"/>
        <c:varyColors val="0"/>
        <c:ser>
          <c:idx val="4"/>
          <c:order val="0"/>
          <c:tx>
            <c:strRef>
              <c:f>Sheet1!$A$2</c:f>
              <c:strCache>
                <c:ptCount val="1"/>
                <c:pt idx="0">
                  <c:v>0 a 2</c:v>
                </c:pt>
              </c:strCache>
            </c:strRef>
          </c:tx>
          <c:spPr>
            <a:solidFill>
              <a:srgbClr val="AD53A1"/>
            </a:solidFill>
            <a:ln w="9525">
              <a:noFill/>
              <a:prstDash val="solid"/>
            </a:ln>
          </c:spPr>
          <c:invertIfNegative val="0"/>
          <c:dPt>
            <c:idx val="0"/>
            <c:invertIfNegative val="0"/>
            <c:bubble3D val="0"/>
            <c:extLst>
              <c:ext xmlns:c16="http://schemas.microsoft.com/office/drawing/2014/chart" uri="{C3380CC4-5D6E-409C-BE32-E72D297353CC}">
                <c16:uniqueId val="{00000000-0AA6-5643-879E-50AAF7F92C5E}"/>
              </c:ext>
            </c:extLst>
          </c:dPt>
          <c:dPt>
            <c:idx val="1"/>
            <c:invertIfNegative val="0"/>
            <c:bubble3D val="0"/>
            <c:extLst>
              <c:ext xmlns:c16="http://schemas.microsoft.com/office/drawing/2014/chart" uri="{C3380CC4-5D6E-409C-BE32-E72D297353CC}">
                <c16:uniqueId val="{00000001-0AA6-5643-879E-50AAF7F92C5E}"/>
              </c:ext>
            </c:extLst>
          </c:dPt>
          <c:dPt>
            <c:idx val="2"/>
            <c:invertIfNegative val="0"/>
            <c:bubble3D val="0"/>
            <c:extLst>
              <c:ext xmlns:c16="http://schemas.microsoft.com/office/drawing/2014/chart" uri="{C3380CC4-5D6E-409C-BE32-E72D297353CC}">
                <c16:uniqueId val="{00000002-0AA6-5643-879E-50AAF7F92C5E}"/>
              </c:ext>
            </c:extLst>
          </c:dPt>
          <c:dPt>
            <c:idx val="3"/>
            <c:invertIfNegative val="0"/>
            <c:bubble3D val="0"/>
            <c:extLst>
              <c:ext xmlns:c16="http://schemas.microsoft.com/office/drawing/2014/chart" uri="{C3380CC4-5D6E-409C-BE32-E72D297353CC}">
                <c16:uniqueId val="{00000003-0AA6-5643-879E-50AAF7F92C5E}"/>
              </c:ext>
            </c:extLst>
          </c:dPt>
          <c:dPt>
            <c:idx val="4"/>
            <c:invertIfNegative val="0"/>
            <c:bubble3D val="0"/>
            <c:extLst>
              <c:ext xmlns:c16="http://schemas.microsoft.com/office/drawing/2014/chart" uri="{C3380CC4-5D6E-409C-BE32-E72D297353CC}">
                <c16:uniqueId val="{00000004-0AA6-5643-879E-50AAF7F92C5E}"/>
              </c:ext>
            </c:extLst>
          </c:dPt>
          <c:dPt>
            <c:idx val="6"/>
            <c:invertIfNegative val="0"/>
            <c:bubble3D val="0"/>
            <c:extLst>
              <c:ext xmlns:c16="http://schemas.microsoft.com/office/drawing/2014/chart" uri="{C3380CC4-5D6E-409C-BE32-E72D297353CC}">
                <c16:uniqueId val="{00000005-0AA6-5643-879E-50AAF7F92C5E}"/>
              </c:ext>
            </c:extLst>
          </c:dPt>
          <c:dLbls>
            <c:dLbl>
              <c:idx val="0"/>
              <c:layout>
                <c:manualLayout>
                  <c:x val="-2.8660351084558063E-2"/>
                  <c:y val="8.289378105328225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AA6-5643-879E-50AAF7F92C5E}"/>
                </c:ext>
              </c:extLst>
            </c:dLbl>
            <c:numFmt formatCode="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Sheet1!$B$1:$F$1</c:f>
              <c:strCache>
                <c:ptCount val="5"/>
                <c:pt idx="0">
                  <c:v> Los partidos políticos</c:v>
                </c:pt>
                <c:pt idx="1">
                  <c:v> El Gobierno de España</c:v>
                </c:pt>
                <c:pt idx="2">
                  <c:v> El Parlamento</c:v>
                </c:pt>
                <c:pt idx="3">
                  <c:v> Los gobiernos autonómicos</c:v>
                </c:pt>
                <c:pt idx="4">
                  <c:v> Los ayuntamientos</c:v>
                </c:pt>
              </c:strCache>
            </c:strRef>
          </c:cat>
          <c:val>
            <c:numRef>
              <c:f>Sheet1!$B$2:$F$2</c:f>
              <c:numCache>
                <c:formatCode>###0%</c:formatCode>
                <c:ptCount val="5"/>
                <c:pt idx="0">
                  <c:v>0.5255583126550869</c:v>
                </c:pt>
                <c:pt idx="1">
                  <c:v>0.43325062034739453</c:v>
                </c:pt>
                <c:pt idx="2">
                  <c:v>0.33796526054590598</c:v>
                </c:pt>
                <c:pt idx="3">
                  <c:v>0.29379652605459056</c:v>
                </c:pt>
                <c:pt idx="4">
                  <c:v>0.19500000000000001</c:v>
                </c:pt>
              </c:numCache>
            </c:numRef>
          </c:val>
          <c:extLst>
            <c:ext xmlns:c16="http://schemas.microsoft.com/office/drawing/2014/chart" uri="{C3380CC4-5D6E-409C-BE32-E72D297353CC}">
              <c16:uniqueId val="{00000006-0AA6-5643-879E-50AAF7F92C5E}"/>
            </c:ext>
          </c:extLst>
        </c:ser>
        <c:ser>
          <c:idx val="0"/>
          <c:order val="1"/>
          <c:tx>
            <c:strRef>
              <c:f>Sheet1!$A$3</c:f>
              <c:strCache>
                <c:ptCount val="1"/>
                <c:pt idx="0">
                  <c:v>3 a 4</c:v>
                </c:pt>
              </c:strCache>
            </c:strRef>
          </c:tx>
          <c:spPr>
            <a:solidFill>
              <a:srgbClr val="F8CD51"/>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accent4"/>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Sheet1!$B$1:$F$1</c:f>
              <c:strCache>
                <c:ptCount val="5"/>
                <c:pt idx="0">
                  <c:v> Los partidos políticos</c:v>
                </c:pt>
                <c:pt idx="1">
                  <c:v> El Gobierno de España</c:v>
                </c:pt>
                <c:pt idx="2">
                  <c:v> El Parlamento</c:v>
                </c:pt>
                <c:pt idx="3">
                  <c:v> Los gobiernos autonómicos</c:v>
                </c:pt>
                <c:pt idx="4">
                  <c:v> Los ayuntamientos</c:v>
                </c:pt>
              </c:strCache>
            </c:strRef>
          </c:cat>
          <c:val>
            <c:numRef>
              <c:f>Sheet1!$B$3:$F$3</c:f>
              <c:numCache>
                <c:formatCode>###0%</c:formatCode>
                <c:ptCount val="5"/>
                <c:pt idx="0">
                  <c:v>0.19057071960297767</c:v>
                </c:pt>
                <c:pt idx="1">
                  <c:v>0.13349875930521093</c:v>
                </c:pt>
                <c:pt idx="2">
                  <c:v>0.18312655086848637</c:v>
                </c:pt>
                <c:pt idx="3">
                  <c:v>0.18957816377171216</c:v>
                </c:pt>
                <c:pt idx="4">
                  <c:v>0.14000000000000001</c:v>
                </c:pt>
              </c:numCache>
            </c:numRef>
          </c:val>
          <c:extLst>
            <c:ext xmlns:c16="http://schemas.microsoft.com/office/drawing/2014/chart" uri="{C3380CC4-5D6E-409C-BE32-E72D297353CC}">
              <c16:uniqueId val="{00000007-0AA6-5643-879E-50AAF7F92C5E}"/>
            </c:ext>
          </c:extLst>
        </c:ser>
        <c:ser>
          <c:idx val="1"/>
          <c:order val="2"/>
          <c:tx>
            <c:strRef>
              <c:f>Sheet1!$A$4</c:f>
              <c:strCache>
                <c:ptCount val="1"/>
                <c:pt idx="0">
                  <c:v>5</c:v>
                </c:pt>
              </c:strCache>
            </c:strRef>
          </c:tx>
          <c:spPr>
            <a:solidFill>
              <a:srgbClr val="48AE64"/>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Sheet1!$B$1:$F$1</c:f>
              <c:strCache>
                <c:ptCount val="5"/>
                <c:pt idx="0">
                  <c:v> Los partidos políticos</c:v>
                </c:pt>
                <c:pt idx="1">
                  <c:v> El Gobierno de España</c:v>
                </c:pt>
                <c:pt idx="2">
                  <c:v> El Parlamento</c:v>
                </c:pt>
                <c:pt idx="3">
                  <c:v> Los gobiernos autonómicos</c:v>
                </c:pt>
                <c:pt idx="4">
                  <c:v> Los ayuntamientos</c:v>
                </c:pt>
              </c:strCache>
            </c:strRef>
          </c:cat>
          <c:val>
            <c:numRef>
              <c:f>Sheet1!$B$4:$F$4</c:f>
              <c:numCache>
                <c:formatCode>###0%</c:formatCode>
                <c:ptCount val="5"/>
                <c:pt idx="0">
                  <c:v>0.14640198511166252</c:v>
                </c:pt>
                <c:pt idx="1">
                  <c:v>0.1325062034739454</c:v>
                </c:pt>
                <c:pt idx="2">
                  <c:v>0.17667493796526057</c:v>
                </c:pt>
                <c:pt idx="3">
                  <c:v>0.20099255583126549</c:v>
                </c:pt>
                <c:pt idx="4">
                  <c:v>0.20499999999999999</c:v>
                </c:pt>
              </c:numCache>
            </c:numRef>
          </c:val>
          <c:extLst>
            <c:ext xmlns:c16="http://schemas.microsoft.com/office/drawing/2014/chart" uri="{C3380CC4-5D6E-409C-BE32-E72D297353CC}">
              <c16:uniqueId val="{00000008-0AA6-5643-879E-50AAF7F92C5E}"/>
            </c:ext>
          </c:extLst>
        </c:ser>
        <c:ser>
          <c:idx val="2"/>
          <c:order val="3"/>
          <c:tx>
            <c:strRef>
              <c:f>Sheet1!$A$5</c:f>
              <c:strCache>
                <c:ptCount val="1"/>
                <c:pt idx="0">
                  <c:v>6 a 7</c:v>
                </c:pt>
              </c:strCache>
            </c:strRef>
          </c:tx>
          <c:spPr>
            <a:solidFill>
              <a:srgbClr val="00B0F0"/>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Sheet1!$B$1:$F$1</c:f>
              <c:strCache>
                <c:ptCount val="5"/>
                <c:pt idx="0">
                  <c:v> Los partidos políticos</c:v>
                </c:pt>
                <c:pt idx="1">
                  <c:v> El Gobierno de España</c:v>
                </c:pt>
                <c:pt idx="2">
                  <c:v> El Parlamento</c:v>
                </c:pt>
                <c:pt idx="3">
                  <c:v> Los gobiernos autonómicos</c:v>
                </c:pt>
                <c:pt idx="4">
                  <c:v> Los ayuntamientos</c:v>
                </c:pt>
              </c:strCache>
            </c:strRef>
          </c:cat>
          <c:val>
            <c:numRef>
              <c:f>Sheet1!$B$5:$F$5</c:f>
              <c:numCache>
                <c:formatCode>###0%</c:formatCode>
                <c:ptCount val="5"/>
                <c:pt idx="0">
                  <c:v>0.10372208436724567</c:v>
                </c:pt>
                <c:pt idx="1">
                  <c:v>0.18213399503722083</c:v>
                </c:pt>
                <c:pt idx="2">
                  <c:v>0.20496277915632752</c:v>
                </c:pt>
                <c:pt idx="3">
                  <c:v>0.2163771712158809</c:v>
                </c:pt>
                <c:pt idx="4">
                  <c:v>0.28899999999999998</c:v>
                </c:pt>
              </c:numCache>
            </c:numRef>
          </c:val>
          <c:extLst>
            <c:ext xmlns:c16="http://schemas.microsoft.com/office/drawing/2014/chart" uri="{C3380CC4-5D6E-409C-BE32-E72D297353CC}">
              <c16:uniqueId val="{00000009-0AA6-5643-879E-50AAF7F92C5E}"/>
            </c:ext>
          </c:extLst>
        </c:ser>
        <c:ser>
          <c:idx val="3"/>
          <c:order val="4"/>
          <c:tx>
            <c:strRef>
              <c:f>Sheet1!$A$6</c:f>
              <c:strCache>
                <c:ptCount val="1"/>
                <c:pt idx="0">
                  <c:v>8 a 10</c:v>
                </c:pt>
              </c:strCache>
            </c:strRef>
          </c:tx>
          <c:spPr>
            <a:solidFill>
              <a:srgbClr val="004481"/>
            </a:solidFill>
            <a:ln>
              <a:noFill/>
            </a:ln>
          </c:spPr>
          <c:invertIfNegative val="0"/>
          <c:dLbls>
            <c:spPr>
              <a:noFill/>
              <a:ln>
                <a:noFill/>
              </a:ln>
              <a:effectLst/>
            </c:spPr>
            <c:txPr>
              <a:bodyPr wrap="square" lIns="38100" tIns="19050" rIns="38100" bIns="19050" anchor="ctr">
                <a:spAutoFit/>
              </a:bodyPr>
              <a:lstStyle/>
              <a:p>
                <a:pPr>
                  <a:defRPr sz="8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Sheet1!$B$1:$F$1</c:f>
              <c:strCache>
                <c:ptCount val="5"/>
                <c:pt idx="0">
                  <c:v> Los partidos políticos</c:v>
                </c:pt>
                <c:pt idx="1">
                  <c:v> El Gobierno de España</c:v>
                </c:pt>
                <c:pt idx="2">
                  <c:v> El Parlamento</c:v>
                </c:pt>
                <c:pt idx="3">
                  <c:v> Los gobiernos autonómicos</c:v>
                </c:pt>
                <c:pt idx="4">
                  <c:v> Los ayuntamientos</c:v>
                </c:pt>
              </c:strCache>
            </c:strRef>
          </c:cat>
          <c:val>
            <c:numRef>
              <c:f>Sheet1!$B$6:$F$6</c:f>
              <c:numCache>
                <c:formatCode>###0%</c:formatCode>
                <c:ptCount val="5"/>
                <c:pt idx="0">
                  <c:v>2.6302729528535979E-2</c:v>
                </c:pt>
                <c:pt idx="1">
                  <c:v>0.11364764267990074</c:v>
                </c:pt>
                <c:pt idx="2">
                  <c:v>8.4863523573200983E-2</c:v>
                </c:pt>
                <c:pt idx="3">
                  <c:v>8.8833746898263025E-2</c:v>
                </c:pt>
                <c:pt idx="4">
                  <c:v>0.16700000000000001</c:v>
                </c:pt>
              </c:numCache>
            </c:numRef>
          </c:val>
          <c:extLst>
            <c:ext xmlns:c16="http://schemas.microsoft.com/office/drawing/2014/chart" uri="{C3380CC4-5D6E-409C-BE32-E72D297353CC}">
              <c16:uniqueId val="{0000000A-0AA6-5643-879E-50AAF7F92C5E}"/>
            </c:ext>
          </c:extLst>
        </c:ser>
        <c:ser>
          <c:idx val="5"/>
          <c:order val="5"/>
          <c:tx>
            <c:strRef>
              <c:f>Sheet1!$A$7</c:f>
              <c:strCache>
                <c:ptCount val="1"/>
                <c:pt idx="0">
                  <c:v>Ns/Nc</c:v>
                </c:pt>
              </c:strCache>
            </c:strRef>
          </c:tx>
          <c:spPr>
            <a:solidFill>
              <a:srgbClr val="F7893B"/>
            </a:solidFill>
            <a:ln>
              <a:noFill/>
            </a:ln>
          </c:spPr>
          <c:invertIfNegative val="0"/>
          <c:dLbls>
            <c:delete val="1"/>
          </c:dLbls>
          <c:cat>
            <c:strRef>
              <c:f>Sheet1!$B$1:$F$1</c:f>
              <c:strCache>
                <c:ptCount val="5"/>
                <c:pt idx="0">
                  <c:v> Los partidos políticos</c:v>
                </c:pt>
                <c:pt idx="1">
                  <c:v> El Gobierno de España</c:v>
                </c:pt>
                <c:pt idx="2">
                  <c:v> El Parlamento</c:v>
                </c:pt>
                <c:pt idx="3">
                  <c:v> Los gobiernos autonómicos</c:v>
                </c:pt>
                <c:pt idx="4">
                  <c:v> Los ayuntamientos</c:v>
                </c:pt>
              </c:strCache>
            </c:strRef>
          </c:cat>
          <c:val>
            <c:numRef>
              <c:f>Sheet1!$B$7:$F$7</c:f>
              <c:numCache>
                <c:formatCode>###0%</c:formatCode>
                <c:ptCount val="5"/>
                <c:pt idx="0">
                  <c:v>7.4441687344913151E-3</c:v>
                </c:pt>
                <c:pt idx="1">
                  <c:v>4.9627791563275434E-3</c:v>
                </c:pt>
                <c:pt idx="2">
                  <c:v>1.2406947890818858E-2</c:v>
                </c:pt>
                <c:pt idx="3">
                  <c:v>1.0421836228287842E-2</c:v>
                </c:pt>
                <c:pt idx="4">
                  <c:v>2E-3</c:v>
                </c:pt>
              </c:numCache>
            </c:numRef>
          </c:val>
          <c:extLst>
            <c:ext xmlns:c16="http://schemas.microsoft.com/office/drawing/2014/chart" uri="{C3380CC4-5D6E-409C-BE32-E72D297353CC}">
              <c16:uniqueId val="{0000000B-0AA6-5643-879E-50AAF7F92C5E}"/>
            </c:ext>
          </c:extLst>
        </c:ser>
        <c:dLbls>
          <c:showLegendKey val="0"/>
          <c:showVal val="1"/>
          <c:showCatName val="0"/>
          <c:showSerName val="0"/>
          <c:showPercent val="0"/>
          <c:showBubbleSize val="0"/>
        </c:dLbls>
        <c:gapWidth val="60"/>
        <c:overlap val="100"/>
        <c:axId val="512838720"/>
        <c:axId val="512835456"/>
      </c:barChart>
      <c:catAx>
        <c:axId val="512838720"/>
        <c:scaling>
          <c:orientation val="minMax"/>
        </c:scaling>
        <c:delete val="0"/>
        <c:axPos val="l"/>
        <c:numFmt formatCode="General" sourceLinked="1"/>
        <c:majorTickMark val="out"/>
        <c:minorTickMark val="none"/>
        <c:tickLblPos val="nextTo"/>
        <c:txPr>
          <a:bodyPr/>
          <a:lstStyle/>
          <a:p>
            <a:pPr>
              <a:defRPr sz="900">
                <a:solidFill>
                  <a:srgbClr val="004481"/>
                </a:solidFill>
                <a:latin typeface="BentonSansBBVA Book" pitchFamily="2" charset="77"/>
                <a:cs typeface="Calibri" panose="020F0502020204030204" pitchFamily="34" charset="0"/>
              </a:defRPr>
            </a:pPr>
            <a:endParaRPr lang="es-ES"/>
          </a:p>
        </c:txPr>
        <c:crossAx val="512835456"/>
        <c:crosses val="autoZero"/>
        <c:auto val="1"/>
        <c:lblAlgn val="ctr"/>
        <c:lblOffset val="100"/>
        <c:noMultiLvlLbl val="0"/>
      </c:catAx>
      <c:valAx>
        <c:axId val="512835456"/>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rgbClr val="000000"/>
                </a:solidFill>
                <a:latin typeface="BentonSansBBVA Book" pitchFamily="2" charset="77"/>
                <a:ea typeface="Century Gothic"/>
                <a:cs typeface="Calibri" panose="020F0502020204030204" pitchFamily="34" charset="0"/>
              </a:defRPr>
            </a:pPr>
            <a:endParaRPr lang="es-ES"/>
          </a:p>
        </c:txPr>
        <c:crossAx val="512838720"/>
        <c:crosses val="autoZero"/>
        <c:crossBetween val="between"/>
        <c:majorUnit val="0.2"/>
      </c:valAx>
      <c:spPr>
        <a:noFill/>
        <a:ln w="25400">
          <a:noFill/>
        </a:ln>
      </c:spPr>
    </c:plotArea>
    <c:legend>
      <c:legendPos val="r"/>
      <c:layout>
        <c:manualLayout>
          <c:xMode val="edge"/>
          <c:yMode val="edge"/>
          <c:x val="0.24877951008013838"/>
          <c:y val="0.89819519612771415"/>
          <c:w val="0.60392573482514744"/>
          <c:h val="7.3781849226142573E-2"/>
        </c:manualLayout>
      </c:layout>
      <c:overlay val="0"/>
      <c:txPr>
        <a:bodyPr/>
        <a:lstStyle/>
        <a:p>
          <a:pPr>
            <a:defRPr sz="900" b="0">
              <a:latin typeface="BentonSansBBVA Book" pitchFamily="2" charset="77"/>
              <a:cs typeface="Calibri" panose="020F0502020204030204" pitchFamily="34" charset="0"/>
            </a:defRPr>
          </a:pPr>
          <a:endParaRPr lang="es-ES"/>
        </a:p>
      </c:txPr>
    </c:legend>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5.2406017920426179E-2"/>
          <c:y val="2.6992916927563237E-2"/>
          <c:w val="0.56431854556714367"/>
          <c:h val="0.59741148696724589"/>
        </c:manualLayout>
      </c:layout>
      <c:barChart>
        <c:barDir val="col"/>
        <c:grouping val="stacked"/>
        <c:varyColors val="0"/>
        <c:ser>
          <c:idx val="0"/>
          <c:order val="0"/>
          <c:tx>
            <c:strRef>
              <c:f>Hoja1!$A$3</c:f>
              <c:strCache>
                <c:ptCount val="1"/>
                <c:pt idx="0">
                  <c:v> 0-2</c:v>
                </c:pt>
              </c:strCache>
            </c:strRef>
          </c:tx>
          <c:spPr>
            <a:solidFill>
              <a:srgbClr val="AD53A1"/>
            </a:solidFill>
            <a:ln w="12591">
              <a:noFill/>
              <a:prstDash val="solid"/>
            </a:ln>
          </c:spPr>
          <c:invertIfNegative val="0"/>
          <c:dPt>
            <c:idx val="0"/>
            <c:invertIfNegative val="0"/>
            <c:bubble3D val="0"/>
            <c:extLst>
              <c:ext xmlns:c16="http://schemas.microsoft.com/office/drawing/2014/chart" uri="{C3380CC4-5D6E-409C-BE32-E72D297353CC}">
                <c16:uniqueId val="{00000000-EA4C-314E-889D-92A43F0327BD}"/>
              </c:ext>
            </c:extLst>
          </c:dPt>
          <c:dPt>
            <c:idx val="2"/>
            <c:invertIfNegative val="0"/>
            <c:bubble3D val="0"/>
            <c:extLst>
              <c:ext xmlns:c16="http://schemas.microsoft.com/office/drawing/2014/chart" uri="{C3380CC4-5D6E-409C-BE32-E72D297353CC}">
                <c16:uniqueId val="{00000001-EA4C-314E-889D-92A43F0327BD}"/>
              </c:ext>
            </c:extLst>
          </c:dPt>
          <c:dPt>
            <c:idx val="3"/>
            <c:invertIfNegative val="0"/>
            <c:bubble3D val="0"/>
            <c:extLst>
              <c:ext xmlns:c16="http://schemas.microsoft.com/office/drawing/2014/chart" uri="{C3380CC4-5D6E-409C-BE32-E72D297353CC}">
                <c16:uniqueId val="{00000002-EA4C-314E-889D-92A43F0327BD}"/>
              </c:ext>
            </c:extLst>
          </c:dPt>
          <c:dPt>
            <c:idx val="4"/>
            <c:invertIfNegative val="0"/>
            <c:bubble3D val="0"/>
            <c:extLst>
              <c:ext xmlns:c16="http://schemas.microsoft.com/office/drawing/2014/chart" uri="{C3380CC4-5D6E-409C-BE32-E72D297353CC}">
                <c16:uniqueId val="{00000003-EA4C-314E-889D-92A43F0327BD}"/>
              </c:ext>
            </c:extLst>
          </c:dPt>
          <c:dLbls>
            <c:spPr>
              <a:noFill/>
              <a:ln>
                <a:noFill/>
              </a:ln>
              <a:effectLst/>
            </c:spPr>
            <c:txPr>
              <a:bodyPr wrap="square" lIns="38100" tIns="19050" rIns="38100" bIns="19050" anchor="ctr">
                <a:spAutoFit/>
              </a:bodyPr>
              <a:lstStyle/>
              <a:p>
                <a:pPr>
                  <a:defRPr sz="900">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Hoja1!$A$4</c:f>
              <c:numCache>
                <c:formatCode>0%</c:formatCode>
                <c:ptCount val="1"/>
                <c:pt idx="0">
                  <c:v>0.105</c:v>
                </c:pt>
              </c:numCache>
            </c:numRef>
          </c:val>
          <c:extLst>
            <c:ext xmlns:c16="http://schemas.microsoft.com/office/drawing/2014/chart" uri="{C3380CC4-5D6E-409C-BE32-E72D297353CC}">
              <c16:uniqueId val="{00000004-EA4C-314E-889D-92A43F0327BD}"/>
            </c:ext>
          </c:extLst>
        </c:ser>
        <c:ser>
          <c:idx val="1"/>
          <c:order val="1"/>
          <c:tx>
            <c:strRef>
              <c:f>Hoja1!$B$3</c:f>
              <c:strCache>
                <c:ptCount val="1"/>
                <c:pt idx="0">
                  <c:v> 3-4</c:v>
                </c:pt>
              </c:strCache>
            </c:strRef>
          </c:tx>
          <c:spPr>
            <a:solidFill>
              <a:srgbClr val="F8CD51"/>
            </a:solidFill>
            <a:ln>
              <a:noFill/>
            </a:ln>
          </c:spPr>
          <c:invertIfNegative val="0"/>
          <c:dPt>
            <c:idx val="0"/>
            <c:invertIfNegative val="0"/>
            <c:bubble3D val="0"/>
            <c:extLst>
              <c:ext xmlns:c16="http://schemas.microsoft.com/office/drawing/2014/chart" uri="{C3380CC4-5D6E-409C-BE32-E72D297353CC}">
                <c16:uniqueId val="{00000005-EA4C-314E-889D-92A43F0327BD}"/>
              </c:ext>
            </c:extLst>
          </c:dPt>
          <c:dLbls>
            <c:spPr>
              <a:noFill/>
              <a:ln>
                <a:noFill/>
              </a:ln>
              <a:effectLst/>
            </c:spPr>
            <c:txPr>
              <a:bodyPr wrap="square" lIns="38100" tIns="19050" rIns="38100" bIns="19050" anchor="ctr">
                <a:spAutoFit/>
              </a:bodyPr>
              <a:lstStyle/>
              <a:p>
                <a:pPr>
                  <a:defRPr sz="900">
                    <a:solidFill>
                      <a:schemeClr val="bg2"/>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Hoja1!$B$4</c:f>
              <c:numCache>
                <c:formatCode>0%</c:formatCode>
                <c:ptCount val="1"/>
                <c:pt idx="0">
                  <c:v>0.13600000000000001</c:v>
                </c:pt>
              </c:numCache>
            </c:numRef>
          </c:val>
          <c:extLst>
            <c:ext xmlns:c16="http://schemas.microsoft.com/office/drawing/2014/chart" uri="{C3380CC4-5D6E-409C-BE32-E72D297353CC}">
              <c16:uniqueId val="{00000006-EA4C-314E-889D-92A43F0327BD}"/>
            </c:ext>
          </c:extLst>
        </c:ser>
        <c:ser>
          <c:idx val="2"/>
          <c:order val="2"/>
          <c:tx>
            <c:strRef>
              <c:f>Hoja1!$C$3</c:f>
              <c:strCache>
                <c:ptCount val="1"/>
                <c:pt idx="0">
                  <c:v>5</c:v>
                </c:pt>
              </c:strCache>
            </c:strRef>
          </c:tx>
          <c:spPr>
            <a:solidFill>
              <a:srgbClr val="48AE64"/>
            </a:solidFill>
            <a:ln>
              <a:noFill/>
            </a:ln>
          </c:spPr>
          <c:invertIfNegative val="0"/>
          <c:dPt>
            <c:idx val="0"/>
            <c:invertIfNegative val="0"/>
            <c:bubble3D val="0"/>
            <c:extLst>
              <c:ext xmlns:c16="http://schemas.microsoft.com/office/drawing/2014/chart" uri="{C3380CC4-5D6E-409C-BE32-E72D297353CC}">
                <c16:uniqueId val="{00000007-EA4C-314E-889D-92A43F0327BD}"/>
              </c:ext>
            </c:extLst>
          </c:dPt>
          <c:dLbls>
            <c:spPr>
              <a:noFill/>
              <a:ln>
                <a:noFill/>
              </a:ln>
              <a:effectLst/>
            </c:spPr>
            <c:txPr>
              <a:bodyPr wrap="square" lIns="38100" tIns="19050" rIns="38100" bIns="19050" anchor="ctr">
                <a:spAutoFit/>
              </a:bodyPr>
              <a:lstStyle/>
              <a:p>
                <a:pPr>
                  <a:defRPr sz="900">
                    <a:solidFill>
                      <a:schemeClr val="bg1"/>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Hoja1!$C$4</c:f>
              <c:numCache>
                <c:formatCode>0%</c:formatCode>
                <c:ptCount val="1"/>
                <c:pt idx="0">
                  <c:v>0.28199999999999997</c:v>
                </c:pt>
              </c:numCache>
            </c:numRef>
          </c:val>
          <c:extLst>
            <c:ext xmlns:c16="http://schemas.microsoft.com/office/drawing/2014/chart" uri="{C3380CC4-5D6E-409C-BE32-E72D297353CC}">
              <c16:uniqueId val="{00000008-EA4C-314E-889D-92A43F0327BD}"/>
            </c:ext>
          </c:extLst>
        </c:ser>
        <c:ser>
          <c:idx val="3"/>
          <c:order val="3"/>
          <c:tx>
            <c:strRef>
              <c:f>Hoja1!$D$3</c:f>
              <c:strCache>
                <c:ptCount val="1"/>
                <c:pt idx="0">
                  <c:v> 6-7</c:v>
                </c:pt>
              </c:strCache>
            </c:strRef>
          </c:tx>
          <c:spPr>
            <a:solidFill>
              <a:srgbClr val="5BBEFF"/>
            </a:solidFill>
            <a:ln>
              <a:noFill/>
            </a:ln>
          </c:spPr>
          <c:invertIfNegative val="0"/>
          <c:dLbls>
            <c:dLbl>
              <c:idx val="0"/>
              <c:layout>
                <c:manualLayout>
                  <c:x val="-1.677085948277877E-3"/>
                  <c:y val="-8.7817111920368725E-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A4C-314E-889D-92A43F0327BD}"/>
                </c:ext>
              </c:extLst>
            </c:dLbl>
            <c:spPr>
              <a:noFill/>
              <a:ln>
                <a:noFill/>
              </a:ln>
              <a:effectLst/>
            </c:spPr>
            <c:txPr>
              <a:bodyPr wrap="square" lIns="38100" tIns="19050" rIns="38100" bIns="19050" anchor="ctr">
                <a:spAutoFit/>
              </a:bodyPr>
              <a:lstStyle/>
              <a:p>
                <a:pPr>
                  <a:defRPr sz="900">
                    <a:solidFill>
                      <a:schemeClr val="bg1"/>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Hoja1!$D$4</c:f>
              <c:numCache>
                <c:formatCode>0%</c:formatCode>
                <c:ptCount val="1"/>
                <c:pt idx="0">
                  <c:v>0.34599999999999997</c:v>
                </c:pt>
              </c:numCache>
            </c:numRef>
          </c:val>
          <c:extLst>
            <c:ext xmlns:c16="http://schemas.microsoft.com/office/drawing/2014/chart" uri="{C3380CC4-5D6E-409C-BE32-E72D297353CC}">
              <c16:uniqueId val="{0000000A-EA4C-314E-889D-92A43F0327BD}"/>
            </c:ext>
          </c:extLst>
        </c:ser>
        <c:ser>
          <c:idx val="4"/>
          <c:order val="4"/>
          <c:tx>
            <c:strRef>
              <c:f>Hoja1!$E$3</c:f>
              <c:strCache>
                <c:ptCount val="1"/>
                <c:pt idx="0">
                  <c:v> 8-10</c:v>
                </c:pt>
              </c:strCache>
            </c:strRef>
          </c:tx>
          <c:spPr>
            <a:solidFill>
              <a:srgbClr val="004481"/>
            </a:solidFill>
            <a:ln>
              <a:noFill/>
            </a:ln>
          </c:spPr>
          <c:invertIfNegative val="0"/>
          <c:dLbls>
            <c:dLbl>
              <c:idx val="0"/>
              <c:layout>
                <c:manualLayout>
                  <c:x val="-1.677085948277877E-3"/>
                  <c:y val="0"/>
                </c:manualLayout>
              </c:layout>
              <c:spPr>
                <a:noFill/>
                <a:ln>
                  <a:noFill/>
                </a:ln>
                <a:effectLst/>
              </c:spPr>
              <c:txPr>
                <a:bodyPr wrap="square" lIns="38100" tIns="19050" rIns="38100" bIns="19050" anchor="ctr">
                  <a:spAutoFit/>
                </a:bodyPr>
                <a:lstStyle/>
                <a:p>
                  <a:pPr>
                    <a:defRPr sz="900">
                      <a:solidFill>
                        <a:schemeClr val="bg1"/>
                      </a:solidFill>
                      <a:latin typeface="BentonSansBBVA Book" pitchFamily="2" charset="77"/>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EA4C-314E-889D-92A43F0327BD}"/>
                </c:ext>
              </c:extLst>
            </c:dLbl>
            <c:spPr>
              <a:noFill/>
              <a:ln>
                <a:noFill/>
              </a:ln>
              <a:effectLst/>
            </c:spPr>
            <c:txPr>
              <a:bodyPr wrap="square" lIns="38100" tIns="19050" rIns="38100" bIns="19050" anchor="ctr">
                <a:spAutoFit/>
              </a:bodyPr>
              <a:lstStyle/>
              <a:p>
                <a:pPr>
                  <a:defRPr sz="900">
                    <a:solidFill>
                      <a:schemeClr val="accent4"/>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Hoja1!$E$4</c:f>
              <c:numCache>
                <c:formatCode>0%</c:formatCode>
                <c:ptCount val="1"/>
                <c:pt idx="0">
                  <c:v>0.127</c:v>
                </c:pt>
              </c:numCache>
            </c:numRef>
          </c:val>
          <c:extLst>
            <c:ext xmlns:c16="http://schemas.microsoft.com/office/drawing/2014/chart" uri="{C3380CC4-5D6E-409C-BE32-E72D297353CC}">
              <c16:uniqueId val="{0000000C-EA4C-314E-889D-92A43F0327BD}"/>
            </c:ext>
          </c:extLst>
        </c:ser>
        <c:ser>
          <c:idx val="5"/>
          <c:order val="5"/>
          <c:tx>
            <c:strRef>
              <c:f>Hoja1!$F$3</c:f>
              <c:strCache>
                <c:ptCount val="1"/>
                <c:pt idx="0">
                  <c:v>Ns/Nc</c:v>
                </c:pt>
              </c:strCache>
            </c:strRef>
          </c:tx>
          <c:spPr>
            <a:solidFill>
              <a:srgbClr val="F7893B"/>
            </a:solidFill>
          </c:spPr>
          <c:invertIfNegative val="0"/>
          <c:dLbls>
            <c:delete val="1"/>
          </c:dLbls>
          <c:val>
            <c:numRef>
              <c:f>Hoja1!$F$4</c:f>
              <c:numCache>
                <c:formatCode>0%</c:formatCode>
                <c:ptCount val="1"/>
                <c:pt idx="0">
                  <c:v>4.0000000000000001E-3</c:v>
                </c:pt>
              </c:numCache>
            </c:numRef>
          </c:val>
          <c:extLst>
            <c:ext xmlns:c16="http://schemas.microsoft.com/office/drawing/2014/chart" uri="{C3380CC4-5D6E-409C-BE32-E72D297353CC}">
              <c16:uniqueId val="{0000000D-EA4C-314E-889D-92A43F0327BD}"/>
            </c:ext>
          </c:extLst>
        </c:ser>
        <c:dLbls>
          <c:dLblPos val="ctr"/>
          <c:showLegendKey val="0"/>
          <c:showVal val="1"/>
          <c:showCatName val="0"/>
          <c:showSerName val="0"/>
          <c:showPercent val="0"/>
          <c:showBubbleSize val="0"/>
        </c:dLbls>
        <c:gapWidth val="100"/>
        <c:overlap val="100"/>
        <c:axId val="283672592"/>
        <c:axId val="283672048"/>
      </c:barChart>
      <c:catAx>
        <c:axId val="283672592"/>
        <c:scaling>
          <c:orientation val="minMax"/>
        </c:scaling>
        <c:delete val="1"/>
        <c:axPos val="b"/>
        <c:numFmt formatCode="General" sourceLinked="1"/>
        <c:majorTickMark val="out"/>
        <c:minorTickMark val="none"/>
        <c:tickLblPos val="nextTo"/>
        <c:crossAx val="283672048"/>
        <c:crosses val="autoZero"/>
        <c:auto val="1"/>
        <c:lblAlgn val="ctr"/>
        <c:lblOffset val="100"/>
        <c:noMultiLvlLbl val="0"/>
      </c:catAx>
      <c:valAx>
        <c:axId val="283672048"/>
        <c:scaling>
          <c:orientation val="minMax"/>
          <c:max val="1"/>
        </c:scaling>
        <c:delete val="0"/>
        <c:axPos val="l"/>
        <c:majorGridlines>
          <c:spPr>
            <a:ln>
              <a:solidFill>
                <a:srgbClr val="FFFFFF">
                  <a:lumMod val="85000"/>
                </a:srgbClr>
              </a:solidFill>
            </a:ln>
          </c:spPr>
        </c:majorGridlines>
        <c:numFmt formatCode="0%" sourceLinked="0"/>
        <c:majorTickMark val="out"/>
        <c:minorTickMark val="none"/>
        <c:tickLblPos val="nextTo"/>
        <c:txPr>
          <a:bodyPr/>
          <a:lstStyle/>
          <a:p>
            <a:pPr>
              <a:defRPr sz="700" b="0">
                <a:solidFill>
                  <a:schemeClr val="tx1"/>
                </a:solidFill>
                <a:latin typeface="BentonSansBBVA Book" pitchFamily="2" charset="77"/>
              </a:defRPr>
            </a:pPr>
            <a:endParaRPr lang="es-ES"/>
          </a:p>
        </c:txPr>
        <c:crossAx val="283672592"/>
        <c:crosses val="autoZero"/>
        <c:crossBetween val="between"/>
        <c:majorUnit val="0.2"/>
      </c:valAx>
      <c:spPr>
        <a:noFill/>
        <a:ln w="25181">
          <a:noFill/>
        </a:ln>
      </c:spPr>
    </c:plotArea>
    <c:legend>
      <c:legendPos val="b"/>
      <c:layout>
        <c:manualLayout>
          <c:xMode val="edge"/>
          <c:yMode val="edge"/>
          <c:x val="3.033836260910823E-2"/>
          <c:y val="0.65975664879445239"/>
          <c:w val="0.82000381101847486"/>
          <c:h val="6.6202384427547417E-2"/>
        </c:manualLayout>
      </c:layout>
      <c:overlay val="0"/>
      <c:txPr>
        <a:bodyPr/>
        <a:lstStyle/>
        <a:p>
          <a:pPr>
            <a:defRPr sz="900" b="0">
              <a:solidFill>
                <a:schemeClr val="tx1"/>
              </a:solidFill>
              <a:latin typeface="BentonSansBBVA Book" pitchFamily="2" charset="77"/>
            </a:defRPr>
          </a:pPr>
          <a:endParaRPr lang="es-ES"/>
        </a:p>
      </c:txPr>
    </c:legend>
    <c:plotVisOnly val="1"/>
    <c:dispBlanksAs val="zero"/>
    <c:showDLblsOverMax val="0"/>
  </c:chart>
  <c:spPr>
    <a:noFill/>
    <a:ln>
      <a:noFill/>
    </a:ln>
  </c:spPr>
  <c:txPr>
    <a:bodyPr/>
    <a:lstStyle/>
    <a:p>
      <a:pPr>
        <a:defRPr sz="1100" b="1" i="0" u="none" strike="noStrike" baseline="0">
          <a:solidFill>
            <a:schemeClr val="bg1"/>
          </a:solidFill>
          <a:latin typeface="Calibri" panose="020F0502020204030204" pitchFamily="34" charset="0"/>
          <a:ea typeface="Arial"/>
          <a:cs typeface="Calibri" panose="020F0502020204030204" pitchFamily="34" charset="0"/>
        </a:defRPr>
      </a:pPr>
      <a:endParaRPr lang="es-E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8659687638515889"/>
          <c:y val="2.0420814233509867E-2"/>
          <c:w val="0.31603503646337283"/>
          <c:h val="0.94162594543889022"/>
        </c:manualLayout>
      </c:layout>
      <c:barChart>
        <c:barDir val="bar"/>
        <c:grouping val="clustered"/>
        <c:varyColors val="0"/>
        <c:ser>
          <c:idx val="4"/>
          <c:order val="0"/>
          <c:tx>
            <c:strRef>
              <c:f>Sheet1!$B$4</c:f>
              <c:strCache>
                <c:ptCount val="1"/>
                <c:pt idx="0">
                  <c:v>2025</c:v>
                </c:pt>
              </c:strCache>
            </c:strRef>
          </c:tx>
          <c:spPr>
            <a:solidFill>
              <a:srgbClr val="004481"/>
            </a:solidFill>
            <a:ln w="12984">
              <a:noFill/>
              <a:prstDash val="solid"/>
            </a:ln>
          </c:spPr>
          <c:invertIfNegative val="0"/>
          <c:dPt>
            <c:idx val="0"/>
            <c:invertIfNegative val="0"/>
            <c:bubble3D val="0"/>
            <c:extLst>
              <c:ext xmlns:c16="http://schemas.microsoft.com/office/drawing/2014/chart" uri="{C3380CC4-5D6E-409C-BE32-E72D297353CC}">
                <c16:uniqueId val="{00000000-BC92-2E48-A715-A12A573891F6}"/>
              </c:ext>
            </c:extLst>
          </c:dPt>
          <c:dPt>
            <c:idx val="1"/>
            <c:invertIfNegative val="0"/>
            <c:bubble3D val="0"/>
            <c:extLst>
              <c:ext xmlns:c16="http://schemas.microsoft.com/office/drawing/2014/chart" uri="{C3380CC4-5D6E-409C-BE32-E72D297353CC}">
                <c16:uniqueId val="{00000001-BC92-2E48-A715-A12A573891F6}"/>
              </c:ext>
            </c:extLst>
          </c:dPt>
          <c:dPt>
            <c:idx val="2"/>
            <c:invertIfNegative val="0"/>
            <c:bubble3D val="0"/>
            <c:extLst>
              <c:ext xmlns:c16="http://schemas.microsoft.com/office/drawing/2014/chart" uri="{C3380CC4-5D6E-409C-BE32-E72D297353CC}">
                <c16:uniqueId val="{00000002-BC92-2E48-A715-A12A573891F6}"/>
              </c:ext>
            </c:extLst>
          </c:dPt>
          <c:dPt>
            <c:idx val="3"/>
            <c:invertIfNegative val="0"/>
            <c:bubble3D val="0"/>
            <c:extLst>
              <c:ext xmlns:c16="http://schemas.microsoft.com/office/drawing/2014/chart" uri="{C3380CC4-5D6E-409C-BE32-E72D297353CC}">
                <c16:uniqueId val="{00000003-BC92-2E48-A715-A12A573891F6}"/>
              </c:ext>
            </c:extLst>
          </c:dPt>
          <c:dPt>
            <c:idx val="4"/>
            <c:invertIfNegative val="0"/>
            <c:bubble3D val="0"/>
            <c:extLst>
              <c:ext xmlns:c16="http://schemas.microsoft.com/office/drawing/2014/chart" uri="{C3380CC4-5D6E-409C-BE32-E72D297353CC}">
                <c16:uniqueId val="{00000004-BC92-2E48-A715-A12A573891F6}"/>
              </c:ext>
            </c:extLst>
          </c:dPt>
          <c:dPt>
            <c:idx val="6"/>
            <c:invertIfNegative val="0"/>
            <c:bubble3D val="0"/>
            <c:extLst>
              <c:ext xmlns:c16="http://schemas.microsoft.com/office/drawing/2014/chart" uri="{C3380CC4-5D6E-409C-BE32-E72D297353CC}">
                <c16:uniqueId val="{00000005-BC92-2E48-A715-A12A573891F6}"/>
              </c:ext>
            </c:extLst>
          </c:dPt>
          <c:dPt>
            <c:idx val="12"/>
            <c:invertIfNegative val="0"/>
            <c:bubble3D val="0"/>
            <c:spPr>
              <a:solidFill>
                <a:srgbClr val="004481"/>
              </a:solidFill>
              <a:ln w="9525">
                <a:noFill/>
                <a:prstDash val="solid"/>
              </a:ln>
            </c:spPr>
            <c:extLst>
              <c:ext xmlns:c16="http://schemas.microsoft.com/office/drawing/2014/chart" uri="{C3380CC4-5D6E-409C-BE32-E72D297353CC}">
                <c16:uniqueId val="{00000007-BC92-2E48-A715-A12A573891F6}"/>
              </c:ext>
            </c:extLst>
          </c:dPt>
          <c:dPt>
            <c:idx val="13"/>
            <c:invertIfNegative val="0"/>
            <c:bubble3D val="0"/>
            <c:spPr>
              <a:solidFill>
                <a:srgbClr val="004481"/>
              </a:solidFill>
              <a:ln w="9525">
                <a:noFill/>
                <a:prstDash val="solid"/>
              </a:ln>
            </c:spPr>
            <c:extLst>
              <c:ext xmlns:c16="http://schemas.microsoft.com/office/drawing/2014/chart" uri="{C3380CC4-5D6E-409C-BE32-E72D297353CC}">
                <c16:uniqueId val="{00000009-BC92-2E48-A715-A12A573891F6}"/>
              </c:ext>
            </c:extLst>
          </c:dPt>
          <c:dLbls>
            <c:dLbl>
              <c:idx val="0"/>
              <c:layout>
                <c:manualLayout>
                  <c:x val="-0.1206040270027889"/>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C92-2E48-A715-A12A573891F6}"/>
                </c:ext>
              </c:extLst>
            </c:dLbl>
            <c:numFmt formatCode="#,##0.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Sheet1!$A$5:$A$8</c:f>
              <c:strCache>
                <c:ptCount val="4"/>
                <c:pt idx="0">
                  <c:v>Los Tribunales de Justicia de España</c:v>
                </c:pt>
                <c:pt idx="1">
                  <c:v>El Ejército</c:v>
                </c:pt>
                <c:pt idx="2">
                  <c:v>La Guardia Civil</c:v>
                </c:pt>
                <c:pt idx="3">
                  <c:v>La policía</c:v>
                </c:pt>
              </c:strCache>
            </c:strRef>
          </c:cat>
          <c:val>
            <c:numRef>
              <c:f>Sheet1!$B$5:$B$8</c:f>
              <c:numCache>
                <c:formatCode>#,##0.0</c:formatCode>
                <c:ptCount val="4"/>
                <c:pt idx="0">
                  <c:v>5</c:v>
                </c:pt>
                <c:pt idx="1">
                  <c:v>6.7</c:v>
                </c:pt>
                <c:pt idx="2">
                  <c:v>6.7</c:v>
                </c:pt>
                <c:pt idx="3" formatCode="0.0">
                  <c:v>6.8</c:v>
                </c:pt>
              </c:numCache>
            </c:numRef>
          </c:val>
          <c:extLst>
            <c:ext xmlns:c16="http://schemas.microsoft.com/office/drawing/2014/chart" uri="{C3380CC4-5D6E-409C-BE32-E72D297353CC}">
              <c16:uniqueId val="{0000000A-BC92-2E48-A715-A12A573891F6}"/>
            </c:ext>
          </c:extLst>
        </c:ser>
        <c:dLbls>
          <c:showLegendKey val="0"/>
          <c:showVal val="1"/>
          <c:showCatName val="0"/>
          <c:showSerName val="0"/>
          <c:showPercent val="0"/>
          <c:showBubbleSize val="0"/>
        </c:dLbls>
        <c:gapWidth val="60"/>
        <c:axId val="284035440"/>
        <c:axId val="284028912"/>
      </c:barChart>
      <c:catAx>
        <c:axId val="284035440"/>
        <c:scaling>
          <c:orientation val="minMax"/>
        </c:scaling>
        <c:delete val="1"/>
        <c:axPos val="l"/>
        <c:numFmt formatCode="General" sourceLinked="1"/>
        <c:majorTickMark val="out"/>
        <c:minorTickMark val="none"/>
        <c:tickLblPos val="nextTo"/>
        <c:crossAx val="284028912"/>
        <c:crosses val="autoZero"/>
        <c:auto val="1"/>
        <c:lblAlgn val="ctr"/>
        <c:lblOffset val="100"/>
        <c:noMultiLvlLbl val="0"/>
      </c:catAx>
      <c:valAx>
        <c:axId val="284028912"/>
        <c:scaling>
          <c:orientation val="minMax"/>
          <c:max val="10"/>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chemeClr val="accent4"/>
                </a:solidFill>
                <a:latin typeface="BentonSansBBVA Book" pitchFamily="2" charset="77"/>
                <a:ea typeface="Century Gothic"/>
                <a:cs typeface="Calibri" panose="020F0502020204030204" pitchFamily="34" charset="0"/>
              </a:defRPr>
            </a:pPr>
            <a:endParaRPr lang="es-ES"/>
          </a:p>
        </c:txPr>
        <c:crossAx val="284035440"/>
        <c:crosses val="autoZero"/>
        <c:crossBetween val="between"/>
        <c:majorUnit val="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1403222705687"/>
          <c:y val="0.16319190613437454"/>
          <c:w val="0.43177695790855131"/>
          <c:h val="0.70270740860434888"/>
        </c:manualLayout>
      </c:layout>
      <c:barChart>
        <c:barDir val="bar"/>
        <c:grouping val="stacked"/>
        <c:varyColors val="0"/>
        <c:ser>
          <c:idx val="4"/>
          <c:order val="0"/>
          <c:tx>
            <c:strRef>
              <c:f>Sheet1!$A$2</c:f>
              <c:strCache>
                <c:ptCount val="1"/>
                <c:pt idx="0">
                  <c:v>0 a 2</c:v>
                </c:pt>
              </c:strCache>
            </c:strRef>
          </c:tx>
          <c:spPr>
            <a:solidFill>
              <a:srgbClr val="AD53A1"/>
            </a:solidFill>
            <a:ln w="9525">
              <a:noFill/>
              <a:prstDash val="solid"/>
            </a:ln>
          </c:spPr>
          <c:invertIfNegative val="0"/>
          <c:dPt>
            <c:idx val="0"/>
            <c:invertIfNegative val="0"/>
            <c:bubble3D val="0"/>
            <c:extLst>
              <c:ext xmlns:c16="http://schemas.microsoft.com/office/drawing/2014/chart" uri="{C3380CC4-5D6E-409C-BE32-E72D297353CC}">
                <c16:uniqueId val="{00000000-6B3E-4241-86E5-72C4A9F506FE}"/>
              </c:ext>
            </c:extLst>
          </c:dPt>
          <c:dPt>
            <c:idx val="1"/>
            <c:invertIfNegative val="0"/>
            <c:bubble3D val="0"/>
            <c:extLst>
              <c:ext xmlns:c16="http://schemas.microsoft.com/office/drawing/2014/chart" uri="{C3380CC4-5D6E-409C-BE32-E72D297353CC}">
                <c16:uniqueId val="{00000001-6B3E-4241-86E5-72C4A9F506FE}"/>
              </c:ext>
            </c:extLst>
          </c:dPt>
          <c:dPt>
            <c:idx val="2"/>
            <c:invertIfNegative val="0"/>
            <c:bubble3D val="0"/>
            <c:extLst>
              <c:ext xmlns:c16="http://schemas.microsoft.com/office/drawing/2014/chart" uri="{C3380CC4-5D6E-409C-BE32-E72D297353CC}">
                <c16:uniqueId val="{00000002-6B3E-4241-86E5-72C4A9F506FE}"/>
              </c:ext>
            </c:extLst>
          </c:dPt>
          <c:dPt>
            <c:idx val="3"/>
            <c:invertIfNegative val="0"/>
            <c:bubble3D val="0"/>
            <c:extLst>
              <c:ext xmlns:c16="http://schemas.microsoft.com/office/drawing/2014/chart" uri="{C3380CC4-5D6E-409C-BE32-E72D297353CC}">
                <c16:uniqueId val="{00000003-6B3E-4241-86E5-72C4A9F506FE}"/>
              </c:ext>
            </c:extLst>
          </c:dPt>
          <c:dPt>
            <c:idx val="4"/>
            <c:invertIfNegative val="0"/>
            <c:bubble3D val="0"/>
            <c:extLst>
              <c:ext xmlns:c16="http://schemas.microsoft.com/office/drawing/2014/chart" uri="{C3380CC4-5D6E-409C-BE32-E72D297353CC}">
                <c16:uniqueId val="{00000004-6B3E-4241-86E5-72C4A9F506FE}"/>
              </c:ext>
            </c:extLst>
          </c:dPt>
          <c:dPt>
            <c:idx val="6"/>
            <c:invertIfNegative val="0"/>
            <c:bubble3D val="0"/>
            <c:extLst>
              <c:ext xmlns:c16="http://schemas.microsoft.com/office/drawing/2014/chart" uri="{C3380CC4-5D6E-409C-BE32-E72D297353CC}">
                <c16:uniqueId val="{00000005-6B3E-4241-86E5-72C4A9F506FE}"/>
              </c:ext>
            </c:extLst>
          </c:dPt>
          <c:dLbls>
            <c:numFmt formatCode="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 Los Tribunales de Justicia de España</c:v>
                </c:pt>
                <c:pt idx="1">
                  <c:v> El ejército</c:v>
                </c:pt>
                <c:pt idx="2">
                  <c:v> La Guardia Civil</c:v>
                </c:pt>
                <c:pt idx="3">
                  <c:v> La policía</c:v>
                </c:pt>
              </c:strCache>
            </c:strRef>
          </c:cat>
          <c:val>
            <c:numRef>
              <c:f>Sheet1!$B$2:$E$2</c:f>
              <c:numCache>
                <c:formatCode>###0%</c:formatCode>
                <c:ptCount val="4"/>
                <c:pt idx="0">
                  <c:v>0.20942928039702235</c:v>
                </c:pt>
                <c:pt idx="1">
                  <c:v>0.10372208436724567</c:v>
                </c:pt>
                <c:pt idx="2">
                  <c:v>9.5285359801488806E-2</c:v>
                </c:pt>
                <c:pt idx="3">
                  <c:v>7.3945409429280393E-2</c:v>
                </c:pt>
              </c:numCache>
            </c:numRef>
          </c:val>
          <c:extLst>
            <c:ext xmlns:c16="http://schemas.microsoft.com/office/drawing/2014/chart" uri="{C3380CC4-5D6E-409C-BE32-E72D297353CC}">
              <c16:uniqueId val="{00000006-6B3E-4241-86E5-72C4A9F506FE}"/>
            </c:ext>
          </c:extLst>
        </c:ser>
        <c:ser>
          <c:idx val="0"/>
          <c:order val="1"/>
          <c:tx>
            <c:strRef>
              <c:f>Sheet1!$A$3</c:f>
              <c:strCache>
                <c:ptCount val="1"/>
                <c:pt idx="0">
                  <c:v>3 a 4</c:v>
                </c:pt>
              </c:strCache>
            </c:strRef>
          </c:tx>
          <c:spPr>
            <a:solidFill>
              <a:srgbClr val="F8CD51"/>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accent4"/>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Sheet1!$B$1:$E$1</c:f>
              <c:strCache>
                <c:ptCount val="4"/>
                <c:pt idx="0">
                  <c:v> Los Tribunales de Justicia de España</c:v>
                </c:pt>
                <c:pt idx="1">
                  <c:v> El ejército</c:v>
                </c:pt>
                <c:pt idx="2">
                  <c:v> La Guardia Civil</c:v>
                </c:pt>
                <c:pt idx="3">
                  <c:v> La policía</c:v>
                </c:pt>
              </c:strCache>
            </c:strRef>
          </c:cat>
          <c:val>
            <c:numRef>
              <c:f>Sheet1!$B$3:$E$3</c:f>
              <c:numCache>
                <c:formatCode>###0%</c:formatCode>
                <c:ptCount val="4"/>
                <c:pt idx="0">
                  <c:v>0.13945409429280398</c:v>
                </c:pt>
                <c:pt idx="1">
                  <c:v>7.8411910669975188E-2</c:v>
                </c:pt>
                <c:pt idx="2">
                  <c:v>7.9404466501240695E-2</c:v>
                </c:pt>
                <c:pt idx="3">
                  <c:v>7.8411910669975188E-2</c:v>
                </c:pt>
              </c:numCache>
            </c:numRef>
          </c:val>
          <c:extLst>
            <c:ext xmlns:c16="http://schemas.microsoft.com/office/drawing/2014/chart" uri="{C3380CC4-5D6E-409C-BE32-E72D297353CC}">
              <c16:uniqueId val="{00000007-6B3E-4241-86E5-72C4A9F506FE}"/>
            </c:ext>
          </c:extLst>
        </c:ser>
        <c:ser>
          <c:idx val="1"/>
          <c:order val="2"/>
          <c:tx>
            <c:strRef>
              <c:f>Sheet1!$A$4</c:f>
              <c:strCache>
                <c:ptCount val="1"/>
                <c:pt idx="0">
                  <c:v>5</c:v>
                </c:pt>
              </c:strCache>
            </c:strRef>
          </c:tx>
          <c:spPr>
            <a:solidFill>
              <a:srgbClr val="48AE64"/>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Sheet1!$B$1:$E$1</c:f>
              <c:strCache>
                <c:ptCount val="4"/>
                <c:pt idx="0">
                  <c:v> Los Tribunales de Justicia de España</c:v>
                </c:pt>
                <c:pt idx="1">
                  <c:v> El ejército</c:v>
                </c:pt>
                <c:pt idx="2">
                  <c:v> La Guardia Civil</c:v>
                </c:pt>
                <c:pt idx="3">
                  <c:v> La policía</c:v>
                </c:pt>
              </c:strCache>
            </c:strRef>
          </c:cat>
          <c:val>
            <c:numRef>
              <c:f>Sheet1!$B$4:$E$4</c:f>
              <c:numCache>
                <c:formatCode>###0%</c:formatCode>
                <c:ptCount val="4"/>
                <c:pt idx="0">
                  <c:v>0.16724565756823823</c:v>
                </c:pt>
                <c:pt idx="1">
                  <c:v>0.11811414392059554</c:v>
                </c:pt>
                <c:pt idx="2">
                  <c:v>0.11464019851116625</c:v>
                </c:pt>
                <c:pt idx="3">
                  <c:v>0.12704714640198511</c:v>
                </c:pt>
              </c:numCache>
            </c:numRef>
          </c:val>
          <c:extLst>
            <c:ext xmlns:c16="http://schemas.microsoft.com/office/drawing/2014/chart" uri="{C3380CC4-5D6E-409C-BE32-E72D297353CC}">
              <c16:uniqueId val="{00000008-6B3E-4241-86E5-72C4A9F506FE}"/>
            </c:ext>
          </c:extLst>
        </c:ser>
        <c:ser>
          <c:idx val="2"/>
          <c:order val="3"/>
          <c:tx>
            <c:strRef>
              <c:f>Sheet1!$A$5</c:f>
              <c:strCache>
                <c:ptCount val="1"/>
                <c:pt idx="0">
                  <c:v>6 a 7</c:v>
                </c:pt>
              </c:strCache>
            </c:strRef>
          </c:tx>
          <c:spPr>
            <a:solidFill>
              <a:srgbClr val="00B0F0"/>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Sheet1!$B$1:$E$1</c:f>
              <c:strCache>
                <c:ptCount val="4"/>
                <c:pt idx="0">
                  <c:v> Los Tribunales de Justicia de España</c:v>
                </c:pt>
                <c:pt idx="1">
                  <c:v> El ejército</c:v>
                </c:pt>
                <c:pt idx="2">
                  <c:v> La Guardia Civil</c:v>
                </c:pt>
                <c:pt idx="3">
                  <c:v> La policía</c:v>
                </c:pt>
              </c:strCache>
            </c:strRef>
          </c:cat>
          <c:val>
            <c:numRef>
              <c:f>Sheet1!$B$5:$E$5</c:f>
              <c:numCache>
                <c:formatCode>###0%</c:formatCode>
                <c:ptCount val="4"/>
                <c:pt idx="0">
                  <c:v>0.26253101736972706</c:v>
                </c:pt>
                <c:pt idx="1">
                  <c:v>0.21488833746898262</c:v>
                </c:pt>
                <c:pt idx="2">
                  <c:v>0.24069478908188585</c:v>
                </c:pt>
                <c:pt idx="3">
                  <c:v>0.26302729528535979</c:v>
                </c:pt>
              </c:numCache>
            </c:numRef>
          </c:val>
          <c:extLst>
            <c:ext xmlns:c16="http://schemas.microsoft.com/office/drawing/2014/chart" uri="{C3380CC4-5D6E-409C-BE32-E72D297353CC}">
              <c16:uniqueId val="{00000009-6B3E-4241-86E5-72C4A9F506FE}"/>
            </c:ext>
          </c:extLst>
        </c:ser>
        <c:ser>
          <c:idx val="3"/>
          <c:order val="4"/>
          <c:tx>
            <c:strRef>
              <c:f>Sheet1!$A$6</c:f>
              <c:strCache>
                <c:ptCount val="1"/>
                <c:pt idx="0">
                  <c:v>8 a 10</c:v>
                </c:pt>
              </c:strCache>
            </c:strRef>
          </c:tx>
          <c:spPr>
            <a:solidFill>
              <a:srgbClr val="004481"/>
            </a:solidFill>
            <a:ln>
              <a:noFill/>
            </a:ln>
          </c:spPr>
          <c:invertIfNegative val="0"/>
          <c:dLbls>
            <c:spPr>
              <a:noFill/>
              <a:ln>
                <a:noFill/>
              </a:ln>
              <a:effectLst/>
            </c:spPr>
            <c:txPr>
              <a:bodyPr wrap="square" lIns="38100" tIns="19050" rIns="38100" bIns="19050" anchor="ctr">
                <a:spAutoFit/>
              </a:bodyPr>
              <a:lstStyle/>
              <a:p>
                <a:pPr>
                  <a:defRPr sz="8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Sheet1!$B$1:$E$1</c:f>
              <c:strCache>
                <c:ptCount val="4"/>
                <c:pt idx="0">
                  <c:v> Los Tribunales de Justicia de España</c:v>
                </c:pt>
                <c:pt idx="1">
                  <c:v> El ejército</c:v>
                </c:pt>
                <c:pt idx="2">
                  <c:v> La Guardia Civil</c:v>
                </c:pt>
                <c:pt idx="3">
                  <c:v> La policía</c:v>
                </c:pt>
              </c:strCache>
            </c:strRef>
          </c:cat>
          <c:val>
            <c:numRef>
              <c:f>Sheet1!$B$6:$E$6</c:f>
              <c:numCache>
                <c:formatCode>###0%</c:formatCode>
                <c:ptCount val="4"/>
                <c:pt idx="0">
                  <c:v>0.20893300248138957</c:v>
                </c:pt>
                <c:pt idx="1">
                  <c:v>0.46947890818858562</c:v>
                </c:pt>
                <c:pt idx="2">
                  <c:v>0.46451612903225808</c:v>
                </c:pt>
                <c:pt idx="3">
                  <c:v>0.45558312655086852</c:v>
                </c:pt>
              </c:numCache>
            </c:numRef>
          </c:val>
          <c:extLst>
            <c:ext xmlns:c16="http://schemas.microsoft.com/office/drawing/2014/chart" uri="{C3380CC4-5D6E-409C-BE32-E72D297353CC}">
              <c16:uniqueId val="{0000000A-6B3E-4241-86E5-72C4A9F506FE}"/>
            </c:ext>
          </c:extLst>
        </c:ser>
        <c:ser>
          <c:idx val="5"/>
          <c:order val="5"/>
          <c:tx>
            <c:strRef>
              <c:f>Sheet1!$A$7</c:f>
              <c:strCache>
                <c:ptCount val="1"/>
                <c:pt idx="0">
                  <c:v>Ns/Nc</c:v>
                </c:pt>
              </c:strCache>
            </c:strRef>
          </c:tx>
          <c:spPr>
            <a:solidFill>
              <a:srgbClr val="F7893B"/>
            </a:solidFill>
            <a:ln>
              <a:noFill/>
            </a:ln>
          </c:spPr>
          <c:invertIfNegative val="0"/>
          <c:dLbls>
            <c:delete val="1"/>
          </c:dLbls>
          <c:cat>
            <c:strRef>
              <c:f>Sheet1!$B$1:$E$1</c:f>
              <c:strCache>
                <c:ptCount val="4"/>
                <c:pt idx="0">
                  <c:v> Los Tribunales de Justicia de España</c:v>
                </c:pt>
                <c:pt idx="1">
                  <c:v> El ejército</c:v>
                </c:pt>
                <c:pt idx="2">
                  <c:v> La Guardia Civil</c:v>
                </c:pt>
                <c:pt idx="3">
                  <c:v> La policía</c:v>
                </c:pt>
              </c:strCache>
            </c:strRef>
          </c:cat>
          <c:val>
            <c:numRef>
              <c:f>Sheet1!$B$7:$E$7</c:f>
              <c:numCache>
                <c:formatCode>###0%</c:formatCode>
                <c:ptCount val="4"/>
                <c:pt idx="0">
                  <c:v>1.2406947890818858E-2</c:v>
                </c:pt>
                <c:pt idx="1">
                  <c:v>1.5384615384615385E-2</c:v>
                </c:pt>
                <c:pt idx="2">
                  <c:v>5.4590570719602986E-3</c:v>
                </c:pt>
                <c:pt idx="3">
                  <c:v>1.9851116625310174E-3</c:v>
                </c:pt>
              </c:numCache>
            </c:numRef>
          </c:val>
          <c:extLst>
            <c:ext xmlns:c16="http://schemas.microsoft.com/office/drawing/2014/chart" uri="{C3380CC4-5D6E-409C-BE32-E72D297353CC}">
              <c16:uniqueId val="{0000000B-6B3E-4241-86E5-72C4A9F506FE}"/>
            </c:ext>
          </c:extLst>
        </c:ser>
        <c:dLbls>
          <c:showLegendKey val="0"/>
          <c:showVal val="1"/>
          <c:showCatName val="0"/>
          <c:showSerName val="0"/>
          <c:showPercent val="0"/>
          <c:showBubbleSize val="0"/>
        </c:dLbls>
        <c:gapWidth val="60"/>
        <c:overlap val="100"/>
        <c:axId val="512837632"/>
        <c:axId val="512834912"/>
      </c:barChart>
      <c:catAx>
        <c:axId val="512837632"/>
        <c:scaling>
          <c:orientation val="minMax"/>
        </c:scaling>
        <c:delete val="0"/>
        <c:axPos val="l"/>
        <c:numFmt formatCode="General" sourceLinked="1"/>
        <c:majorTickMark val="out"/>
        <c:minorTickMark val="none"/>
        <c:tickLblPos val="nextTo"/>
        <c:txPr>
          <a:bodyPr/>
          <a:lstStyle/>
          <a:p>
            <a:pPr>
              <a:defRPr sz="900">
                <a:solidFill>
                  <a:srgbClr val="004481"/>
                </a:solidFill>
                <a:latin typeface="BentonSansBBVA Book" pitchFamily="2" charset="77"/>
                <a:cs typeface="Calibri" panose="020F0502020204030204" pitchFamily="34" charset="0"/>
              </a:defRPr>
            </a:pPr>
            <a:endParaRPr lang="es-ES"/>
          </a:p>
        </c:txPr>
        <c:crossAx val="512834912"/>
        <c:crosses val="autoZero"/>
        <c:auto val="1"/>
        <c:lblAlgn val="ctr"/>
        <c:lblOffset val="100"/>
        <c:noMultiLvlLbl val="0"/>
      </c:catAx>
      <c:valAx>
        <c:axId val="512834912"/>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rgbClr val="000000"/>
                </a:solidFill>
                <a:latin typeface="BentonSansBBVA Book" pitchFamily="2" charset="77"/>
                <a:ea typeface="Century Gothic"/>
                <a:cs typeface="Calibri" panose="020F0502020204030204" pitchFamily="34" charset="0"/>
              </a:defRPr>
            </a:pPr>
            <a:endParaRPr lang="es-ES"/>
          </a:p>
        </c:txPr>
        <c:crossAx val="512837632"/>
        <c:crosses val="autoZero"/>
        <c:crossBetween val="between"/>
        <c:majorUnit val="0.2"/>
      </c:valAx>
      <c:spPr>
        <a:noFill/>
        <a:ln w="25400">
          <a:noFill/>
        </a:ln>
      </c:spPr>
    </c:plotArea>
    <c:legend>
      <c:legendPos val="r"/>
      <c:layout>
        <c:manualLayout>
          <c:xMode val="edge"/>
          <c:yMode val="edge"/>
          <c:x val="0.23360559952411292"/>
          <c:y val="0.92529135146186869"/>
          <c:w val="0.60336039890771431"/>
          <c:h val="4.6603834561175561E-2"/>
        </c:manualLayout>
      </c:layout>
      <c:overlay val="0"/>
      <c:txPr>
        <a:bodyPr/>
        <a:lstStyle/>
        <a:p>
          <a:pPr>
            <a:defRPr sz="900" b="0">
              <a:latin typeface="BentonSansBBVA Book" pitchFamily="2" charset="77"/>
              <a:cs typeface="Calibri" panose="020F0502020204030204" pitchFamily="34" charset="0"/>
            </a:defRPr>
          </a:pPr>
          <a:endParaRPr lang="es-ES"/>
        </a:p>
      </c:txPr>
    </c:legend>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8659687638515889"/>
          <c:y val="2.0420814233509867E-2"/>
          <c:w val="0.31603503646337283"/>
          <c:h val="0.94162594543889022"/>
        </c:manualLayout>
      </c:layout>
      <c:barChart>
        <c:barDir val="bar"/>
        <c:grouping val="clustered"/>
        <c:varyColors val="0"/>
        <c:ser>
          <c:idx val="4"/>
          <c:order val="0"/>
          <c:spPr>
            <a:solidFill>
              <a:srgbClr val="004481"/>
            </a:solidFill>
            <a:ln w="12984">
              <a:noFill/>
              <a:prstDash val="solid"/>
            </a:ln>
          </c:spPr>
          <c:invertIfNegative val="0"/>
          <c:dPt>
            <c:idx val="0"/>
            <c:invertIfNegative val="0"/>
            <c:bubble3D val="0"/>
            <c:extLst>
              <c:ext xmlns:c16="http://schemas.microsoft.com/office/drawing/2014/chart" uri="{C3380CC4-5D6E-409C-BE32-E72D297353CC}">
                <c16:uniqueId val="{00000000-DE49-374B-8C43-0689CF6FE417}"/>
              </c:ext>
            </c:extLst>
          </c:dPt>
          <c:dPt>
            <c:idx val="1"/>
            <c:invertIfNegative val="0"/>
            <c:bubble3D val="0"/>
            <c:extLst>
              <c:ext xmlns:c16="http://schemas.microsoft.com/office/drawing/2014/chart" uri="{C3380CC4-5D6E-409C-BE32-E72D297353CC}">
                <c16:uniqueId val="{00000001-DE49-374B-8C43-0689CF6FE417}"/>
              </c:ext>
            </c:extLst>
          </c:dPt>
          <c:dPt>
            <c:idx val="2"/>
            <c:invertIfNegative val="0"/>
            <c:bubble3D val="0"/>
            <c:extLst>
              <c:ext xmlns:c16="http://schemas.microsoft.com/office/drawing/2014/chart" uri="{C3380CC4-5D6E-409C-BE32-E72D297353CC}">
                <c16:uniqueId val="{00000002-DE49-374B-8C43-0689CF6FE417}"/>
              </c:ext>
            </c:extLst>
          </c:dPt>
          <c:dPt>
            <c:idx val="3"/>
            <c:invertIfNegative val="0"/>
            <c:bubble3D val="0"/>
            <c:extLst>
              <c:ext xmlns:c16="http://schemas.microsoft.com/office/drawing/2014/chart" uri="{C3380CC4-5D6E-409C-BE32-E72D297353CC}">
                <c16:uniqueId val="{00000003-DE49-374B-8C43-0689CF6FE417}"/>
              </c:ext>
            </c:extLst>
          </c:dPt>
          <c:dPt>
            <c:idx val="4"/>
            <c:invertIfNegative val="0"/>
            <c:bubble3D val="0"/>
            <c:extLst>
              <c:ext xmlns:c16="http://schemas.microsoft.com/office/drawing/2014/chart" uri="{C3380CC4-5D6E-409C-BE32-E72D297353CC}">
                <c16:uniqueId val="{00000004-DE49-374B-8C43-0689CF6FE417}"/>
              </c:ext>
            </c:extLst>
          </c:dPt>
          <c:dPt>
            <c:idx val="6"/>
            <c:invertIfNegative val="0"/>
            <c:bubble3D val="0"/>
            <c:extLst>
              <c:ext xmlns:c16="http://schemas.microsoft.com/office/drawing/2014/chart" uri="{C3380CC4-5D6E-409C-BE32-E72D297353CC}">
                <c16:uniqueId val="{00000005-DE49-374B-8C43-0689CF6FE417}"/>
              </c:ext>
            </c:extLst>
          </c:dPt>
          <c:dPt>
            <c:idx val="12"/>
            <c:invertIfNegative val="0"/>
            <c:bubble3D val="0"/>
            <c:spPr>
              <a:solidFill>
                <a:srgbClr val="004481"/>
              </a:solidFill>
              <a:ln w="9525">
                <a:noFill/>
                <a:prstDash val="solid"/>
              </a:ln>
            </c:spPr>
            <c:extLst>
              <c:ext xmlns:c16="http://schemas.microsoft.com/office/drawing/2014/chart" uri="{C3380CC4-5D6E-409C-BE32-E72D297353CC}">
                <c16:uniqueId val="{00000007-DE49-374B-8C43-0689CF6FE417}"/>
              </c:ext>
            </c:extLst>
          </c:dPt>
          <c:dPt>
            <c:idx val="13"/>
            <c:invertIfNegative val="0"/>
            <c:bubble3D val="0"/>
            <c:spPr>
              <a:solidFill>
                <a:srgbClr val="004481"/>
              </a:solidFill>
              <a:ln w="9525">
                <a:noFill/>
                <a:prstDash val="solid"/>
              </a:ln>
            </c:spPr>
            <c:extLst>
              <c:ext xmlns:c16="http://schemas.microsoft.com/office/drawing/2014/chart" uri="{C3380CC4-5D6E-409C-BE32-E72D297353CC}">
                <c16:uniqueId val="{00000009-DE49-374B-8C43-0689CF6FE417}"/>
              </c:ext>
            </c:extLst>
          </c:dPt>
          <c:dLbls>
            <c:dLbl>
              <c:idx val="0"/>
              <c:layout>
                <c:manualLayout>
                  <c:x val="-0.10276117651349448"/>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E49-374B-8C43-0689CF6FE417}"/>
                </c:ext>
              </c:extLst>
            </c:dLbl>
            <c:numFmt formatCode="#,##0.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Sheet1!$A$5:$A$10</c:f>
              <c:strCache>
                <c:ptCount val="6"/>
                <c:pt idx="0">
                  <c:v>Las redes sociales</c:v>
                </c:pt>
                <c:pt idx="1">
                  <c:v>La televisión privada</c:v>
                </c:pt>
                <c:pt idx="2">
                  <c:v>La televisión pública</c:v>
                </c:pt>
                <c:pt idx="3">
                  <c:v>Los periódicos</c:v>
                </c:pt>
                <c:pt idx="4">
                  <c:v>La radio privada</c:v>
                </c:pt>
                <c:pt idx="5">
                  <c:v>La radio pública</c:v>
                </c:pt>
              </c:strCache>
            </c:strRef>
          </c:cat>
          <c:val>
            <c:numRef>
              <c:f>Sheet1!$B$5:$B$10</c:f>
              <c:numCache>
                <c:formatCode>#,##0.0</c:formatCode>
                <c:ptCount val="6"/>
                <c:pt idx="0">
                  <c:v>3.7</c:v>
                </c:pt>
                <c:pt idx="1">
                  <c:v>4.5999999999999996</c:v>
                </c:pt>
                <c:pt idx="2">
                  <c:v>4.9000000000000004</c:v>
                </c:pt>
                <c:pt idx="3">
                  <c:v>5.0999999999999996</c:v>
                </c:pt>
                <c:pt idx="4">
                  <c:v>5.2</c:v>
                </c:pt>
                <c:pt idx="5" formatCode="0.0">
                  <c:v>5.5</c:v>
                </c:pt>
              </c:numCache>
            </c:numRef>
          </c:val>
          <c:extLst>
            <c:ext xmlns:c16="http://schemas.microsoft.com/office/drawing/2014/chart" uri="{C3380CC4-5D6E-409C-BE32-E72D297353CC}">
              <c16:uniqueId val="{0000000A-DE49-374B-8C43-0689CF6FE417}"/>
            </c:ext>
          </c:extLst>
        </c:ser>
        <c:dLbls>
          <c:showLegendKey val="0"/>
          <c:showVal val="1"/>
          <c:showCatName val="0"/>
          <c:showSerName val="0"/>
          <c:showPercent val="0"/>
          <c:showBubbleSize val="0"/>
        </c:dLbls>
        <c:gapWidth val="60"/>
        <c:axId val="284035440"/>
        <c:axId val="284028912"/>
      </c:barChart>
      <c:catAx>
        <c:axId val="284035440"/>
        <c:scaling>
          <c:orientation val="minMax"/>
        </c:scaling>
        <c:delete val="1"/>
        <c:axPos val="l"/>
        <c:numFmt formatCode="General" sourceLinked="1"/>
        <c:majorTickMark val="out"/>
        <c:minorTickMark val="none"/>
        <c:tickLblPos val="nextTo"/>
        <c:crossAx val="284028912"/>
        <c:crosses val="autoZero"/>
        <c:auto val="1"/>
        <c:lblAlgn val="ctr"/>
        <c:lblOffset val="100"/>
        <c:noMultiLvlLbl val="0"/>
      </c:catAx>
      <c:valAx>
        <c:axId val="284028912"/>
        <c:scaling>
          <c:orientation val="minMax"/>
          <c:max val="10"/>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chemeClr val="accent4"/>
                </a:solidFill>
                <a:latin typeface="BentonSansBBVA Book" pitchFamily="2" charset="77"/>
                <a:ea typeface="Century Gothic"/>
                <a:cs typeface="Calibri" panose="020F0502020204030204" pitchFamily="34" charset="0"/>
              </a:defRPr>
            </a:pPr>
            <a:endParaRPr lang="es-ES"/>
          </a:p>
        </c:txPr>
        <c:crossAx val="284035440"/>
        <c:crosses val="autoZero"/>
        <c:crossBetween val="between"/>
        <c:majorUnit val="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26224489948384894"/>
          <c:y val="0"/>
          <c:w val="0.55918703383168233"/>
          <c:h val="0.80444804603816911"/>
        </c:manualLayout>
      </c:layout>
      <c:barChart>
        <c:barDir val="bar"/>
        <c:grouping val="stacked"/>
        <c:varyColors val="0"/>
        <c:ser>
          <c:idx val="4"/>
          <c:order val="0"/>
          <c:tx>
            <c:strRef>
              <c:f>Sheet1!$A$2</c:f>
              <c:strCache>
                <c:ptCount val="1"/>
                <c:pt idx="0">
                  <c:v>0 a 2</c:v>
                </c:pt>
              </c:strCache>
            </c:strRef>
          </c:tx>
          <c:spPr>
            <a:solidFill>
              <a:srgbClr val="AD53A1"/>
            </a:solidFill>
            <a:ln w="9525">
              <a:noFill/>
              <a:prstDash val="solid"/>
            </a:ln>
          </c:spPr>
          <c:invertIfNegative val="0"/>
          <c:dPt>
            <c:idx val="0"/>
            <c:invertIfNegative val="0"/>
            <c:bubble3D val="0"/>
            <c:extLst>
              <c:ext xmlns:c16="http://schemas.microsoft.com/office/drawing/2014/chart" uri="{C3380CC4-5D6E-409C-BE32-E72D297353CC}">
                <c16:uniqueId val="{00000000-EB83-304A-9309-DBC876FD1C0C}"/>
              </c:ext>
            </c:extLst>
          </c:dPt>
          <c:dPt>
            <c:idx val="1"/>
            <c:invertIfNegative val="0"/>
            <c:bubble3D val="0"/>
            <c:extLst>
              <c:ext xmlns:c16="http://schemas.microsoft.com/office/drawing/2014/chart" uri="{C3380CC4-5D6E-409C-BE32-E72D297353CC}">
                <c16:uniqueId val="{00000001-EB83-304A-9309-DBC876FD1C0C}"/>
              </c:ext>
            </c:extLst>
          </c:dPt>
          <c:dPt>
            <c:idx val="2"/>
            <c:invertIfNegative val="0"/>
            <c:bubble3D val="0"/>
            <c:extLst>
              <c:ext xmlns:c16="http://schemas.microsoft.com/office/drawing/2014/chart" uri="{C3380CC4-5D6E-409C-BE32-E72D297353CC}">
                <c16:uniqueId val="{00000002-EB83-304A-9309-DBC876FD1C0C}"/>
              </c:ext>
            </c:extLst>
          </c:dPt>
          <c:dPt>
            <c:idx val="3"/>
            <c:invertIfNegative val="0"/>
            <c:bubble3D val="0"/>
            <c:extLst>
              <c:ext xmlns:c16="http://schemas.microsoft.com/office/drawing/2014/chart" uri="{C3380CC4-5D6E-409C-BE32-E72D297353CC}">
                <c16:uniqueId val="{00000003-EB83-304A-9309-DBC876FD1C0C}"/>
              </c:ext>
            </c:extLst>
          </c:dPt>
          <c:dPt>
            <c:idx val="4"/>
            <c:invertIfNegative val="0"/>
            <c:bubble3D val="0"/>
            <c:extLst>
              <c:ext xmlns:c16="http://schemas.microsoft.com/office/drawing/2014/chart" uri="{C3380CC4-5D6E-409C-BE32-E72D297353CC}">
                <c16:uniqueId val="{00000004-EB83-304A-9309-DBC876FD1C0C}"/>
              </c:ext>
            </c:extLst>
          </c:dPt>
          <c:dPt>
            <c:idx val="6"/>
            <c:invertIfNegative val="0"/>
            <c:bubble3D val="0"/>
            <c:extLst>
              <c:ext xmlns:c16="http://schemas.microsoft.com/office/drawing/2014/chart" uri="{C3380CC4-5D6E-409C-BE32-E72D297353CC}">
                <c16:uniqueId val="{00000005-EB83-304A-9309-DBC876FD1C0C}"/>
              </c:ext>
            </c:extLst>
          </c:dPt>
          <c:dLbls>
            <c:dLbl>
              <c:idx val="0"/>
              <c:layout>
                <c:manualLayout>
                  <c:x val="5.280817886421201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B83-304A-9309-DBC876FD1C0C}"/>
                </c:ext>
              </c:extLst>
            </c:dLbl>
            <c:numFmt formatCode="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 Las redes sociales</c:v>
                </c:pt>
                <c:pt idx="1">
                  <c:v>La televisión privada</c:v>
                </c:pt>
                <c:pt idx="2">
                  <c:v>La televisión pública</c:v>
                </c:pt>
                <c:pt idx="3">
                  <c:v> La radio privada</c:v>
                </c:pt>
                <c:pt idx="4">
                  <c:v>Los periódicos</c:v>
                </c:pt>
                <c:pt idx="5">
                  <c:v> La radio pública</c:v>
                </c:pt>
              </c:strCache>
            </c:strRef>
          </c:cat>
          <c:val>
            <c:numRef>
              <c:f>Sheet1!$B$2:$G$2</c:f>
              <c:numCache>
                <c:formatCode>###0%</c:formatCode>
                <c:ptCount val="6"/>
                <c:pt idx="0">
                  <c:v>0.31861042183622829</c:v>
                </c:pt>
                <c:pt idx="1">
                  <c:v>0.20248138957816375</c:v>
                </c:pt>
                <c:pt idx="2">
                  <c:v>0.23076923076923075</c:v>
                </c:pt>
                <c:pt idx="3">
                  <c:v>0.15186104218362284</c:v>
                </c:pt>
                <c:pt idx="4">
                  <c:v>0.146898263027295</c:v>
                </c:pt>
                <c:pt idx="5">
                  <c:v>0.16873449131513649</c:v>
                </c:pt>
              </c:numCache>
            </c:numRef>
          </c:val>
          <c:extLst>
            <c:ext xmlns:c16="http://schemas.microsoft.com/office/drawing/2014/chart" uri="{C3380CC4-5D6E-409C-BE32-E72D297353CC}">
              <c16:uniqueId val="{00000006-EB83-304A-9309-DBC876FD1C0C}"/>
            </c:ext>
          </c:extLst>
        </c:ser>
        <c:ser>
          <c:idx val="0"/>
          <c:order val="1"/>
          <c:tx>
            <c:strRef>
              <c:f>Sheet1!$A$3</c:f>
              <c:strCache>
                <c:ptCount val="1"/>
                <c:pt idx="0">
                  <c:v>3 a 4</c:v>
                </c:pt>
              </c:strCache>
            </c:strRef>
          </c:tx>
          <c:spPr>
            <a:solidFill>
              <a:srgbClr val="F8CD51"/>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accent4"/>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Sheet1!$B$1:$G$1</c:f>
              <c:strCache>
                <c:ptCount val="6"/>
                <c:pt idx="0">
                  <c:v> Las redes sociales</c:v>
                </c:pt>
                <c:pt idx="1">
                  <c:v>La televisión privada</c:v>
                </c:pt>
                <c:pt idx="2">
                  <c:v>La televisión pública</c:v>
                </c:pt>
                <c:pt idx="3">
                  <c:v> La radio privada</c:v>
                </c:pt>
                <c:pt idx="4">
                  <c:v>Los periódicos</c:v>
                </c:pt>
                <c:pt idx="5">
                  <c:v> La radio pública</c:v>
                </c:pt>
              </c:strCache>
            </c:strRef>
          </c:cat>
          <c:val>
            <c:numRef>
              <c:f>Sheet1!$B$3:$G$3</c:f>
              <c:numCache>
                <c:formatCode>###0%</c:formatCode>
                <c:ptCount val="6"/>
                <c:pt idx="0">
                  <c:v>0.23821339950372208</c:v>
                </c:pt>
                <c:pt idx="1">
                  <c:v>0.1771712158808933</c:v>
                </c:pt>
                <c:pt idx="2">
                  <c:v>0.1325062034739454</c:v>
                </c:pt>
                <c:pt idx="3">
                  <c:v>0.13746898263027296</c:v>
                </c:pt>
                <c:pt idx="4">
                  <c:v>0.14590570719602977</c:v>
                </c:pt>
                <c:pt idx="5">
                  <c:v>0.10868486352357321</c:v>
                </c:pt>
              </c:numCache>
            </c:numRef>
          </c:val>
          <c:extLst>
            <c:ext xmlns:c16="http://schemas.microsoft.com/office/drawing/2014/chart" uri="{C3380CC4-5D6E-409C-BE32-E72D297353CC}">
              <c16:uniqueId val="{00000007-EB83-304A-9309-DBC876FD1C0C}"/>
            </c:ext>
          </c:extLst>
        </c:ser>
        <c:ser>
          <c:idx val="1"/>
          <c:order val="2"/>
          <c:tx>
            <c:strRef>
              <c:f>Sheet1!$A$4</c:f>
              <c:strCache>
                <c:ptCount val="1"/>
                <c:pt idx="0">
                  <c:v>5</c:v>
                </c:pt>
              </c:strCache>
            </c:strRef>
          </c:tx>
          <c:spPr>
            <a:solidFill>
              <a:srgbClr val="48AE64"/>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Sheet1!$B$1:$G$1</c:f>
              <c:strCache>
                <c:ptCount val="6"/>
                <c:pt idx="0">
                  <c:v> Las redes sociales</c:v>
                </c:pt>
                <c:pt idx="1">
                  <c:v>La televisión privada</c:v>
                </c:pt>
                <c:pt idx="2">
                  <c:v>La televisión pública</c:v>
                </c:pt>
                <c:pt idx="3">
                  <c:v> La radio privada</c:v>
                </c:pt>
                <c:pt idx="4">
                  <c:v>Los periódicos</c:v>
                </c:pt>
                <c:pt idx="5">
                  <c:v> La radio pública</c:v>
                </c:pt>
              </c:strCache>
            </c:strRef>
          </c:cat>
          <c:val>
            <c:numRef>
              <c:f>Sheet1!$B$4:$G$4</c:f>
              <c:numCache>
                <c:formatCode>###0%</c:formatCode>
                <c:ptCount val="6"/>
                <c:pt idx="0">
                  <c:v>0.2054590570719603</c:v>
                </c:pt>
                <c:pt idx="1">
                  <c:v>0.23225806451612904</c:v>
                </c:pt>
                <c:pt idx="2">
                  <c:v>0.15334987593052107</c:v>
                </c:pt>
                <c:pt idx="3">
                  <c:v>0.21488833746898262</c:v>
                </c:pt>
                <c:pt idx="4">
                  <c:v>0.23523573200992554</c:v>
                </c:pt>
                <c:pt idx="5">
                  <c:v>0.1598014888337469</c:v>
                </c:pt>
              </c:numCache>
            </c:numRef>
          </c:val>
          <c:extLst>
            <c:ext xmlns:c16="http://schemas.microsoft.com/office/drawing/2014/chart" uri="{C3380CC4-5D6E-409C-BE32-E72D297353CC}">
              <c16:uniqueId val="{00000008-EB83-304A-9309-DBC876FD1C0C}"/>
            </c:ext>
          </c:extLst>
        </c:ser>
        <c:ser>
          <c:idx val="2"/>
          <c:order val="3"/>
          <c:tx>
            <c:strRef>
              <c:f>Sheet1!$A$5</c:f>
              <c:strCache>
                <c:ptCount val="1"/>
                <c:pt idx="0">
                  <c:v>6 a 7</c:v>
                </c:pt>
              </c:strCache>
            </c:strRef>
          </c:tx>
          <c:spPr>
            <a:solidFill>
              <a:srgbClr val="00B0F0"/>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Sheet1!$B$1:$G$1</c:f>
              <c:strCache>
                <c:ptCount val="6"/>
                <c:pt idx="0">
                  <c:v> Las redes sociales</c:v>
                </c:pt>
                <c:pt idx="1">
                  <c:v>La televisión privada</c:v>
                </c:pt>
                <c:pt idx="2">
                  <c:v>La televisión pública</c:v>
                </c:pt>
                <c:pt idx="3">
                  <c:v> La radio privada</c:v>
                </c:pt>
                <c:pt idx="4">
                  <c:v>Los periódicos</c:v>
                </c:pt>
                <c:pt idx="5">
                  <c:v> La radio pública</c:v>
                </c:pt>
              </c:strCache>
            </c:strRef>
          </c:cat>
          <c:val>
            <c:numRef>
              <c:f>Sheet1!$B$5:$G$5</c:f>
              <c:numCache>
                <c:formatCode>###0%</c:formatCode>
                <c:ptCount val="6"/>
                <c:pt idx="0">
                  <c:v>0.15781637717121588</c:v>
                </c:pt>
                <c:pt idx="1">
                  <c:v>0.26799007444168732</c:v>
                </c:pt>
                <c:pt idx="2">
                  <c:v>0.28188585607940447</c:v>
                </c:pt>
                <c:pt idx="3">
                  <c:v>0.29131513647642682</c:v>
                </c:pt>
                <c:pt idx="4">
                  <c:v>0.31563275434243176</c:v>
                </c:pt>
                <c:pt idx="5">
                  <c:v>0.30074441687344911</c:v>
                </c:pt>
              </c:numCache>
            </c:numRef>
          </c:val>
          <c:extLst>
            <c:ext xmlns:c16="http://schemas.microsoft.com/office/drawing/2014/chart" uri="{C3380CC4-5D6E-409C-BE32-E72D297353CC}">
              <c16:uniqueId val="{00000009-EB83-304A-9309-DBC876FD1C0C}"/>
            </c:ext>
          </c:extLst>
        </c:ser>
        <c:ser>
          <c:idx val="3"/>
          <c:order val="4"/>
          <c:tx>
            <c:strRef>
              <c:f>Sheet1!$A$6</c:f>
              <c:strCache>
                <c:ptCount val="1"/>
                <c:pt idx="0">
                  <c:v>8 a 10</c:v>
                </c:pt>
              </c:strCache>
            </c:strRef>
          </c:tx>
          <c:spPr>
            <a:solidFill>
              <a:srgbClr val="004481"/>
            </a:solidFill>
            <a:ln>
              <a:noFill/>
            </a:ln>
          </c:spPr>
          <c:invertIfNegative val="0"/>
          <c:dLbls>
            <c:spPr>
              <a:noFill/>
              <a:ln>
                <a:noFill/>
              </a:ln>
              <a:effectLst/>
            </c:spPr>
            <c:txPr>
              <a:bodyPr wrap="square" lIns="38100" tIns="19050" rIns="38100" bIns="19050" anchor="ctr">
                <a:spAutoFit/>
              </a:bodyPr>
              <a:lstStyle/>
              <a:p>
                <a:pPr>
                  <a:defRPr sz="8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Sheet1!$B$1:$G$1</c:f>
              <c:strCache>
                <c:ptCount val="6"/>
                <c:pt idx="0">
                  <c:v> Las redes sociales</c:v>
                </c:pt>
                <c:pt idx="1">
                  <c:v>La televisión privada</c:v>
                </c:pt>
                <c:pt idx="2">
                  <c:v>La televisión pública</c:v>
                </c:pt>
                <c:pt idx="3">
                  <c:v> La radio privada</c:v>
                </c:pt>
                <c:pt idx="4">
                  <c:v>Los periódicos</c:v>
                </c:pt>
                <c:pt idx="5">
                  <c:v> La radio pública</c:v>
                </c:pt>
              </c:strCache>
            </c:strRef>
          </c:cat>
          <c:val>
            <c:numRef>
              <c:f>Sheet1!$B$6:$G$6</c:f>
              <c:numCache>
                <c:formatCode>###0%</c:formatCode>
                <c:ptCount val="6"/>
                <c:pt idx="0">
                  <c:v>5.8064516129032261E-2</c:v>
                </c:pt>
                <c:pt idx="1">
                  <c:v>0.10521091811414392</c:v>
                </c:pt>
                <c:pt idx="2">
                  <c:v>0.19354838709677419</c:v>
                </c:pt>
                <c:pt idx="3">
                  <c:v>0.16873449131513649</c:v>
                </c:pt>
                <c:pt idx="4">
                  <c:v>0.13647642679900746</c:v>
                </c:pt>
                <c:pt idx="5">
                  <c:v>0.24119106699751861</c:v>
                </c:pt>
              </c:numCache>
            </c:numRef>
          </c:val>
          <c:extLst>
            <c:ext xmlns:c16="http://schemas.microsoft.com/office/drawing/2014/chart" uri="{C3380CC4-5D6E-409C-BE32-E72D297353CC}">
              <c16:uniqueId val="{0000000A-EB83-304A-9309-DBC876FD1C0C}"/>
            </c:ext>
          </c:extLst>
        </c:ser>
        <c:ser>
          <c:idx val="5"/>
          <c:order val="5"/>
          <c:tx>
            <c:strRef>
              <c:f>Sheet1!$A$7</c:f>
              <c:strCache>
                <c:ptCount val="1"/>
                <c:pt idx="0">
                  <c:v>Ns/Nc</c:v>
                </c:pt>
              </c:strCache>
            </c:strRef>
          </c:tx>
          <c:spPr>
            <a:solidFill>
              <a:srgbClr val="F7893B"/>
            </a:solidFill>
            <a:ln>
              <a:noFill/>
            </a:ln>
          </c:spPr>
          <c:invertIfNegative val="0"/>
          <c:dLbls>
            <c:delete val="1"/>
          </c:dLbls>
          <c:cat>
            <c:strRef>
              <c:f>Sheet1!$B$1:$G$1</c:f>
              <c:strCache>
                <c:ptCount val="6"/>
                <c:pt idx="0">
                  <c:v> Las redes sociales</c:v>
                </c:pt>
                <c:pt idx="1">
                  <c:v>La televisión privada</c:v>
                </c:pt>
                <c:pt idx="2">
                  <c:v>La televisión pública</c:v>
                </c:pt>
                <c:pt idx="3">
                  <c:v> La radio privada</c:v>
                </c:pt>
                <c:pt idx="4">
                  <c:v>Los periódicos</c:v>
                </c:pt>
                <c:pt idx="5">
                  <c:v> La radio pública</c:v>
                </c:pt>
              </c:strCache>
            </c:strRef>
          </c:cat>
          <c:val>
            <c:numRef>
              <c:f>Sheet1!$B$7:$G$7</c:f>
              <c:numCache>
                <c:formatCode>###0%</c:formatCode>
                <c:ptCount val="6"/>
                <c:pt idx="0">
                  <c:v>2.1836228287841195E-2</c:v>
                </c:pt>
                <c:pt idx="1">
                  <c:v>1.488833746898263E-2</c:v>
                </c:pt>
                <c:pt idx="2">
                  <c:v>7.9404466501240695E-3</c:v>
                </c:pt>
                <c:pt idx="3">
                  <c:v>3.5732009925558313E-2</c:v>
                </c:pt>
                <c:pt idx="4">
                  <c:v>1.9851116625310174E-2</c:v>
                </c:pt>
                <c:pt idx="5">
                  <c:v>2.0843672456575684E-2</c:v>
                </c:pt>
              </c:numCache>
            </c:numRef>
          </c:val>
          <c:extLst>
            <c:ext xmlns:c16="http://schemas.microsoft.com/office/drawing/2014/chart" uri="{C3380CC4-5D6E-409C-BE32-E72D297353CC}">
              <c16:uniqueId val="{0000000B-EB83-304A-9309-DBC876FD1C0C}"/>
            </c:ext>
          </c:extLst>
        </c:ser>
        <c:dLbls>
          <c:showLegendKey val="0"/>
          <c:showVal val="1"/>
          <c:showCatName val="0"/>
          <c:showSerName val="0"/>
          <c:showPercent val="0"/>
          <c:showBubbleSize val="0"/>
        </c:dLbls>
        <c:gapWidth val="60"/>
        <c:overlap val="100"/>
        <c:axId val="612589760"/>
        <c:axId val="612595744"/>
      </c:barChart>
      <c:catAx>
        <c:axId val="612589760"/>
        <c:scaling>
          <c:orientation val="minMax"/>
        </c:scaling>
        <c:delete val="0"/>
        <c:axPos val="l"/>
        <c:numFmt formatCode="General" sourceLinked="1"/>
        <c:majorTickMark val="out"/>
        <c:minorTickMark val="none"/>
        <c:tickLblPos val="nextTo"/>
        <c:txPr>
          <a:bodyPr/>
          <a:lstStyle/>
          <a:p>
            <a:pPr>
              <a:defRPr sz="900">
                <a:solidFill>
                  <a:srgbClr val="004481"/>
                </a:solidFill>
                <a:latin typeface="BentonSansBBVA Book" pitchFamily="2" charset="77"/>
                <a:cs typeface="Calibri" panose="020F0502020204030204" pitchFamily="34" charset="0"/>
              </a:defRPr>
            </a:pPr>
            <a:endParaRPr lang="es-ES"/>
          </a:p>
        </c:txPr>
        <c:crossAx val="612595744"/>
        <c:crosses val="autoZero"/>
        <c:auto val="1"/>
        <c:lblAlgn val="ctr"/>
        <c:lblOffset val="100"/>
        <c:noMultiLvlLbl val="0"/>
      </c:catAx>
      <c:valAx>
        <c:axId val="612595744"/>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rgbClr val="000000"/>
                </a:solidFill>
                <a:latin typeface="BentonSansBBVA Book" pitchFamily="2" charset="77"/>
                <a:ea typeface="Century Gothic"/>
                <a:cs typeface="Calibri" panose="020F0502020204030204" pitchFamily="34" charset="0"/>
              </a:defRPr>
            </a:pPr>
            <a:endParaRPr lang="es-ES"/>
          </a:p>
        </c:txPr>
        <c:crossAx val="612589760"/>
        <c:crosses val="autoZero"/>
        <c:crossBetween val="between"/>
        <c:majorUnit val="0.2"/>
      </c:valAx>
      <c:spPr>
        <a:noFill/>
        <a:ln w="25400">
          <a:noFill/>
        </a:ln>
      </c:spPr>
    </c:plotArea>
    <c:legend>
      <c:legendPos val="r"/>
      <c:layout>
        <c:manualLayout>
          <c:xMode val="edge"/>
          <c:yMode val="edge"/>
          <c:x val="0.20060326126514955"/>
          <c:y val="0.90185699883784431"/>
          <c:w val="0.69096254345639119"/>
          <c:h val="9.1103132962625885E-2"/>
        </c:manualLayout>
      </c:layout>
      <c:overlay val="0"/>
      <c:txPr>
        <a:bodyPr/>
        <a:lstStyle/>
        <a:p>
          <a:pPr>
            <a:defRPr sz="900" b="0">
              <a:latin typeface="BentonSansBBVA Book" pitchFamily="2" charset="77"/>
              <a:cs typeface="Calibri" panose="020F0502020204030204" pitchFamily="34" charset="0"/>
            </a:defRPr>
          </a:pPr>
          <a:endParaRPr lang="es-ES"/>
        </a:p>
      </c:txPr>
    </c:legend>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8659687638515889"/>
          <c:y val="2.0420814233509867E-2"/>
          <c:w val="0.31603503646337283"/>
          <c:h val="0.94162594543889022"/>
        </c:manualLayout>
      </c:layout>
      <c:barChart>
        <c:barDir val="bar"/>
        <c:grouping val="clustered"/>
        <c:varyColors val="0"/>
        <c:ser>
          <c:idx val="4"/>
          <c:order val="0"/>
          <c:tx>
            <c:strRef>
              <c:f>Sheet1!$A$3</c:f>
              <c:strCache>
                <c:ptCount val="1"/>
              </c:strCache>
            </c:strRef>
          </c:tx>
          <c:spPr>
            <a:solidFill>
              <a:srgbClr val="004481"/>
            </a:solidFill>
            <a:ln w="12984">
              <a:noFill/>
              <a:prstDash val="solid"/>
            </a:ln>
          </c:spPr>
          <c:invertIfNegative val="0"/>
          <c:dPt>
            <c:idx val="0"/>
            <c:invertIfNegative val="0"/>
            <c:bubble3D val="0"/>
            <c:extLst>
              <c:ext xmlns:c16="http://schemas.microsoft.com/office/drawing/2014/chart" uri="{C3380CC4-5D6E-409C-BE32-E72D297353CC}">
                <c16:uniqueId val="{00000000-B479-EF4F-8C23-AEFD9ABE5925}"/>
              </c:ext>
            </c:extLst>
          </c:dPt>
          <c:dPt>
            <c:idx val="1"/>
            <c:invertIfNegative val="0"/>
            <c:bubble3D val="0"/>
            <c:extLst>
              <c:ext xmlns:c16="http://schemas.microsoft.com/office/drawing/2014/chart" uri="{C3380CC4-5D6E-409C-BE32-E72D297353CC}">
                <c16:uniqueId val="{00000001-B479-EF4F-8C23-AEFD9ABE5925}"/>
              </c:ext>
            </c:extLst>
          </c:dPt>
          <c:dPt>
            <c:idx val="2"/>
            <c:invertIfNegative val="0"/>
            <c:bubble3D val="0"/>
            <c:extLst>
              <c:ext xmlns:c16="http://schemas.microsoft.com/office/drawing/2014/chart" uri="{C3380CC4-5D6E-409C-BE32-E72D297353CC}">
                <c16:uniqueId val="{00000002-B479-EF4F-8C23-AEFD9ABE5925}"/>
              </c:ext>
            </c:extLst>
          </c:dPt>
          <c:dPt>
            <c:idx val="3"/>
            <c:invertIfNegative val="0"/>
            <c:bubble3D val="0"/>
            <c:extLst>
              <c:ext xmlns:c16="http://schemas.microsoft.com/office/drawing/2014/chart" uri="{C3380CC4-5D6E-409C-BE32-E72D297353CC}">
                <c16:uniqueId val="{00000003-B479-EF4F-8C23-AEFD9ABE5925}"/>
              </c:ext>
            </c:extLst>
          </c:dPt>
          <c:dPt>
            <c:idx val="4"/>
            <c:invertIfNegative val="0"/>
            <c:bubble3D val="0"/>
            <c:extLst>
              <c:ext xmlns:c16="http://schemas.microsoft.com/office/drawing/2014/chart" uri="{C3380CC4-5D6E-409C-BE32-E72D297353CC}">
                <c16:uniqueId val="{00000004-B479-EF4F-8C23-AEFD9ABE5925}"/>
              </c:ext>
            </c:extLst>
          </c:dPt>
          <c:dPt>
            <c:idx val="6"/>
            <c:invertIfNegative val="0"/>
            <c:bubble3D val="0"/>
            <c:extLst>
              <c:ext xmlns:c16="http://schemas.microsoft.com/office/drawing/2014/chart" uri="{C3380CC4-5D6E-409C-BE32-E72D297353CC}">
                <c16:uniqueId val="{00000005-B479-EF4F-8C23-AEFD9ABE5925}"/>
              </c:ext>
            </c:extLst>
          </c:dPt>
          <c:dPt>
            <c:idx val="12"/>
            <c:invertIfNegative val="0"/>
            <c:bubble3D val="0"/>
            <c:spPr>
              <a:solidFill>
                <a:srgbClr val="004481"/>
              </a:solidFill>
              <a:ln w="9525">
                <a:noFill/>
                <a:prstDash val="solid"/>
              </a:ln>
            </c:spPr>
            <c:extLst>
              <c:ext xmlns:c16="http://schemas.microsoft.com/office/drawing/2014/chart" uri="{C3380CC4-5D6E-409C-BE32-E72D297353CC}">
                <c16:uniqueId val="{00000007-B479-EF4F-8C23-AEFD9ABE5925}"/>
              </c:ext>
            </c:extLst>
          </c:dPt>
          <c:dPt>
            <c:idx val="13"/>
            <c:invertIfNegative val="0"/>
            <c:bubble3D val="0"/>
            <c:spPr>
              <a:solidFill>
                <a:srgbClr val="004481"/>
              </a:solidFill>
              <a:ln w="9525">
                <a:noFill/>
                <a:prstDash val="solid"/>
              </a:ln>
            </c:spPr>
            <c:extLst>
              <c:ext xmlns:c16="http://schemas.microsoft.com/office/drawing/2014/chart" uri="{C3380CC4-5D6E-409C-BE32-E72D297353CC}">
                <c16:uniqueId val="{00000009-B479-EF4F-8C23-AEFD9ABE5925}"/>
              </c:ext>
            </c:extLst>
          </c:dPt>
          <c:dLbls>
            <c:dLbl>
              <c:idx val="0"/>
              <c:layout>
                <c:manualLayout>
                  <c:x val="-9.6778175418450046E-2"/>
                  <c:y val="4.079470658166377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479-EF4F-8C23-AEFD9ABE5925}"/>
                </c:ext>
              </c:extLst>
            </c:dLbl>
            <c:dLbl>
              <c:idx val="1"/>
              <c:layout>
                <c:manualLayout>
                  <c:x val="-0.11262499263580281"/>
                  <c:y val="4.079470658166228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479-EF4F-8C23-AEFD9ABE5925}"/>
                </c:ext>
              </c:extLst>
            </c:dLbl>
            <c:numFmt formatCode="#,##0.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Sheet1!$B$2:$G$2</c:f>
              <c:strCache>
                <c:ptCount val="6"/>
                <c:pt idx="0">
                  <c:v>Tik-Tok</c:v>
                </c:pt>
                <c:pt idx="1">
                  <c:v>Twitter / X</c:v>
                </c:pt>
                <c:pt idx="2">
                  <c:v>Instagram</c:v>
                </c:pt>
                <c:pt idx="3">
                  <c:v>Facebook</c:v>
                </c:pt>
                <c:pt idx="4">
                  <c:v>Youtube</c:v>
                </c:pt>
                <c:pt idx="5">
                  <c:v>WhatsApp</c:v>
                </c:pt>
              </c:strCache>
            </c:strRef>
          </c:cat>
          <c:val>
            <c:numRef>
              <c:f>Sheet1!$B$3:$G$3</c:f>
              <c:numCache>
                <c:formatCode>#,##0.0</c:formatCode>
                <c:ptCount val="6"/>
                <c:pt idx="0">
                  <c:v>2.5</c:v>
                </c:pt>
                <c:pt idx="1">
                  <c:v>3</c:v>
                </c:pt>
                <c:pt idx="2">
                  <c:v>3.7</c:v>
                </c:pt>
                <c:pt idx="3">
                  <c:v>3.7</c:v>
                </c:pt>
                <c:pt idx="4">
                  <c:v>4.7</c:v>
                </c:pt>
                <c:pt idx="5">
                  <c:v>6.6</c:v>
                </c:pt>
              </c:numCache>
            </c:numRef>
          </c:val>
          <c:extLst>
            <c:ext xmlns:c16="http://schemas.microsoft.com/office/drawing/2014/chart" uri="{C3380CC4-5D6E-409C-BE32-E72D297353CC}">
              <c16:uniqueId val="{0000000A-B479-EF4F-8C23-AEFD9ABE5925}"/>
            </c:ext>
          </c:extLst>
        </c:ser>
        <c:dLbls>
          <c:showLegendKey val="0"/>
          <c:showVal val="1"/>
          <c:showCatName val="0"/>
          <c:showSerName val="0"/>
          <c:showPercent val="0"/>
          <c:showBubbleSize val="0"/>
        </c:dLbls>
        <c:gapWidth val="60"/>
        <c:axId val="284035440"/>
        <c:axId val="284028912"/>
      </c:barChart>
      <c:catAx>
        <c:axId val="284035440"/>
        <c:scaling>
          <c:orientation val="minMax"/>
        </c:scaling>
        <c:delete val="1"/>
        <c:axPos val="l"/>
        <c:numFmt formatCode="General" sourceLinked="1"/>
        <c:majorTickMark val="out"/>
        <c:minorTickMark val="none"/>
        <c:tickLblPos val="nextTo"/>
        <c:crossAx val="284028912"/>
        <c:crosses val="autoZero"/>
        <c:auto val="1"/>
        <c:lblAlgn val="ctr"/>
        <c:lblOffset val="100"/>
        <c:noMultiLvlLbl val="0"/>
      </c:catAx>
      <c:valAx>
        <c:axId val="284028912"/>
        <c:scaling>
          <c:orientation val="minMax"/>
          <c:max val="10"/>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chemeClr val="accent4"/>
                </a:solidFill>
                <a:latin typeface="BentonSansBBVA Book" pitchFamily="2" charset="77"/>
                <a:ea typeface="Century Gothic"/>
                <a:cs typeface="Calibri" panose="020F0502020204030204" pitchFamily="34" charset="0"/>
              </a:defRPr>
            </a:pPr>
            <a:endParaRPr lang="es-ES"/>
          </a:p>
        </c:txPr>
        <c:crossAx val="284035440"/>
        <c:crosses val="autoZero"/>
        <c:crossBetween val="between"/>
        <c:majorUnit val="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72712260666265"/>
          <c:y val="0.1652833492543358"/>
          <c:w val="0.43177695790855131"/>
          <c:h val="0.71422666156774928"/>
        </c:manualLayout>
      </c:layout>
      <c:barChart>
        <c:barDir val="bar"/>
        <c:grouping val="stacked"/>
        <c:varyColors val="0"/>
        <c:ser>
          <c:idx val="4"/>
          <c:order val="0"/>
          <c:tx>
            <c:strRef>
              <c:f>Sheet1!$A$3</c:f>
              <c:strCache>
                <c:ptCount val="1"/>
                <c:pt idx="0">
                  <c:v>0 a 2</c:v>
                </c:pt>
              </c:strCache>
            </c:strRef>
          </c:tx>
          <c:spPr>
            <a:solidFill>
              <a:srgbClr val="AD53A1"/>
            </a:solidFill>
            <a:ln w="9525">
              <a:noFill/>
              <a:prstDash val="solid"/>
            </a:ln>
          </c:spPr>
          <c:invertIfNegative val="0"/>
          <c:dPt>
            <c:idx val="0"/>
            <c:invertIfNegative val="0"/>
            <c:bubble3D val="0"/>
            <c:extLst>
              <c:ext xmlns:c16="http://schemas.microsoft.com/office/drawing/2014/chart" uri="{C3380CC4-5D6E-409C-BE32-E72D297353CC}">
                <c16:uniqueId val="{00000000-84E7-9D47-A2D6-FA4FC8C3F894}"/>
              </c:ext>
            </c:extLst>
          </c:dPt>
          <c:dPt>
            <c:idx val="1"/>
            <c:invertIfNegative val="0"/>
            <c:bubble3D val="0"/>
            <c:extLst>
              <c:ext xmlns:c16="http://schemas.microsoft.com/office/drawing/2014/chart" uri="{C3380CC4-5D6E-409C-BE32-E72D297353CC}">
                <c16:uniqueId val="{00000001-84E7-9D47-A2D6-FA4FC8C3F894}"/>
              </c:ext>
            </c:extLst>
          </c:dPt>
          <c:dPt>
            <c:idx val="2"/>
            <c:invertIfNegative val="0"/>
            <c:bubble3D val="0"/>
            <c:extLst>
              <c:ext xmlns:c16="http://schemas.microsoft.com/office/drawing/2014/chart" uri="{C3380CC4-5D6E-409C-BE32-E72D297353CC}">
                <c16:uniqueId val="{00000002-84E7-9D47-A2D6-FA4FC8C3F894}"/>
              </c:ext>
            </c:extLst>
          </c:dPt>
          <c:dPt>
            <c:idx val="3"/>
            <c:invertIfNegative val="0"/>
            <c:bubble3D val="0"/>
            <c:extLst>
              <c:ext xmlns:c16="http://schemas.microsoft.com/office/drawing/2014/chart" uri="{C3380CC4-5D6E-409C-BE32-E72D297353CC}">
                <c16:uniqueId val="{00000003-84E7-9D47-A2D6-FA4FC8C3F894}"/>
              </c:ext>
            </c:extLst>
          </c:dPt>
          <c:dPt>
            <c:idx val="4"/>
            <c:invertIfNegative val="0"/>
            <c:bubble3D val="0"/>
            <c:extLst>
              <c:ext xmlns:c16="http://schemas.microsoft.com/office/drawing/2014/chart" uri="{C3380CC4-5D6E-409C-BE32-E72D297353CC}">
                <c16:uniqueId val="{00000004-84E7-9D47-A2D6-FA4FC8C3F894}"/>
              </c:ext>
            </c:extLst>
          </c:dPt>
          <c:dPt>
            <c:idx val="6"/>
            <c:invertIfNegative val="0"/>
            <c:bubble3D val="0"/>
            <c:extLst>
              <c:ext xmlns:c16="http://schemas.microsoft.com/office/drawing/2014/chart" uri="{C3380CC4-5D6E-409C-BE32-E72D297353CC}">
                <c16:uniqueId val="{00000005-84E7-9D47-A2D6-FA4FC8C3F894}"/>
              </c:ext>
            </c:extLst>
          </c:dPt>
          <c:dLbls>
            <c:numFmt formatCode="0%" sourceLinked="0"/>
            <c:spPr>
              <a:noFill/>
              <a:ln w="25968">
                <a:noFill/>
              </a:ln>
            </c:spPr>
            <c:txPr>
              <a:bodyPr/>
              <a:lstStyle/>
              <a:p>
                <a:pPr>
                  <a:defRPr sz="8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Sheet1!$B$2:$G$2</c:f>
              <c:strCache>
                <c:ptCount val="6"/>
                <c:pt idx="0">
                  <c:v>Tik-Tok</c:v>
                </c:pt>
                <c:pt idx="1">
                  <c:v>Twitter / X</c:v>
                </c:pt>
                <c:pt idx="2">
                  <c:v>Instagram</c:v>
                </c:pt>
                <c:pt idx="3">
                  <c:v>Facebook</c:v>
                </c:pt>
                <c:pt idx="4">
                  <c:v>YouTube</c:v>
                </c:pt>
                <c:pt idx="5">
                  <c:v>WhatsApp</c:v>
                </c:pt>
              </c:strCache>
            </c:strRef>
          </c:cat>
          <c:val>
            <c:numRef>
              <c:f>Sheet1!$B$3:$G$3</c:f>
              <c:numCache>
                <c:formatCode>0%</c:formatCode>
                <c:ptCount val="6"/>
                <c:pt idx="0">
                  <c:v>0.454094</c:v>
                </c:pt>
                <c:pt idx="1">
                  <c:v>0.39206000000000002</c:v>
                </c:pt>
                <c:pt idx="2">
                  <c:v>0.30074400000000001</c:v>
                </c:pt>
                <c:pt idx="3">
                  <c:v>0.31067</c:v>
                </c:pt>
                <c:pt idx="4">
                  <c:v>0.201985</c:v>
                </c:pt>
                <c:pt idx="5">
                  <c:v>7.9404000000000002E-2</c:v>
                </c:pt>
              </c:numCache>
            </c:numRef>
          </c:val>
          <c:extLst>
            <c:ext xmlns:c16="http://schemas.microsoft.com/office/drawing/2014/chart" uri="{C3380CC4-5D6E-409C-BE32-E72D297353CC}">
              <c16:uniqueId val="{00000006-84E7-9D47-A2D6-FA4FC8C3F894}"/>
            </c:ext>
          </c:extLst>
        </c:ser>
        <c:ser>
          <c:idx val="0"/>
          <c:order val="1"/>
          <c:tx>
            <c:strRef>
              <c:f>Sheet1!$A$4</c:f>
              <c:strCache>
                <c:ptCount val="1"/>
                <c:pt idx="0">
                  <c:v>3 a 4</c:v>
                </c:pt>
              </c:strCache>
            </c:strRef>
          </c:tx>
          <c:spPr>
            <a:solidFill>
              <a:srgbClr val="F8CD51"/>
            </a:solidFill>
            <a:ln>
              <a:noFill/>
            </a:ln>
          </c:spPr>
          <c:invertIfNegative val="0"/>
          <c:dLbls>
            <c:numFmt formatCode="0%" sourceLinked="0"/>
            <c:spPr>
              <a:noFill/>
              <a:ln>
                <a:noFill/>
              </a:ln>
              <a:effectLst/>
            </c:spPr>
            <c:txPr>
              <a:bodyPr/>
              <a:lstStyle/>
              <a:p>
                <a:pPr>
                  <a:defRPr sz="800">
                    <a:solidFill>
                      <a:schemeClr val="accent4"/>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Sheet1!$B$2:$G$2</c:f>
              <c:strCache>
                <c:ptCount val="6"/>
                <c:pt idx="0">
                  <c:v>Tik-Tok</c:v>
                </c:pt>
                <c:pt idx="1">
                  <c:v>Twitter / X</c:v>
                </c:pt>
                <c:pt idx="2">
                  <c:v>Instagram</c:v>
                </c:pt>
                <c:pt idx="3">
                  <c:v>Facebook</c:v>
                </c:pt>
                <c:pt idx="4">
                  <c:v>YouTube</c:v>
                </c:pt>
                <c:pt idx="5">
                  <c:v>WhatsApp</c:v>
                </c:pt>
              </c:strCache>
            </c:strRef>
          </c:cat>
          <c:val>
            <c:numRef>
              <c:f>Sheet1!$B$4:$G$4</c:f>
              <c:numCache>
                <c:formatCode>0%</c:formatCode>
                <c:ptCount val="6"/>
                <c:pt idx="0">
                  <c:v>0.143424</c:v>
                </c:pt>
                <c:pt idx="1">
                  <c:v>0.142432</c:v>
                </c:pt>
                <c:pt idx="2">
                  <c:v>0.16029800000000002</c:v>
                </c:pt>
                <c:pt idx="3">
                  <c:v>0.164268</c:v>
                </c:pt>
                <c:pt idx="4">
                  <c:v>0.13746900000000001</c:v>
                </c:pt>
                <c:pt idx="5">
                  <c:v>7.1464E-2</c:v>
                </c:pt>
              </c:numCache>
            </c:numRef>
          </c:val>
          <c:extLst>
            <c:ext xmlns:c16="http://schemas.microsoft.com/office/drawing/2014/chart" uri="{C3380CC4-5D6E-409C-BE32-E72D297353CC}">
              <c16:uniqueId val="{00000007-84E7-9D47-A2D6-FA4FC8C3F894}"/>
            </c:ext>
          </c:extLst>
        </c:ser>
        <c:ser>
          <c:idx val="1"/>
          <c:order val="2"/>
          <c:tx>
            <c:strRef>
              <c:f>Sheet1!$A$5</c:f>
              <c:strCache>
                <c:ptCount val="1"/>
                <c:pt idx="0">
                  <c:v>5</c:v>
                </c:pt>
              </c:strCache>
            </c:strRef>
          </c:tx>
          <c:spPr>
            <a:solidFill>
              <a:srgbClr val="48AE64"/>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Sheet1!$B$2:$G$2</c:f>
              <c:strCache>
                <c:ptCount val="6"/>
                <c:pt idx="0">
                  <c:v>Tik-Tok</c:v>
                </c:pt>
                <c:pt idx="1">
                  <c:v>Twitter / X</c:v>
                </c:pt>
                <c:pt idx="2">
                  <c:v>Instagram</c:v>
                </c:pt>
                <c:pt idx="3">
                  <c:v>Facebook</c:v>
                </c:pt>
                <c:pt idx="4">
                  <c:v>YouTube</c:v>
                </c:pt>
                <c:pt idx="5">
                  <c:v>WhatsApp</c:v>
                </c:pt>
              </c:strCache>
            </c:strRef>
          </c:cat>
          <c:val>
            <c:numRef>
              <c:f>Sheet1!$B$5:$G$5</c:f>
              <c:numCache>
                <c:formatCode>0%</c:formatCode>
                <c:ptCount val="6"/>
                <c:pt idx="0">
                  <c:v>0.130521</c:v>
                </c:pt>
                <c:pt idx="1">
                  <c:v>0.15037200000000001</c:v>
                </c:pt>
                <c:pt idx="2">
                  <c:v>0.19503699999999999</c:v>
                </c:pt>
                <c:pt idx="3">
                  <c:v>0.20496300000000001</c:v>
                </c:pt>
                <c:pt idx="4">
                  <c:v>0.200993</c:v>
                </c:pt>
                <c:pt idx="5">
                  <c:v>0.146898</c:v>
                </c:pt>
              </c:numCache>
            </c:numRef>
          </c:val>
          <c:extLst>
            <c:ext xmlns:c16="http://schemas.microsoft.com/office/drawing/2014/chart" uri="{C3380CC4-5D6E-409C-BE32-E72D297353CC}">
              <c16:uniqueId val="{00000008-84E7-9D47-A2D6-FA4FC8C3F894}"/>
            </c:ext>
          </c:extLst>
        </c:ser>
        <c:ser>
          <c:idx val="2"/>
          <c:order val="3"/>
          <c:tx>
            <c:strRef>
              <c:f>Sheet1!$A$6</c:f>
              <c:strCache>
                <c:ptCount val="1"/>
                <c:pt idx="0">
                  <c:v>6 a 7</c:v>
                </c:pt>
              </c:strCache>
            </c:strRef>
          </c:tx>
          <c:spPr>
            <a:solidFill>
              <a:schemeClr val="accent2"/>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Sheet1!$B$2:$G$2</c:f>
              <c:strCache>
                <c:ptCount val="6"/>
                <c:pt idx="0">
                  <c:v>Tik-Tok</c:v>
                </c:pt>
                <c:pt idx="1">
                  <c:v>Twitter / X</c:v>
                </c:pt>
                <c:pt idx="2">
                  <c:v>Instagram</c:v>
                </c:pt>
                <c:pt idx="3">
                  <c:v>Facebook</c:v>
                </c:pt>
                <c:pt idx="4">
                  <c:v>YouTube</c:v>
                </c:pt>
                <c:pt idx="5">
                  <c:v>WhatsApp</c:v>
                </c:pt>
              </c:strCache>
            </c:strRef>
          </c:cat>
          <c:val>
            <c:numRef>
              <c:f>Sheet1!$B$6:$G$6</c:f>
              <c:numCache>
                <c:formatCode>0%</c:formatCode>
                <c:ptCount val="6"/>
                <c:pt idx="0">
                  <c:v>9.0818999999999997E-2</c:v>
                </c:pt>
                <c:pt idx="1">
                  <c:v>9.8759E-2</c:v>
                </c:pt>
                <c:pt idx="2">
                  <c:v>0.17419399999999999</c:v>
                </c:pt>
                <c:pt idx="3">
                  <c:v>0.16129000000000002</c:v>
                </c:pt>
                <c:pt idx="4">
                  <c:v>0.24615400000000001</c:v>
                </c:pt>
                <c:pt idx="5">
                  <c:v>0.260546</c:v>
                </c:pt>
              </c:numCache>
            </c:numRef>
          </c:val>
          <c:extLst>
            <c:ext xmlns:c16="http://schemas.microsoft.com/office/drawing/2014/chart" uri="{C3380CC4-5D6E-409C-BE32-E72D297353CC}">
              <c16:uniqueId val="{00000009-84E7-9D47-A2D6-FA4FC8C3F894}"/>
            </c:ext>
          </c:extLst>
        </c:ser>
        <c:ser>
          <c:idx val="3"/>
          <c:order val="4"/>
          <c:tx>
            <c:strRef>
              <c:f>Sheet1!$A$7</c:f>
              <c:strCache>
                <c:ptCount val="1"/>
                <c:pt idx="0">
                  <c:v>8 a 10</c:v>
                </c:pt>
              </c:strCache>
            </c:strRef>
          </c:tx>
          <c:spPr>
            <a:solidFill>
              <a:srgbClr val="004481"/>
            </a:solidFill>
            <a:ln>
              <a:noFill/>
            </a:ln>
          </c:spPr>
          <c:invertIfNegative val="0"/>
          <c:dLbls>
            <c:spPr>
              <a:noFill/>
              <a:ln>
                <a:noFill/>
              </a:ln>
              <a:effectLst/>
            </c:spPr>
            <c:txPr>
              <a:bodyPr/>
              <a:lstStyle/>
              <a:p>
                <a:pPr>
                  <a:defRPr sz="8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Sheet1!$B$2:$G$2</c:f>
              <c:strCache>
                <c:ptCount val="6"/>
                <c:pt idx="0">
                  <c:v>Tik-Tok</c:v>
                </c:pt>
                <c:pt idx="1">
                  <c:v>Twitter / X</c:v>
                </c:pt>
                <c:pt idx="2">
                  <c:v>Instagram</c:v>
                </c:pt>
                <c:pt idx="3">
                  <c:v>Facebook</c:v>
                </c:pt>
                <c:pt idx="4">
                  <c:v>YouTube</c:v>
                </c:pt>
                <c:pt idx="5">
                  <c:v>WhatsApp</c:v>
                </c:pt>
              </c:strCache>
            </c:strRef>
          </c:cat>
          <c:val>
            <c:numRef>
              <c:f>Sheet1!$B$7:$G$7</c:f>
              <c:numCache>
                <c:formatCode>0%</c:formatCode>
                <c:ptCount val="6"/>
                <c:pt idx="0">
                  <c:v>2.5805999999999999E-2</c:v>
                </c:pt>
                <c:pt idx="1">
                  <c:v>5.0620000000000005E-2</c:v>
                </c:pt>
                <c:pt idx="2">
                  <c:v>5.4093999999999996E-2</c:v>
                </c:pt>
                <c:pt idx="3">
                  <c:v>5.8560999999999995E-2</c:v>
                </c:pt>
                <c:pt idx="4">
                  <c:v>0.12903200000000001</c:v>
                </c:pt>
                <c:pt idx="5">
                  <c:v>0.416377</c:v>
                </c:pt>
              </c:numCache>
            </c:numRef>
          </c:val>
          <c:extLst>
            <c:ext xmlns:c16="http://schemas.microsoft.com/office/drawing/2014/chart" uri="{C3380CC4-5D6E-409C-BE32-E72D297353CC}">
              <c16:uniqueId val="{0000000A-84E7-9D47-A2D6-FA4FC8C3F894}"/>
            </c:ext>
          </c:extLst>
        </c:ser>
        <c:ser>
          <c:idx val="5"/>
          <c:order val="5"/>
          <c:tx>
            <c:strRef>
              <c:f>Sheet1!$A$8</c:f>
              <c:strCache>
                <c:ptCount val="1"/>
                <c:pt idx="0">
                  <c:v>Ns/Nc</c:v>
                </c:pt>
              </c:strCache>
            </c:strRef>
          </c:tx>
          <c:spPr>
            <a:solidFill>
              <a:srgbClr val="F7893B"/>
            </a:solidFill>
            <a:ln>
              <a:noFill/>
            </a:ln>
          </c:spPr>
          <c:invertIfNegative val="0"/>
          <c:dLbls>
            <c:dLbl>
              <c:idx val="5"/>
              <c:layout>
                <c:manualLayout>
                  <c:x val="1.8671423812210758E-3"/>
                  <c:y val="-3.331082885210914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D81-FE4B-A4EA-FF0EE5457C91}"/>
                </c:ext>
              </c:extLst>
            </c:dLbl>
            <c:spPr>
              <a:noFill/>
              <a:ln>
                <a:noFill/>
              </a:ln>
              <a:effectLst/>
            </c:spPr>
            <c:txPr>
              <a:bodyPr wrap="square" lIns="38100" tIns="19050" rIns="38100" bIns="19050" anchor="ctr">
                <a:spAutoFit/>
              </a:bodyPr>
              <a:lstStyle/>
              <a:p>
                <a:pPr>
                  <a:defRPr sz="800">
                    <a:solidFill>
                      <a:schemeClr val="bg2"/>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Sheet1!$B$2:$G$2</c:f>
              <c:strCache>
                <c:ptCount val="6"/>
                <c:pt idx="0">
                  <c:v>Tik-Tok</c:v>
                </c:pt>
                <c:pt idx="1">
                  <c:v>Twitter / X</c:v>
                </c:pt>
                <c:pt idx="2">
                  <c:v>Instagram</c:v>
                </c:pt>
                <c:pt idx="3">
                  <c:v>Facebook</c:v>
                </c:pt>
                <c:pt idx="4">
                  <c:v>YouTube</c:v>
                </c:pt>
                <c:pt idx="5">
                  <c:v>WhatsApp</c:v>
                </c:pt>
              </c:strCache>
            </c:strRef>
          </c:cat>
          <c:val>
            <c:numRef>
              <c:f>Sheet1!$B$8:$G$8</c:f>
              <c:numCache>
                <c:formatCode>0%</c:formatCode>
                <c:ptCount val="6"/>
                <c:pt idx="0">
                  <c:v>0.155335</c:v>
                </c:pt>
                <c:pt idx="1">
                  <c:v>0.16575700000000002</c:v>
                </c:pt>
                <c:pt idx="2">
                  <c:v>0.115633</c:v>
                </c:pt>
                <c:pt idx="3">
                  <c:v>0.100248</c:v>
                </c:pt>
                <c:pt idx="4">
                  <c:v>8.4366999999999998E-2</c:v>
                </c:pt>
                <c:pt idx="5">
                  <c:v>2.5310000000000003E-2</c:v>
                </c:pt>
              </c:numCache>
            </c:numRef>
          </c:val>
          <c:extLst>
            <c:ext xmlns:c16="http://schemas.microsoft.com/office/drawing/2014/chart" uri="{C3380CC4-5D6E-409C-BE32-E72D297353CC}">
              <c16:uniqueId val="{0000000B-84E7-9D47-A2D6-FA4FC8C3F894}"/>
            </c:ext>
          </c:extLst>
        </c:ser>
        <c:dLbls>
          <c:showLegendKey val="0"/>
          <c:showVal val="1"/>
          <c:showCatName val="0"/>
          <c:showSerName val="0"/>
          <c:showPercent val="0"/>
          <c:showBubbleSize val="0"/>
        </c:dLbls>
        <c:gapWidth val="60"/>
        <c:overlap val="100"/>
        <c:axId val="512839808"/>
        <c:axId val="512840352"/>
      </c:barChart>
      <c:catAx>
        <c:axId val="512839808"/>
        <c:scaling>
          <c:orientation val="minMax"/>
        </c:scaling>
        <c:delete val="0"/>
        <c:axPos val="l"/>
        <c:numFmt formatCode="General" sourceLinked="1"/>
        <c:majorTickMark val="out"/>
        <c:minorTickMark val="none"/>
        <c:tickLblPos val="nextTo"/>
        <c:txPr>
          <a:bodyPr/>
          <a:lstStyle/>
          <a:p>
            <a:pPr>
              <a:defRPr sz="900">
                <a:solidFill>
                  <a:srgbClr val="004481"/>
                </a:solidFill>
              </a:defRPr>
            </a:pPr>
            <a:endParaRPr lang="es-ES"/>
          </a:p>
        </c:txPr>
        <c:crossAx val="512840352"/>
        <c:crosses val="autoZero"/>
        <c:auto val="1"/>
        <c:lblAlgn val="ctr"/>
        <c:lblOffset val="100"/>
        <c:noMultiLvlLbl val="0"/>
      </c:catAx>
      <c:valAx>
        <c:axId val="512840352"/>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a:solidFill>
                  <a:schemeClr val="accent4"/>
                </a:solidFill>
              </a:defRPr>
            </a:pPr>
            <a:endParaRPr lang="es-ES"/>
          </a:p>
        </c:txPr>
        <c:crossAx val="512839808"/>
        <c:crosses val="autoZero"/>
        <c:crossBetween val="between"/>
        <c:majorUnit val="0.2"/>
      </c:valAx>
      <c:spPr>
        <a:noFill/>
        <a:ln w="25400">
          <a:noFill/>
        </a:ln>
      </c:spPr>
    </c:plotArea>
    <c:legend>
      <c:legendPos val="r"/>
      <c:layout>
        <c:manualLayout>
          <c:xMode val="edge"/>
          <c:yMode val="edge"/>
          <c:x val="0.33379242492984984"/>
          <c:y val="0.96201909785882189"/>
          <c:w val="0.40465750180342258"/>
          <c:h val="3.7980902141178115E-2"/>
        </c:manualLayout>
      </c:layout>
      <c:overlay val="0"/>
      <c:txPr>
        <a:bodyPr/>
        <a:lstStyle/>
        <a:p>
          <a:pPr>
            <a:defRPr sz="900" b="0">
              <a:solidFill>
                <a:schemeClr val="bg2"/>
              </a:solidFill>
            </a:defRPr>
          </a:pPr>
          <a:endParaRPr lang="es-ES"/>
        </a:p>
      </c:txPr>
    </c:legend>
    <c:plotVisOnly val="1"/>
    <c:dispBlanksAs val="gap"/>
    <c:showDLblsOverMax val="0"/>
  </c:chart>
  <c:spPr>
    <a:noFill/>
    <a:ln>
      <a:noFill/>
    </a:ln>
  </c:spPr>
  <c:txPr>
    <a:bodyPr/>
    <a:lstStyle/>
    <a:p>
      <a:pPr>
        <a:defRPr sz="600" b="1" i="0" u="none" strike="noStrike" baseline="0">
          <a:solidFill>
            <a:srgbClr val="00246A"/>
          </a:solidFill>
          <a:latin typeface="BentonSansBBVA Book" pitchFamily="2" charset="77"/>
          <a:ea typeface="Times New Roman"/>
          <a:cs typeface="Times New Roman"/>
        </a:defRPr>
      </a:pPr>
      <a:endParaRPr lang="es-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8659687638515889"/>
          <c:y val="2.0420814233509867E-2"/>
          <c:w val="0.31603503646337283"/>
          <c:h val="0.94162594543889022"/>
        </c:manualLayout>
      </c:layout>
      <c:barChart>
        <c:barDir val="bar"/>
        <c:grouping val="clustered"/>
        <c:varyColors val="0"/>
        <c:ser>
          <c:idx val="4"/>
          <c:order val="0"/>
          <c:spPr>
            <a:solidFill>
              <a:srgbClr val="004481"/>
            </a:solidFill>
            <a:ln w="12984">
              <a:noFill/>
              <a:prstDash val="solid"/>
            </a:ln>
          </c:spPr>
          <c:invertIfNegative val="0"/>
          <c:dPt>
            <c:idx val="0"/>
            <c:invertIfNegative val="0"/>
            <c:bubble3D val="0"/>
            <c:extLst>
              <c:ext xmlns:c16="http://schemas.microsoft.com/office/drawing/2014/chart" uri="{C3380CC4-5D6E-409C-BE32-E72D297353CC}">
                <c16:uniqueId val="{00000000-F2C3-5F43-B77A-6D75E8C84479}"/>
              </c:ext>
            </c:extLst>
          </c:dPt>
          <c:dPt>
            <c:idx val="1"/>
            <c:invertIfNegative val="0"/>
            <c:bubble3D val="0"/>
            <c:extLst>
              <c:ext xmlns:c16="http://schemas.microsoft.com/office/drawing/2014/chart" uri="{C3380CC4-5D6E-409C-BE32-E72D297353CC}">
                <c16:uniqueId val="{00000001-F2C3-5F43-B77A-6D75E8C84479}"/>
              </c:ext>
            </c:extLst>
          </c:dPt>
          <c:dPt>
            <c:idx val="2"/>
            <c:invertIfNegative val="0"/>
            <c:bubble3D val="0"/>
            <c:extLst>
              <c:ext xmlns:c16="http://schemas.microsoft.com/office/drawing/2014/chart" uri="{C3380CC4-5D6E-409C-BE32-E72D297353CC}">
                <c16:uniqueId val="{00000002-F2C3-5F43-B77A-6D75E8C84479}"/>
              </c:ext>
            </c:extLst>
          </c:dPt>
          <c:dPt>
            <c:idx val="3"/>
            <c:invertIfNegative val="0"/>
            <c:bubble3D val="0"/>
            <c:extLst>
              <c:ext xmlns:c16="http://schemas.microsoft.com/office/drawing/2014/chart" uri="{C3380CC4-5D6E-409C-BE32-E72D297353CC}">
                <c16:uniqueId val="{00000003-F2C3-5F43-B77A-6D75E8C84479}"/>
              </c:ext>
            </c:extLst>
          </c:dPt>
          <c:dPt>
            <c:idx val="4"/>
            <c:invertIfNegative val="0"/>
            <c:bubble3D val="0"/>
            <c:extLst>
              <c:ext xmlns:c16="http://schemas.microsoft.com/office/drawing/2014/chart" uri="{C3380CC4-5D6E-409C-BE32-E72D297353CC}">
                <c16:uniqueId val="{00000004-F2C3-5F43-B77A-6D75E8C84479}"/>
              </c:ext>
            </c:extLst>
          </c:dPt>
          <c:dPt>
            <c:idx val="6"/>
            <c:invertIfNegative val="0"/>
            <c:bubble3D val="0"/>
            <c:extLst>
              <c:ext xmlns:c16="http://schemas.microsoft.com/office/drawing/2014/chart" uri="{C3380CC4-5D6E-409C-BE32-E72D297353CC}">
                <c16:uniqueId val="{00000005-F2C3-5F43-B77A-6D75E8C84479}"/>
              </c:ext>
            </c:extLst>
          </c:dPt>
          <c:dPt>
            <c:idx val="12"/>
            <c:invertIfNegative val="0"/>
            <c:bubble3D val="0"/>
            <c:spPr>
              <a:solidFill>
                <a:srgbClr val="004481"/>
              </a:solidFill>
              <a:ln w="9525">
                <a:noFill/>
                <a:prstDash val="solid"/>
              </a:ln>
            </c:spPr>
            <c:extLst>
              <c:ext xmlns:c16="http://schemas.microsoft.com/office/drawing/2014/chart" uri="{C3380CC4-5D6E-409C-BE32-E72D297353CC}">
                <c16:uniqueId val="{00000007-F2C3-5F43-B77A-6D75E8C84479}"/>
              </c:ext>
            </c:extLst>
          </c:dPt>
          <c:dPt>
            <c:idx val="13"/>
            <c:invertIfNegative val="0"/>
            <c:bubble3D val="0"/>
            <c:spPr>
              <a:solidFill>
                <a:srgbClr val="004481"/>
              </a:solidFill>
              <a:ln w="9525">
                <a:noFill/>
                <a:prstDash val="solid"/>
              </a:ln>
            </c:spPr>
            <c:extLst>
              <c:ext xmlns:c16="http://schemas.microsoft.com/office/drawing/2014/chart" uri="{C3380CC4-5D6E-409C-BE32-E72D297353CC}">
                <c16:uniqueId val="{00000009-F2C3-5F43-B77A-6D75E8C84479}"/>
              </c:ext>
            </c:extLst>
          </c:dPt>
          <c:dLbls>
            <c:dLbl>
              <c:idx val="0"/>
              <c:layout>
                <c:manualLayout>
                  <c:x val="-0.10276117651349448"/>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2C3-5F43-B77A-6D75E8C84479}"/>
                </c:ext>
              </c:extLst>
            </c:dLbl>
            <c:numFmt formatCode="#,##0.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Sheet1!$A$5:$A$8</c:f>
              <c:strCache>
                <c:ptCount val="4"/>
                <c:pt idx="0">
                  <c:v>La Iglesia Católica</c:v>
                </c:pt>
                <c:pt idx="1">
                  <c:v>Las organizaciones ecologistas</c:v>
                </c:pt>
                <c:pt idx="2">
                  <c:v>La Sanidad privada</c:v>
                </c:pt>
                <c:pt idx="3">
                  <c:v>La Sanidad pública</c:v>
                </c:pt>
              </c:strCache>
            </c:strRef>
          </c:cat>
          <c:val>
            <c:numRef>
              <c:f>Sheet1!$B$5:$B$8</c:f>
              <c:numCache>
                <c:formatCode>#,##0.0</c:formatCode>
                <c:ptCount val="4"/>
                <c:pt idx="0">
                  <c:v>3.9</c:v>
                </c:pt>
                <c:pt idx="1">
                  <c:v>5.2</c:v>
                </c:pt>
                <c:pt idx="2">
                  <c:v>5.5</c:v>
                </c:pt>
                <c:pt idx="3">
                  <c:v>7.2</c:v>
                </c:pt>
              </c:numCache>
            </c:numRef>
          </c:val>
          <c:extLst>
            <c:ext xmlns:c16="http://schemas.microsoft.com/office/drawing/2014/chart" uri="{C3380CC4-5D6E-409C-BE32-E72D297353CC}">
              <c16:uniqueId val="{0000000A-F2C3-5F43-B77A-6D75E8C84479}"/>
            </c:ext>
          </c:extLst>
        </c:ser>
        <c:dLbls>
          <c:showLegendKey val="0"/>
          <c:showVal val="1"/>
          <c:showCatName val="0"/>
          <c:showSerName val="0"/>
          <c:showPercent val="0"/>
          <c:showBubbleSize val="0"/>
        </c:dLbls>
        <c:gapWidth val="60"/>
        <c:axId val="284035440"/>
        <c:axId val="284028912"/>
      </c:barChart>
      <c:catAx>
        <c:axId val="284035440"/>
        <c:scaling>
          <c:orientation val="minMax"/>
        </c:scaling>
        <c:delete val="1"/>
        <c:axPos val="l"/>
        <c:numFmt formatCode="General" sourceLinked="1"/>
        <c:majorTickMark val="out"/>
        <c:minorTickMark val="none"/>
        <c:tickLblPos val="nextTo"/>
        <c:crossAx val="284028912"/>
        <c:crosses val="autoZero"/>
        <c:auto val="1"/>
        <c:lblAlgn val="ctr"/>
        <c:lblOffset val="100"/>
        <c:noMultiLvlLbl val="0"/>
      </c:catAx>
      <c:valAx>
        <c:axId val="284028912"/>
        <c:scaling>
          <c:orientation val="minMax"/>
          <c:max val="10"/>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chemeClr val="bg2"/>
                </a:solidFill>
                <a:latin typeface="BentonSansBBVA Book" pitchFamily="2" charset="77"/>
                <a:ea typeface="Century Gothic"/>
                <a:cs typeface="Calibri" panose="020F0502020204030204" pitchFamily="34" charset="0"/>
              </a:defRPr>
            </a:pPr>
            <a:endParaRPr lang="es-ES"/>
          </a:p>
        </c:txPr>
        <c:crossAx val="284035440"/>
        <c:crosses val="autoZero"/>
        <c:crossBetween val="between"/>
        <c:majorUnit val="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33030088843097083"/>
          <c:y val="1.2561575623817408E-2"/>
          <c:w val="0.43177695790855131"/>
          <c:h val="0.80177108325291402"/>
        </c:manualLayout>
      </c:layout>
      <c:barChart>
        <c:barDir val="bar"/>
        <c:grouping val="stacked"/>
        <c:varyColors val="0"/>
        <c:ser>
          <c:idx val="4"/>
          <c:order val="0"/>
          <c:tx>
            <c:strRef>
              <c:f>Sheet1!$A$2</c:f>
              <c:strCache>
                <c:ptCount val="1"/>
                <c:pt idx="0">
                  <c:v>0 a 2</c:v>
                </c:pt>
              </c:strCache>
            </c:strRef>
          </c:tx>
          <c:spPr>
            <a:solidFill>
              <a:srgbClr val="AD53A1"/>
            </a:solidFill>
            <a:ln w="9525">
              <a:noFill/>
              <a:prstDash val="solid"/>
            </a:ln>
          </c:spPr>
          <c:invertIfNegative val="0"/>
          <c:dPt>
            <c:idx val="0"/>
            <c:invertIfNegative val="0"/>
            <c:bubble3D val="0"/>
            <c:extLst>
              <c:ext xmlns:c16="http://schemas.microsoft.com/office/drawing/2014/chart" uri="{C3380CC4-5D6E-409C-BE32-E72D297353CC}">
                <c16:uniqueId val="{00000000-F800-1A49-B41B-49BBE80CD623}"/>
              </c:ext>
            </c:extLst>
          </c:dPt>
          <c:dPt>
            <c:idx val="1"/>
            <c:invertIfNegative val="0"/>
            <c:bubble3D val="0"/>
            <c:extLst>
              <c:ext xmlns:c16="http://schemas.microsoft.com/office/drawing/2014/chart" uri="{C3380CC4-5D6E-409C-BE32-E72D297353CC}">
                <c16:uniqueId val="{00000001-F800-1A49-B41B-49BBE80CD623}"/>
              </c:ext>
            </c:extLst>
          </c:dPt>
          <c:dPt>
            <c:idx val="2"/>
            <c:invertIfNegative val="0"/>
            <c:bubble3D val="0"/>
            <c:extLst>
              <c:ext xmlns:c16="http://schemas.microsoft.com/office/drawing/2014/chart" uri="{C3380CC4-5D6E-409C-BE32-E72D297353CC}">
                <c16:uniqueId val="{00000002-F800-1A49-B41B-49BBE80CD623}"/>
              </c:ext>
            </c:extLst>
          </c:dPt>
          <c:dPt>
            <c:idx val="3"/>
            <c:invertIfNegative val="0"/>
            <c:bubble3D val="0"/>
            <c:extLst>
              <c:ext xmlns:c16="http://schemas.microsoft.com/office/drawing/2014/chart" uri="{C3380CC4-5D6E-409C-BE32-E72D297353CC}">
                <c16:uniqueId val="{00000003-F800-1A49-B41B-49BBE80CD623}"/>
              </c:ext>
            </c:extLst>
          </c:dPt>
          <c:dPt>
            <c:idx val="4"/>
            <c:invertIfNegative val="0"/>
            <c:bubble3D val="0"/>
            <c:extLst>
              <c:ext xmlns:c16="http://schemas.microsoft.com/office/drawing/2014/chart" uri="{C3380CC4-5D6E-409C-BE32-E72D297353CC}">
                <c16:uniqueId val="{00000004-F800-1A49-B41B-49BBE80CD623}"/>
              </c:ext>
            </c:extLst>
          </c:dPt>
          <c:dPt>
            <c:idx val="6"/>
            <c:invertIfNegative val="0"/>
            <c:bubble3D val="0"/>
            <c:extLst>
              <c:ext xmlns:c16="http://schemas.microsoft.com/office/drawing/2014/chart" uri="{C3380CC4-5D6E-409C-BE32-E72D297353CC}">
                <c16:uniqueId val="{00000005-F800-1A49-B41B-49BBE80CD623}"/>
              </c:ext>
            </c:extLst>
          </c:dPt>
          <c:dLbls>
            <c:numFmt formatCode="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Sheet1!$B$1:$AI$1</c:f>
              <c:strCache>
                <c:ptCount val="4"/>
                <c:pt idx="0">
                  <c:v>La Iglesia Católica</c:v>
                </c:pt>
                <c:pt idx="1">
                  <c:v> Las organizaciones ecologistas</c:v>
                </c:pt>
                <c:pt idx="2">
                  <c:v> La Sanidad privada</c:v>
                </c:pt>
                <c:pt idx="3">
                  <c:v> La Sanidad Pública</c:v>
                </c:pt>
              </c:strCache>
            </c:strRef>
          </c:cat>
          <c:val>
            <c:numRef>
              <c:f>Sheet1!$B$2:$AI$2</c:f>
              <c:numCache>
                <c:formatCode>###0%</c:formatCode>
                <c:ptCount val="4"/>
                <c:pt idx="0">
                  <c:v>0.39106699751861046</c:v>
                </c:pt>
                <c:pt idx="1">
                  <c:v>0.20099255583126549</c:v>
                </c:pt>
                <c:pt idx="2">
                  <c:v>0.14441687344913151</c:v>
                </c:pt>
                <c:pt idx="3">
                  <c:v>6.1538461538461542E-2</c:v>
                </c:pt>
              </c:numCache>
            </c:numRef>
          </c:val>
          <c:extLst>
            <c:ext xmlns:c16="http://schemas.microsoft.com/office/drawing/2014/chart" uri="{C3380CC4-5D6E-409C-BE32-E72D297353CC}">
              <c16:uniqueId val="{00000006-F800-1A49-B41B-49BBE80CD623}"/>
            </c:ext>
          </c:extLst>
        </c:ser>
        <c:ser>
          <c:idx val="0"/>
          <c:order val="1"/>
          <c:tx>
            <c:strRef>
              <c:f>Sheet1!$A$3</c:f>
              <c:strCache>
                <c:ptCount val="1"/>
                <c:pt idx="0">
                  <c:v>3 a 4</c:v>
                </c:pt>
              </c:strCache>
            </c:strRef>
          </c:tx>
          <c:spPr>
            <a:solidFill>
              <a:srgbClr val="F8CD51"/>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accent4"/>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Sheet1!$B$1:$AI$1</c:f>
              <c:strCache>
                <c:ptCount val="4"/>
                <c:pt idx="0">
                  <c:v>La Iglesia Católica</c:v>
                </c:pt>
                <c:pt idx="1">
                  <c:v> Las organizaciones ecologistas</c:v>
                </c:pt>
                <c:pt idx="2">
                  <c:v> La Sanidad privada</c:v>
                </c:pt>
                <c:pt idx="3">
                  <c:v> La Sanidad Pública</c:v>
                </c:pt>
              </c:strCache>
            </c:strRef>
          </c:cat>
          <c:val>
            <c:numRef>
              <c:f>Sheet1!$B$3:$AI$3</c:f>
              <c:numCache>
                <c:formatCode>###0%</c:formatCode>
                <c:ptCount val="4"/>
                <c:pt idx="0">
                  <c:v>0.12803970223325062</c:v>
                </c:pt>
                <c:pt idx="1">
                  <c:v>0.12655086848635236</c:v>
                </c:pt>
                <c:pt idx="2">
                  <c:v>0.13449131513647644</c:v>
                </c:pt>
                <c:pt idx="3">
                  <c:v>5.2605459057071959E-2</c:v>
                </c:pt>
              </c:numCache>
            </c:numRef>
          </c:val>
          <c:extLst>
            <c:ext xmlns:c16="http://schemas.microsoft.com/office/drawing/2014/chart" uri="{C3380CC4-5D6E-409C-BE32-E72D297353CC}">
              <c16:uniqueId val="{00000007-F800-1A49-B41B-49BBE80CD623}"/>
            </c:ext>
          </c:extLst>
        </c:ser>
        <c:ser>
          <c:idx val="1"/>
          <c:order val="2"/>
          <c:tx>
            <c:strRef>
              <c:f>Sheet1!$A$4</c:f>
              <c:strCache>
                <c:ptCount val="1"/>
                <c:pt idx="0">
                  <c:v>5</c:v>
                </c:pt>
              </c:strCache>
            </c:strRef>
          </c:tx>
          <c:spPr>
            <a:solidFill>
              <a:srgbClr val="48AE64"/>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Sheet1!$B$1:$AI$1</c:f>
              <c:strCache>
                <c:ptCount val="4"/>
                <c:pt idx="0">
                  <c:v>La Iglesia Católica</c:v>
                </c:pt>
                <c:pt idx="1">
                  <c:v> Las organizaciones ecologistas</c:v>
                </c:pt>
                <c:pt idx="2">
                  <c:v> La Sanidad privada</c:v>
                </c:pt>
                <c:pt idx="3">
                  <c:v> La Sanidad Pública</c:v>
                </c:pt>
              </c:strCache>
            </c:strRef>
          </c:cat>
          <c:val>
            <c:numRef>
              <c:f>Sheet1!$B$4:$AI$4</c:f>
              <c:numCache>
                <c:formatCode>###0%</c:formatCode>
                <c:ptCount val="4"/>
                <c:pt idx="0">
                  <c:v>0.15285359801488835</c:v>
                </c:pt>
                <c:pt idx="1">
                  <c:v>0.15682382133995038</c:v>
                </c:pt>
                <c:pt idx="2">
                  <c:v>0.17022332506203472</c:v>
                </c:pt>
                <c:pt idx="3">
                  <c:v>9.5285359801488834E-2</c:v>
                </c:pt>
              </c:numCache>
            </c:numRef>
          </c:val>
          <c:extLst>
            <c:ext xmlns:c16="http://schemas.microsoft.com/office/drawing/2014/chart" uri="{C3380CC4-5D6E-409C-BE32-E72D297353CC}">
              <c16:uniqueId val="{00000008-F800-1A49-B41B-49BBE80CD623}"/>
            </c:ext>
          </c:extLst>
        </c:ser>
        <c:ser>
          <c:idx val="2"/>
          <c:order val="3"/>
          <c:tx>
            <c:strRef>
              <c:f>Sheet1!$A$5</c:f>
              <c:strCache>
                <c:ptCount val="1"/>
                <c:pt idx="0">
                  <c:v>6 a 7</c:v>
                </c:pt>
              </c:strCache>
            </c:strRef>
          </c:tx>
          <c:spPr>
            <a:solidFill>
              <a:srgbClr val="00B0F0"/>
            </a:solidFill>
            <a:ln>
              <a:noFill/>
            </a:ln>
          </c:spPr>
          <c:invertIfNegative val="0"/>
          <c:dLbls>
            <c:dLbl>
              <c:idx val="2"/>
              <c:layout>
                <c:manualLayout>
                  <c:x val="0"/>
                  <c:y val="6.280128411613490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F800-1A49-B41B-49BBE80CD623}"/>
                </c:ext>
              </c:extLst>
            </c:dLbl>
            <c:dLbl>
              <c:idx val="3"/>
              <c:layout>
                <c:manualLayout>
                  <c:x val="0"/>
                  <c:y val="-5.583471999720433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F800-1A49-B41B-49BBE80CD623}"/>
                </c:ext>
              </c:extLst>
            </c:dLbl>
            <c:numFmt formatCode="0%" sourceLinked="0"/>
            <c:spPr>
              <a:noFill/>
              <a:ln>
                <a:noFill/>
              </a:ln>
              <a:effectLst/>
            </c:spPr>
            <c:txPr>
              <a:bodyPr wrap="square" lIns="38100" tIns="19050" rIns="38100" bIns="19050" anchor="ctr">
                <a:spAutoFit/>
              </a:bodyPr>
              <a:lstStyle/>
              <a:p>
                <a:pPr>
                  <a:defRPr sz="8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Sheet1!$B$1:$AI$1</c:f>
              <c:strCache>
                <c:ptCount val="4"/>
                <c:pt idx="0">
                  <c:v>La Iglesia Católica</c:v>
                </c:pt>
                <c:pt idx="1">
                  <c:v> Las organizaciones ecologistas</c:v>
                </c:pt>
                <c:pt idx="2">
                  <c:v> La Sanidad privada</c:v>
                </c:pt>
                <c:pt idx="3">
                  <c:v> La Sanidad Pública</c:v>
                </c:pt>
              </c:strCache>
            </c:strRef>
          </c:cat>
          <c:val>
            <c:numRef>
              <c:f>Sheet1!$B$5:$AI$5</c:f>
              <c:numCache>
                <c:formatCode>###0%</c:formatCode>
                <c:ptCount val="4"/>
                <c:pt idx="0">
                  <c:v>0.16029776674937968</c:v>
                </c:pt>
                <c:pt idx="1">
                  <c:v>0.2823821339950372</c:v>
                </c:pt>
                <c:pt idx="2">
                  <c:v>0.30173697270471467</c:v>
                </c:pt>
                <c:pt idx="3">
                  <c:v>0.24069478908188585</c:v>
                </c:pt>
              </c:numCache>
            </c:numRef>
          </c:val>
          <c:extLst>
            <c:ext xmlns:c16="http://schemas.microsoft.com/office/drawing/2014/chart" uri="{C3380CC4-5D6E-409C-BE32-E72D297353CC}">
              <c16:uniqueId val="{00000009-F800-1A49-B41B-49BBE80CD623}"/>
            </c:ext>
          </c:extLst>
        </c:ser>
        <c:ser>
          <c:idx val="3"/>
          <c:order val="4"/>
          <c:tx>
            <c:strRef>
              <c:f>Sheet1!$A$6</c:f>
              <c:strCache>
                <c:ptCount val="1"/>
                <c:pt idx="0">
                  <c:v>8 a 10</c:v>
                </c:pt>
              </c:strCache>
            </c:strRef>
          </c:tx>
          <c:spPr>
            <a:solidFill>
              <a:srgbClr val="004481"/>
            </a:solidFill>
            <a:ln>
              <a:noFill/>
            </a:ln>
          </c:spPr>
          <c:invertIfNegative val="0"/>
          <c:dLbls>
            <c:dLbl>
              <c:idx val="2"/>
              <c:layout>
                <c:manualLayout>
                  <c:x val="0"/>
                  <c:y val="3.489876062417493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F800-1A49-B41B-49BBE80CD623}"/>
                </c:ext>
              </c:extLst>
            </c:dLbl>
            <c:dLbl>
              <c:idx val="3"/>
              <c:layout>
                <c:manualLayout>
                  <c:x val="-2.647179534425833E-3"/>
                  <c:y val="-2.092936537007706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F800-1A49-B41B-49BBE80CD623}"/>
                </c:ext>
              </c:extLst>
            </c:dLbl>
            <c:spPr>
              <a:noFill/>
              <a:ln>
                <a:noFill/>
              </a:ln>
              <a:effectLst/>
            </c:spPr>
            <c:txPr>
              <a:bodyPr wrap="square" lIns="38100" tIns="19050" rIns="38100" bIns="19050" anchor="ctr">
                <a:spAutoFit/>
              </a:bodyPr>
              <a:lstStyle/>
              <a:p>
                <a:pPr>
                  <a:defRPr sz="8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Sheet1!$B$1:$AI$1</c:f>
              <c:strCache>
                <c:ptCount val="4"/>
                <c:pt idx="0">
                  <c:v>La Iglesia Católica</c:v>
                </c:pt>
                <c:pt idx="1">
                  <c:v> Las organizaciones ecologistas</c:v>
                </c:pt>
                <c:pt idx="2">
                  <c:v> La Sanidad privada</c:v>
                </c:pt>
                <c:pt idx="3">
                  <c:v> La Sanidad Pública</c:v>
                </c:pt>
              </c:strCache>
            </c:strRef>
          </c:cat>
          <c:val>
            <c:numRef>
              <c:f>Sheet1!$B$6:$AI$6</c:f>
              <c:numCache>
                <c:formatCode>###0%</c:formatCode>
                <c:ptCount val="4"/>
                <c:pt idx="0">
                  <c:v>0.16277915632754344</c:v>
                </c:pt>
                <c:pt idx="1">
                  <c:v>0.21588089330024815</c:v>
                </c:pt>
                <c:pt idx="2">
                  <c:v>0.21736972704714641</c:v>
                </c:pt>
                <c:pt idx="3">
                  <c:v>0.54937965260545907</c:v>
                </c:pt>
              </c:numCache>
            </c:numRef>
          </c:val>
          <c:extLst>
            <c:ext xmlns:c16="http://schemas.microsoft.com/office/drawing/2014/chart" uri="{C3380CC4-5D6E-409C-BE32-E72D297353CC}">
              <c16:uniqueId val="{0000000A-F800-1A49-B41B-49BBE80CD623}"/>
            </c:ext>
          </c:extLst>
        </c:ser>
        <c:ser>
          <c:idx val="5"/>
          <c:order val="5"/>
          <c:tx>
            <c:strRef>
              <c:f>Sheet1!$A$7</c:f>
              <c:strCache>
                <c:ptCount val="1"/>
                <c:pt idx="0">
                  <c:v>Ns/Nc</c:v>
                </c:pt>
              </c:strCache>
            </c:strRef>
          </c:tx>
          <c:spPr>
            <a:solidFill>
              <a:srgbClr val="F7893B"/>
            </a:solidFill>
            <a:ln>
              <a:noFill/>
            </a:ln>
          </c:spPr>
          <c:invertIfNegative val="0"/>
          <c:dLbls>
            <c:delete val="1"/>
          </c:dLbls>
          <c:cat>
            <c:strRef>
              <c:f>Sheet1!$B$1:$AI$1</c:f>
              <c:strCache>
                <c:ptCount val="4"/>
                <c:pt idx="0">
                  <c:v>La Iglesia Católica</c:v>
                </c:pt>
                <c:pt idx="1">
                  <c:v> Las organizaciones ecologistas</c:v>
                </c:pt>
                <c:pt idx="2">
                  <c:v> La Sanidad privada</c:v>
                </c:pt>
                <c:pt idx="3">
                  <c:v> La Sanidad Pública</c:v>
                </c:pt>
              </c:strCache>
            </c:strRef>
          </c:cat>
          <c:val>
            <c:numRef>
              <c:f>Sheet1!$B$7:$AI$7</c:f>
              <c:numCache>
                <c:formatCode>###0%</c:formatCode>
                <c:ptCount val="4"/>
                <c:pt idx="0">
                  <c:v>4.9627791563275434E-3</c:v>
                </c:pt>
                <c:pt idx="1">
                  <c:v>1.7369727047146403E-2</c:v>
                </c:pt>
                <c:pt idx="2">
                  <c:v>3.1761786600496278E-2</c:v>
                </c:pt>
                <c:pt idx="3">
                  <c:v>4.9627791563275434E-4</c:v>
                </c:pt>
              </c:numCache>
            </c:numRef>
          </c:val>
          <c:extLst>
            <c:ext xmlns:c16="http://schemas.microsoft.com/office/drawing/2014/chart" uri="{C3380CC4-5D6E-409C-BE32-E72D297353CC}">
              <c16:uniqueId val="{0000000B-F800-1A49-B41B-49BBE80CD623}"/>
            </c:ext>
          </c:extLst>
        </c:ser>
        <c:dLbls>
          <c:showLegendKey val="0"/>
          <c:showVal val="1"/>
          <c:showCatName val="0"/>
          <c:showSerName val="0"/>
          <c:showPercent val="0"/>
          <c:showBubbleSize val="0"/>
        </c:dLbls>
        <c:gapWidth val="60"/>
        <c:overlap val="100"/>
        <c:axId val="612591936"/>
        <c:axId val="612595200"/>
      </c:barChart>
      <c:catAx>
        <c:axId val="612591936"/>
        <c:scaling>
          <c:orientation val="minMax"/>
        </c:scaling>
        <c:delete val="0"/>
        <c:axPos val="l"/>
        <c:numFmt formatCode="General" sourceLinked="1"/>
        <c:majorTickMark val="out"/>
        <c:minorTickMark val="none"/>
        <c:tickLblPos val="nextTo"/>
        <c:txPr>
          <a:bodyPr/>
          <a:lstStyle/>
          <a:p>
            <a:pPr>
              <a:defRPr sz="900">
                <a:solidFill>
                  <a:srgbClr val="004481"/>
                </a:solidFill>
                <a:latin typeface="BentonSansBBVA Book" pitchFamily="2" charset="77"/>
                <a:cs typeface="Calibri" panose="020F0502020204030204" pitchFamily="34" charset="0"/>
              </a:defRPr>
            </a:pPr>
            <a:endParaRPr lang="es-ES"/>
          </a:p>
        </c:txPr>
        <c:crossAx val="612595200"/>
        <c:crosses val="autoZero"/>
        <c:auto val="1"/>
        <c:lblAlgn val="ctr"/>
        <c:lblOffset val="100"/>
        <c:noMultiLvlLbl val="0"/>
      </c:catAx>
      <c:valAx>
        <c:axId val="612595200"/>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rgbClr val="000000"/>
                </a:solidFill>
                <a:latin typeface="BentonSansBBVA Book" pitchFamily="2" charset="77"/>
                <a:ea typeface="Century Gothic"/>
                <a:cs typeface="Calibri" panose="020F0502020204030204" pitchFamily="34" charset="0"/>
              </a:defRPr>
            </a:pPr>
            <a:endParaRPr lang="es-ES"/>
          </a:p>
        </c:txPr>
        <c:crossAx val="612591936"/>
        <c:crosses val="autoZero"/>
        <c:crossBetween val="between"/>
        <c:majorUnit val="0.2"/>
      </c:valAx>
      <c:spPr>
        <a:noFill/>
        <a:ln w="25400">
          <a:noFill/>
        </a:ln>
      </c:spPr>
    </c:plotArea>
    <c:legend>
      <c:legendPos val="r"/>
      <c:layout>
        <c:manualLayout>
          <c:xMode val="edge"/>
          <c:yMode val="edge"/>
          <c:x val="0.25244191890084106"/>
          <c:y val="0.93939320006633564"/>
          <c:w val="0.55723170887528428"/>
          <c:h val="4.4153443767496775E-2"/>
        </c:manualLayout>
      </c:layout>
      <c:overlay val="0"/>
      <c:txPr>
        <a:bodyPr/>
        <a:lstStyle/>
        <a:p>
          <a:pPr>
            <a:defRPr sz="900" b="0">
              <a:latin typeface="BentonSansBBVA Book" pitchFamily="2" charset="77"/>
              <a:cs typeface="Calibri" panose="020F0502020204030204" pitchFamily="34" charset="0"/>
            </a:defRPr>
          </a:pPr>
          <a:endParaRPr lang="es-ES"/>
        </a:p>
      </c:txPr>
    </c:legend>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8659687638515889"/>
          <c:y val="2.0420814233509867E-2"/>
          <c:w val="0.31603503646337283"/>
          <c:h val="0.94162594543889022"/>
        </c:manualLayout>
      </c:layout>
      <c:barChart>
        <c:barDir val="bar"/>
        <c:grouping val="clustered"/>
        <c:varyColors val="0"/>
        <c:ser>
          <c:idx val="4"/>
          <c:order val="0"/>
          <c:spPr>
            <a:solidFill>
              <a:srgbClr val="004481"/>
            </a:solidFill>
            <a:ln w="12984">
              <a:noFill/>
              <a:prstDash val="solid"/>
            </a:ln>
          </c:spPr>
          <c:invertIfNegative val="0"/>
          <c:dPt>
            <c:idx val="0"/>
            <c:invertIfNegative val="0"/>
            <c:bubble3D val="0"/>
            <c:extLst>
              <c:ext xmlns:c16="http://schemas.microsoft.com/office/drawing/2014/chart" uri="{C3380CC4-5D6E-409C-BE32-E72D297353CC}">
                <c16:uniqueId val="{00000000-7150-BF4D-AF91-9E304FF919AA}"/>
              </c:ext>
            </c:extLst>
          </c:dPt>
          <c:dPt>
            <c:idx val="1"/>
            <c:invertIfNegative val="0"/>
            <c:bubble3D val="0"/>
            <c:extLst>
              <c:ext xmlns:c16="http://schemas.microsoft.com/office/drawing/2014/chart" uri="{C3380CC4-5D6E-409C-BE32-E72D297353CC}">
                <c16:uniqueId val="{00000001-7150-BF4D-AF91-9E304FF919AA}"/>
              </c:ext>
            </c:extLst>
          </c:dPt>
          <c:dPt>
            <c:idx val="2"/>
            <c:invertIfNegative val="0"/>
            <c:bubble3D val="0"/>
            <c:extLst>
              <c:ext xmlns:c16="http://schemas.microsoft.com/office/drawing/2014/chart" uri="{C3380CC4-5D6E-409C-BE32-E72D297353CC}">
                <c16:uniqueId val="{00000002-7150-BF4D-AF91-9E304FF919AA}"/>
              </c:ext>
            </c:extLst>
          </c:dPt>
          <c:dPt>
            <c:idx val="3"/>
            <c:invertIfNegative val="0"/>
            <c:bubble3D val="0"/>
            <c:extLst>
              <c:ext xmlns:c16="http://schemas.microsoft.com/office/drawing/2014/chart" uri="{C3380CC4-5D6E-409C-BE32-E72D297353CC}">
                <c16:uniqueId val="{00000003-7150-BF4D-AF91-9E304FF919AA}"/>
              </c:ext>
            </c:extLst>
          </c:dPt>
          <c:dPt>
            <c:idx val="4"/>
            <c:invertIfNegative val="0"/>
            <c:bubble3D val="0"/>
            <c:extLst>
              <c:ext xmlns:c16="http://schemas.microsoft.com/office/drawing/2014/chart" uri="{C3380CC4-5D6E-409C-BE32-E72D297353CC}">
                <c16:uniqueId val="{00000004-7150-BF4D-AF91-9E304FF919AA}"/>
              </c:ext>
            </c:extLst>
          </c:dPt>
          <c:dPt>
            <c:idx val="6"/>
            <c:invertIfNegative val="0"/>
            <c:bubble3D val="0"/>
            <c:extLst>
              <c:ext xmlns:c16="http://schemas.microsoft.com/office/drawing/2014/chart" uri="{C3380CC4-5D6E-409C-BE32-E72D297353CC}">
                <c16:uniqueId val="{00000005-7150-BF4D-AF91-9E304FF919AA}"/>
              </c:ext>
            </c:extLst>
          </c:dPt>
          <c:dPt>
            <c:idx val="12"/>
            <c:invertIfNegative val="0"/>
            <c:bubble3D val="0"/>
            <c:spPr>
              <a:solidFill>
                <a:srgbClr val="004481"/>
              </a:solidFill>
              <a:ln w="9525">
                <a:noFill/>
                <a:prstDash val="solid"/>
              </a:ln>
            </c:spPr>
            <c:extLst>
              <c:ext xmlns:c16="http://schemas.microsoft.com/office/drawing/2014/chart" uri="{C3380CC4-5D6E-409C-BE32-E72D297353CC}">
                <c16:uniqueId val="{00000007-7150-BF4D-AF91-9E304FF919AA}"/>
              </c:ext>
            </c:extLst>
          </c:dPt>
          <c:dPt>
            <c:idx val="13"/>
            <c:invertIfNegative val="0"/>
            <c:bubble3D val="0"/>
            <c:spPr>
              <a:solidFill>
                <a:srgbClr val="004481"/>
              </a:solidFill>
              <a:ln w="9525">
                <a:noFill/>
                <a:prstDash val="solid"/>
              </a:ln>
            </c:spPr>
            <c:extLst>
              <c:ext xmlns:c16="http://schemas.microsoft.com/office/drawing/2014/chart" uri="{C3380CC4-5D6E-409C-BE32-E72D297353CC}">
                <c16:uniqueId val="{00000009-7150-BF4D-AF91-9E304FF919AA}"/>
              </c:ext>
            </c:extLst>
          </c:dPt>
          <c:dLbls>
            <c:dLbl>
              <c:idx val="0"/>
              <c:layout>
                <c:manualLayout>
                  <c:x val="-0.10276117651349448"/>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150-BF4D-AF91-9E304FF919AA}"/>
                </c:ext>
              </c:extLst>
            </c:dLbl>
            <c:numFmt formatCode="#,##0.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Sheet1!$A$5:$A$10</c:f>
              <c:strCache>
                <c:ptCount val="6"/>
                <c:pt idx="0">
                  <c:v>Los bancos</c:v>
                </c:pt>
                <c:pt idx="1">
                  <c:v>Los sindicatos</c:v>
                </c:pt>
                <c:pt idx="2">
                  <c:v>La CEOE</c:v>
                </c:pt>
                <c:pt idx="3">
                  <c:v>Las grandes empresas españolas</c:v>
                </c:pt>
                <c:pt idx="4">
                  <c:v>Las empresas públicas</c:v>
                </c:pt>
                <c:pt idx="5">
                  <c:v>Las empresas privadas</c:v>
                </c:pt>
              </c:strCache>
            </c:strRef>
          </c:cat>
          <c:val>
            <c:numRef>
              <c:f>Sheet1!$B$5:$B$10</c:f>
              <c:numCache>
                <c:formatCode>#,##0.0</c:formatCode>
                <c:ptCount val="6"/>
                <c:pt idx="0">
                  <c:v>3.9</c:v>
                </c:pt>
                <c:pt idx="1">
                  <c:v>4.4000000000000004</c:v>
                </c:pt>
                <c:pt idx="2">
                  <c:v>4.8</c:v>
                </c:pt>
                <c:pt idx="3">
                  <c:v>5.6</c:v>
                </c:pt>
                <c:pt idx="4">
                  <c:v>5.6</c:v>
                </c:pt>
                <c:pt idx="5" formatCode="0.0">
                  <c:v>5.7</c:v>
                </c:pt>
              </c:numCache>
            </c:numRef>
          </c:val>
          <c:extLst>
            <c:ext xmlns:c16="http://schemas.microsoft.com/office/drawing/2014/chart" uri="{C3380CC4-5D6E-409C-BE32-E72D297353CC}">
              <c16:uniqueId val="{0000000A-7150-BF4D-AF91-9E304FF919AA}"/>
            </c:ext>
          </c:extLst>
        </c:ser>
        <c:dLbls>
          <c:showLegendKey val="0"/>
          <c:showVal val="1"/>
          <c:showCatName val="0"/>
          <c:showSerName val="0"/>
          <c:showPercent val="0"/>
          <c:showBubbleSize val="0"/>
        </c:dLbls>
        <c:gapWidth val="60"/>
        <c:axId val="284035440"/>
        <c:axId val="284028912"/>
      </c:barChart>
      <c:catAx>
        <c:axId val="284035440"/>
        <c:scaling>
          <c:orientation val="minMax"/>
        </c:scaling>
        <c:delete val="1"/>
        <c:axPos val="l"/>
        <c:numFmt formatCode="General" sourceLinked="1"/>
        <c:majorTickMark val="out"/>
        <c:minorTickMark val="none"/>
        <c:tickLblPos val="nextTo"/>
        <c:crossAx val="284028912"/>
        <c:crosses val="autoZero"/>
        <c:auto val="1"/>
        <c:lblAlgn val="ctr"/>
        <c:lblOffset val="100"/>
        <c:noMultiLvlLbl val="0"/>
      </c:catAx>
      <c:valAx>
        <c:axId val="284028912"/>
        <c:scaling>
          <c:orientation val="minMax"/>
          <c:max val="10"/>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002060"/>
                </a:solidFill>
                <a:latin typeface="BentonSansBBVA Book" pitchFamily="2" charset="77"/>
                <a:ea typeface="Century Gothic"/>
                <a:cs typeface="Calibri" panose="020F0502020204030204" pitchFamily="34" charset="0"/>
              </a:defRPr>
            </a:pPr>
            <a:endParaRPr lang="es-ES"/>
          </a:p>
        </c:txPr>
        <c:crossAx val="284035440"/>
        <c:crosses val="autoZero"/>
        <c:crossBetween val="between"/>
        <c:majorUnit val="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33272703256351832"/>
          <c:y val="3.8007894203047947E-2"/>
          <c:w val="0.43177695790855131"/>
          <c:h val="0.81696355831036127"/>
        </c:manualLayout>
      </c:layout>
      <c:barChart>
        <c:barDir val="bar"/>
        <c:grouping val="stacked"/>
        <c:varyColors val="0"/>
        <c:ser>
          <c:idx val="4"/>
          <c:order val="0"/>
          <c:tx>
            <c:strRef>
              <c:f>Sheet1!$A$2</c:f>
              <c:strCache>
                <c:ptCount val="1"/>
                <c:pt idx="0">
                  <c:v>0 a 2</c:v>
                </c:pt>
              </c:strCache>
            </c:strRef>
          </c:tx>
          <c:spPr>
            <a:solidFill>
              <a:srgbClr val="AD53A1"/>
            </a:solidFill>
            <a:ln w="9525">
              <a:noFill/>
              <a:prstDash val="solid"/>
            </a:ln>
          </c:spPr>
          <c:invertIfNegative val="0"/>
          <c:dPt>
            <c:idx val="0"/>
            <c:invertIfNegative val="0"/>
            <c:bubble3D val="0"/>
            <c:extLst>
              <c:ext xmlns:c16="http://schemas.microsoft.com/office/drawing/2014/chart" uri="{C3380CC4-5D6E-409C-BE32-E72D297353CC}">
                <c16:uniqueId val="{00000000-FA21-144C-9BA9-D28A51AE9354}"/>
              </c:ext>
            </c:extLst>
          </c:dPt>
          <c:dPt>
            <c:idx val="1"/>
            <c:invertIfNegative val="0"/>
            <c:bubble3D val="0"/>
            <c:extLst>
              <c:ext xmlns:c16="http://schemas.microsoft.com/office/drawing/2014/chart" uri="{C3380CC4-5D6E-409C-BE32-E72D297353CC}">
                <c16:uniqueId val="{00000001-FA21-144C-9BA9-D28A51AE9354}"/>
              </c:ext>
            </c:extLst>
          </c:dPt>
          <c:dPt>
            <c:idx val="2"/>
            <c:invertIfNegative val="0"/>
            <c:bubble3D val="0"/>
            <c:extLst>
              <c:ext xmlns:c16="http://schemas.microsoft.com/office/drawing/2014/chart" uri="{C3380CC4-5D6E-409C-BE32-E72D297353CC}">
                <c16:uniqueId val="{00000002-FA21-144C-9BA9-D28A51AE9354}"/>
              </c:ext>
            </c:extLst>
          </c:dPt>
          <c:dPt>
            <c:idx val="3"/>
            <c:invertIfNegative val="0"/>
            <c:bubble3D val="0"/>
            <c:extLst>
              <c:ext xmlns:c16="http://schemas.microsoft.com/office/drawing/2014/chart" uri="{C3380CC4-5D6E-409C-BE32-E72D297353CC}">
                <c16:uniqueId val="{00000003-FA21-144C-9BA9-D28A51AE9354}"/>
              </c:ext>
            </c:extLst>
          </c:dPt>
          <c:dPt>
            <c:idx val="4"/>
            <c:invertIfNegative val="0"/>
            <c:bubble3D val="0"/>
            <c:extLst>
              <c:ext xmlns:c16="http://schemas.microsoft.com/office/drawing/2014/chart" uri="{C3380CC4-5D6E-409C-BE32-E72D297353CC}">
                <c16:uniqueId val="{00000004-FA21-144C-9BA9-D28A51AE9354}"/>
              </c:ext>
            </c:extLst>
          </c:dPt>
          <c:dPt>
            <c:idx val="6"/>
            <c:invertIfNegative val="0"/>
            <c:bubble3D val="0"/>
            <c:extLst>
              <c:ext xmlns:c16="http://schemas.microsoft.com/office/drawing/2014/chart" uri="{C3380CC4-5D6E-409C-BE32-E72D297353CC}">
                <c16:uniqueId val="{00000005-FA21-144C-9BA9-D28A51AE9354}"/>
              </c:ext>
            </c:extLst>
          </c:dPt>
          <c:dLbls>
            <c:dLbl>
              <c:idx val="0"/>
              <c:layout>
                <c:manualLayout>
                  <c:x val="-2.2724115323271885E-2"/>
                  <c:y val="-1.196505255096708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A21-144C-9BA9-D28A51AE9354}"/>
                </c:ext>
              </c:extLst>
            </c:dLbl>
            <c:numFmt formatCode="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Sheet1!$B$1:$G$1</c:f>
              <c:strCache>
                <c:ptCount val="6"/>
                <c:pt idx="0">
                  <c:v>Los bancos</c:v>
                </c:pt>
                <c:pt idx="1">
                  <c:v>Los sindicatos</c:v>
                </c:pt>
                <c:pt idx="2">
                  <c:v>La CEOE</c:v>
                </c:pt>
                <c:pt idx="3">
                  <c:v>Las grandes empresas españolas</c:v>
                </c:pt>
                <c:pt idx="4">
                  <c:v>Las empresas públicas</c:v>
                </c:pt>
                <c:pt idx="5">
                  <c:v> Las empresas privadas</c:v>
                </c:pt>
              </c:strCache>
            </c:strRef>
          </c:cat>
          <c:val>
            <c:numRef>
              <c:f>Sheet1!$B$2:$G$2</c:f>
              <c:numCache>
                <c:formatCode>###0%</c:formatCode>
                <c:ptCount val="6"/>
                <c:pt idx="0">
                  <c:v>0.32158808933002481</c:v>
                </c:pt>
                <c:pt idx="1">
                  <c:v>0.28734491315136479</c:v>
                </c:pt>
                <c:pt idx="2">
                  <c:v>0.16575682382133994</c:v>
                </c:pt>
                <c:pt idx="3">
                  <c:v>0.1205955334987593</c:v>
                </c:pt>
                <c:pt idx="4">
                  <c:v>0.1260545905707196</c:v>
                </c:pt>
                <c:pt idx="5">
                  <c:v>0.10124069478908188</c:v>
                </c:pt>
              </c:numCache>
            </c:numRef>
          </c:val>
          <c:extLst>
            <c:ext xmlns:c16="http://schemas.microsoft.com/office/drawing/2014/chart" uri="{C3380CC4-5D6E-409C-BE32-E72D297353CC}">
              <c16:uniqueId val="{00000006-FA21-144C-9BA9-D28A51AE9354}"/>
            </c:ext>
          </c:extLst>
        </c:ser>
        <c:ser>
          <c:idx val="0"/>
          <c:order val="1"/>
          <c:tx>
            <c:strRef>
              <c:f>Sheet1!$A$3</c:f>
              <c:strCache>
                <c:ptCount val="1"/>
                <c:pt idx="0">
                  <c:v>3 a 4</c:v>
                </c:pt>
              </c:strCache>
            </c:strRef>
          </c:tx>
          <c:spPr>
            <a:solidFill>
              <a:srgbClr val="F8CD51"/>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accent4"/>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Sheet1!$B$1:$G$1</c:f>
              <c:strCache>
                <c:ptCount val="6"/>
                <c:pt idx="0">
                  <c:v>Los bancos</c:v>
                </c:pt>
                <c:pt idx="1">
                  <c:v>Los sindicatos</c:v>
                </c:pt>
                <c:pt idx="2">
                  <c:v>La CEOE</c:v>
                </c:pt>
                <c:pt idx="3">
                  <c:v>Las grandes empresas españolas</c:v>
                </c:pt>
                <c:pt idx="4">
                  <c:v>Las empresas públicas</c:v>
                </c:pt>
                <c:pt idx="5">
                  <c:v> Las empresas privadas</c:v>
                </c:pt>
              </c:strCache>
            </c:strRef>
          </c:cat>
          <c:val>
            <c:numRef>
              <c:f>Sheet1!$B$3:$G$3</c:f>
              <c:numCache>
                <c:formatCode>###0%</c:formatCode>
                <c:ptCount val="6"/>
                <c:pt idx="0">
                  <c:v>0.21191066997518612</c:v>
                </c:pt>
                <c:pt idx="1">
                  <c:v>0.15334987593052107</c:v>
                </c:pt>
                <c:pt idx="2">
                  <c:v>0.16178660049627791</c:v>
                </c:pt>
                <c:pt idx="3">
                  <c:v>0.13052109181141439</c:v>
                </c:pt>
                <c:pt idx="4">
                  <c:v>0.11712158808933003</c:v>
                </c:pt>
                <c:pt idx="5">
                  <c:v>0.1250620347394541</c:v>
                </c:pt>
              </c:numCache>
            </c:numRef>
          </c:val>
          <c:extLst>
            <c:ext xmlns:c16="http://schemas.microsoft.com/office/drawing/2014/chart" uri="{C3380CC4-5D6E-409C-BE32-E72D297353CC}">
              <c16:uniqueId val="{00000007-FA21-144C-9BA9-D28A51AE9354}"/>
            </c:ext>
          </c:extLst>
        </c:ser>
        <c:ser>
          <c:idx val="1"/>
          <c:order val="2"/>
          <c:tx>
            <c:strRef>
              <c:f>Sheet1!$A$4</c:f>
              <c:strCache>
                <c:ptCount val="1"/>
                <c:pt idx="0">
                  <c:v>5</c:v>
                </c:pt>
              </c:strCache>
            </c:strRef>
          </c:tx>
          <c:spPr>
            <a:solidFill>
              <a:srgbClr val="48AE64"/>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Sheet1!$B$1:$G$1</c:f>
              <c:strCache>
                <c:ptCount val="6"/>
                <c:pt idx="0">
                  <c:v>Los bancos</c:v>
                </c:pt>
                <c:pt idx="1">
                  <c:v>Los sindicatos</c:v>
                </c:pt>
                <c:pt idx="2">
                  <c:v>La CEOE</c:v>
                </c:pt>
                <c:pt idx="3">
                  <c:v>Las grandes empresas españolas</c:v>
                </c:pt>
                <c:pt idx="4">
                  <c:v>Las empresas públicas</c:v>
                </c:pt>
                <c:pt idx="5">
                  <c:v> Las empresas privadas</c:v>
                </c:pt>
              </c:strCache>
            </c:strRef>
          </c:cat>
          <c:val>
            <c:numRef>
              <c:f>Sheet1!$B$4:$G$4</c:f>
              <c:numCache>
                <c:formatCode>###0%</c:formatCode>
                <c:ptCount val="6"/>
                <c:pt idx="0">
                  <c:v>0.1806451612903226</c:v>
                </c:pt>
                <c:pt idx="1">
                  <c:v>0.14590570719602977</c:v>
                </c:pt>
                <c:pt idx="2">
                  <c:v>0.20744416873449134</c:v>
                </c:pt>
                <c:pt idx="3">
                  <c:v>0.18163771712158808</c:v>
                </c:pt>
                <c:pt idx="4">
                  <c:v>0.1846153846153846</c:v>
                </c:pt>
                <c:pt idx="5">
                  <c:v>0.19801488833746897</c:v>
                </c:pt>
              </c:numCache>
            </c:numRef>
          </c:val>
          <c:extLst>
            <c:ext xmlns:c16="http://schemas.microsoft.com/office/drawing/2014/chart" uri="{C3380CC4-5D6E-409C-BE32-E72D297353CC}">
              <c16:uniqueId val="{00000008-FA21-144C-9BA9-D28A51AE9354}"/>
            </c:ext>
          </c:extLst>
        </c:ser>
        <c:ser>
          <c:idx val="2"/>
          <c:order val="3"/>
          <c:tx>
            <c:strRef>
              <c:f>Sheet1!$A$5</c:f>
              <c:strCache>
                <c:ptCount val="1"/>
                <c:pt idx="0">
                  <c:v>6 a 7</c:v>
                </c:pt>
              </c:strCache>
            </c:strRef>
          </c:tx>
          <c:spPr>
            <a:solidFill>
              <a:srgbClr val="00B0F0"/>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Sheet1!$B$1:$G$1</c:f>
              <c:strCache>
                <c:ptCount val="6"/>
                <c:pt idx="0">
                  <c:v>Los bancos</c:v>
                </c:pt>
                <c:pt idx="1">
                  <c:v>Los sindicatos</c:v>
                </c:pt>
                <c:pt idx="2">
                  <c:v>La CEOE</c:v>
                </c:pt>
                <c:pt idx="3">
                  <c:v>Las grandes empresas españolas</c:v>
                </c:pt>
                <c:pt idx="4">
                  <c:v>Las empresas públicas</c:v>
                </c:pt>
                <c:pt idx="5">
                  <c:v> Las empresas privadas</c:v>
                </c:pt>
              </c:strCache>
            </c:strRef>
          </c:cat>
          <c:val>
            <c:numRef>
              <c:f>Sheet1!$B$5:$G$5</c:f>
              <c:numCache>
                <c:formatCode>###0%</c:formatCode>
                <c:ptCount val="6"/>
                <c:pt idx="0">
                  <c:v>0.20049627791563274</c:v>
                </c:pt>
                <c:pt idx="1">
                  <c:v>0.24863523573200993</c:v>
                </c:pt>
                <c:pt idx="2">
                  <c:v>0.26799007444168732</c:v>
                </c:pt>
                <c:pt idx="3">
                  <c:v>0.31414392059553348</c:v>
                </c:pt>
                <c:pt idx="4">
                  <c:v>0.34044665012406944</c:v>
                </c:pt>
                <c:pt idx="5">
                  <c:v>0.33498759305210918</c:v>
                </c:pt>
              </c:numCache>
            </c:numRef>
          </c:val>
          <c:extLst>
            <c:ext xmlns:c16="http://schemas.microsoft.com/office/drawing/2014/chart" uri="{C3380CC4-5D6E-409C-BE32-E72D297353CC}">
              <c16:uniqueId val="{00000009-FA21-144C-9BA9-D28A51AE9354}"/>
            </c:ext>
          </c:extLst>
        </c:ser>
        <c:ser>
          <c:idx val="3"/>
          <c:order val="4"/>
          <c:tx>
            <c:strRef>
              <c:f>Sheet1!$A$6</c:f>
              <c:strCache>
                <c:ptCount val="1"/>
                <c:pt idx="0">
                  <c:v>8 a 10</c:v>
                </c:pt>
              </c:strCache>
            </c:strRef>
          </c:tx>
          <c:spPr>
            <a:solidFill>
              <a:srgbClr val="004481"/>
            </a:solidFill>
            <a:ln>
              <a:noFill/>
            </a:ln>
          </c:spPr>
          <c:invertIfNegative val="0"/>
          <c:dLbls>
            <c:spPr>
              <a:noFill/>
              <a:ln>
                <a:noFill/>
              </a:ln>
              <a:effectLst/>
            </c:spPr>
            <c:txPr>
              <a:bodyPr wrap="square" lIns="38100" tIns="19050" rIns="38100" bIns="19050" anchor="ctr">
                <a:spAutoFit/>
              </a:bodyPr>
              <a:lstStyle/>
              <a:p>
                <a:pPr>
                  <a:defRPr sz="8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Sheet1!$B$1:$G$1</c:f>
              <c:strCache>
                <c:ptCount val="6"/>
                <c:pt idx="0">
                  <c:v>Los bancos</c:v>
                </c:pt>
                <c:pt idx="1">
                  <c:v>Los sindicatos</c:v>
                </c:pt>
                <c:pt idx="2">
                  <c:v>La CEOE</c:v>
                </c:pt>
                <c:pt idx="3">
                  <c:v>Las grandes empresas españolas</c:v>
                </c:pt>
                <c:pt idx="4">
                  <c:v>Las empresas públicas</c:v>
                </c:pt>
                <c:pt idx="5">
                  <c:v> Las empresas privadas</c:v>
                </c:pt>
              </c:strCache>
            </c:strRef>
          </c:cat>
          <c:val>
            <c:numRef>
              <c:f>Sheet1!$B$6:$G$6</c:f>
              <c:numCache>
                <c:formatCode>###0%</c:formatCode>
                <c:ptCount val="6"/>
                <c:pt idx="0">
                  <c:v>8.1885856079404462E-2</c:v>
                </c:pt>
                <c:pt idx="1">
                  <c:v>0.14987593052109183</c:v>
                </c:pt>
                <c:pt idx="2">
                  <c:v>0.10124069478908188</c:v>
                </c:pt>
                <c:pt idx="3">
                  <c:v>0.23176178660049629</c:v>
                </c:pt>
                <c:pt idx="4">
                  <c:v>0.21588089330024815</c:v>
                </c:pt>
                <c:pt idx="5">
                  <c:v>0.21736972704714641</c:v>
                </c:pt>
              </c:numCache>
            </c:numRef>
          </c:val>
          <c:extLst>
            <c:ext xmlns:c16="http://schemas.microsoft.com/office/drawing/2014/chart" uri="{C3380CC4-5D6E-409C-BE32-E72D297353CC}">
              <c16:uniqueId val="{0000000A-FA21-144C-9BA9-D28A51AE9354}"/>
            </c:ext>
          </c:extLst>
        </c:ser>
        <c:ser>
          <c:idx val="5"/>
          <c:order val="5"/>
          <c:tx>
            <c:strRef>
              <c:f>Sheet1!$A$7</c:f>
              <c:strCache>
                <c:ptCount val="1"/>
                <c:pt idx="0">
                  <c:v>Ns/Nc</c:v>
                </c:pt>
              </c:strCache>
            </c:strRef>
          </c:tx>
          <c:spPr>
            <a:solidFill>
              <a:srgbClr val="F7893B"/>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FA21-144C-9BA9-D28A51AE9354}"/>
                </c:ext>
              </c:extLst>
            </c:dLbl>
            <c:dLbl>
              <c:idx val="1"/>
              <c:delete val="1"/>
              <c:extLst>
                <c:ext xmlns:c15="http://schemas.microsoft.com/office/drawing/2012/chart" uri="{CE6537A1-D6FC-4f65-9D91-7224C49458BB}"/>
                <c:ext xmlns:c16="http://schemas.microsoft.com/office/drawing/2014/chart" uri="{C3380CC4-5D6E-409C-BE32-E72D297353CC}">
                  <c16:uniqueId val="{0000000F-FA21-144C-9BA9-D28A51AE9354}"/>
                </c:ext>
              </c:extLst>
            </c:dLbl>
            <c:dLbl>
              <c:idx val="2"/>
              <c:layout>
                <c:manualLayout>
                  <c:x val="6.0930312136665294E-3"/>
                  <c:y val="-3.489318855239512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FA21-144C-9BA9-D28A51AE9354}"/>
                </c:ext>
              </c:extLst>
            </c:dLbl>
            <c:dLbl>
              <c:idx val="3"/>
              <c:delete val="1"/>
              <c:extLst>
                <c:ext xmlns:c15="http://schemas.microsoft.com/office/drawing/2012/chart" uri="{CE6537A1-D6FC-4f65-9D91-7224C49458BB}"/>
                <c:ext xmlns:c16="http://schemas.microsoft.com/office/drawing/2014/chart" uri="{C3380CC4-5D6E-409C-BE32-E72D297353CC}">
                  <c16:uniqueId val="{0000000D-FA21-144C-9BA9-D28A51AE9354}"/>
                </c:ext>
              </c:extLst>
            </c:dLbl>
            <c:dLbl>
              <c:idx val="4"/>
              <c:delete val="1"/>
              <c:extLst>
                <c:ext xmlns:c15="http://schemas.microsoft.com/office/drawing/2012/chart" uri="{CE6537A1-D6FC-4f65-9D91-7224C49458BB}"/>
                <c:ext xmlns:c16="http://schemas.microsoft.com/office/drawing/2014/chart" uri="{C3380CC4-5D6E-409C-BE32-E72D297353CC}">
                  <c16:uniqueId val="{0000000C-FA21-144C-9BA9-D28A51AE9354}"/>
                </c:ext>
              </c:extLst>
            </c:dLbl>
            <c:dLbl>
              <c:idx val="5"/>
              <c:delete val="1"/>
              <c:extLst>
                <c:ext xmlns:c15="http://schemas.microsoft.com/office/drawing/2012/chart" uri="{CE6537A1-D6FC-4f65-9D91-7224C49458BB}"/>
                <c:ext xmlns:c16="http://schemas.microsoft.com/office/drawing/2014/chart" uri="{C3380CC4-5D6E-409C-BE32-E72D297353CC}">
                  <c16:uniqueId val="{00000006-6475-074B-8124-FF916836CDDA}"/>
                </c:ext>
              </c:extLst>
            </c:dLbl>
            <c:spPr>
              <a:noFill/>
              <a:ln>
                <a:noFill/>
              </a:ln>
              <a:effectLst/>
            </c:spPr>
            <c:txPr>
              <a:bodyPr wrap="square" lIns="38100" tIns="19050" rIns="38100" bIns="19050" anchor="ctr">
                <a:spAutoFit/>
              </a:bodyPr>
              <a:lstStyle/>
              <a:p>
                <a:pPr>
                  <a:defRPr sz="800">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Los bancos</c:v>
                </c:pt>
                <c:pt idx="1">
                  <c:v>Los sindicatos</c:v>
                </c:pt>
                <c:pt idx="2">
                  <c:v>La CEOE</c:v>
                </c:pt>
                <c:pt idx="3">
                  <c:v>Las grandes empresas españolas</c:v>
                </c:pt>
                <c:pt idx="4">
                  <c:v>Las empresas públicas</c:v>
                </c:pt>
                <c:pt idx="5">
                  <c:v> Las empresas privadas</c:v>
                </c:pt>
              </c:strCache>
            </c:strRef>
          </c:cat>
          <c:val>
            <c:numRef>
              <c:f>Sheet1!$B$7:$G$7</c:f>
              <c:numCache>
                <c:formatCode>###0%</c:formatCode>
                <c:ptCount val="6"/>
                <c:pt idx="0">
                  <c:v>3.4739454094292804E-3</c:v>
                </c:pt>
                <c:pt idx="1">
                  <c:v>1.488833746898263E-2</c:v>
                </c:pt>
                <c:pt idx="2">
                  <c:v>9.5781637717121587E-2</c:v>
                </c:pt>
                <c:pt idx="3">
                  <c:v>2.1339950372208438E-2</c:v>
                </c:pt>
                <c:pt idx="4">
                  <c:v>1.5880893300248139E-2</c:v>
                </c:pt>
                <c:pt idx="5">
                  <c:v>2.3325062034739451E-2</c:v>
                </c:pt>
              </c:numCache>
            </c:numRef>
          </c:val>
          <c:extLst>
            <c:ext xmlns:c16="http://schemas.microsoft.com/office/drawing/2014/chart" uri="{C3380CC4-5D6E-409C-BE32-E72D297353CC}">
              <c16:uniqueId val="{0000000B-FA21-144C-9BA9-D28A51AE9354}"/>
            </c:ext>
          </c:extLst>
        </c:ser>
        <c:dLbls>
          <c:showLegendKey val="0"/>
          <c:showVal val="1"/>
          <c:showCatName val="0"/>
          <c:showSerName val="0"/>
          <c:showPercent val="0"/>
          <c:showBubbleSize val="0"/>
        </c:dLbls>
        <c:gapWidth val="60"/>
        <c:overlap val="100"/>
        <c:axId val="512837088"/>
        <c:axId val="612590304"/>
      </c:barChart>
      <c:catAx>
        <c:axId val="512837088"/>
        <c:scaling>
          <c:orientation val="minMax"/>
        </c:scaling>
        <c:delete val="0"/>
        <c:axPos val="l"/>
        <c:numFmt formatCode="General" sourceLinked="1"/>
        <c:majorTickMark val="out"/>
        <c:minorTickMark val="none"/>
        <c:tickLblPos val="nextTo"/>
        <c:txPr>
          <a:bodyPr/>
          <a:lstStyle/>
          <a:p>
            <a:pPr>
              <a:defRPr sz="900">
                <a:solidFill>
                  <a:srgbClr val="004481"/>
                </a:solidFill>
                <a:latin typeface="BentonSansBBVA Book" pitchFamily="2" charset="77"/>
                <a:cs typeface="Calibri" panose="020F0502020204030204" pitchFamily="34" charset="0"/>
              </a:defRPr>
            </a:pPr>
            <a:endParaRPr lang="es-ES"/>
          </a:p>
        </c:txPr>
        <c:crossAx val="612590304"/>
        <c:crosses val="autoZero"/>
        <c:auto val="1"/>
        <c:lblAlgn val="ctr"/>
        <c:lblOffset val="100"/>
        <c:noMultiLvlLbl val="0"/>
      </c:catAx>
      <c:valAx>
        <c:axId val="612590304"/>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rgbClr val="000000"/>
                </a:solidFill>
                <a:latin typeface="BentonSansBBVA Book" pitchFamily="2" charset="77"/>
                <a:ea typeface="Century Gothic"/>
                <a:cs typeface="Calibri" panose="020F0502020204030204" pitchFamily="34" charset="0"/>
              </a:defRPr>
            </a:pPr>
            <a:endParaRPr lang="es-ES"/>
          </a:p>
        </c:txPr>
        <c:crossAx val="512837088"/>
        <c:crosses val="autoZero"/>
        <c:crossBetween val="between"/>
        <c:majorUnit val="0.2"/>
      </c:valAx>
      <c:spPr>
        <a:noFill/>
        <a:ln w="25400">
          <a:noFill/>
        </a:ln>
      </c:spPr>
    </c:plotArea>
    <c:legend>
      <c:legendPos val="r"/>
      <c:layout>
        <c:manualLayout>
          <c:xMode val="edge"/>
          <c:yMode val="edge"/>
          <c:x val="0.28716601268346093"/>
          <c:y val="0.9334695587692492"/>
          <c:w val="0.52122759721336209"/>
          <c:h val="6.2719675985195886E-2"/>
        </c:manualLayout>
      </c:layout>
      <c:overlay val="0"/>
      <c:txPr>
        <a:bodyPr/>
        <a:lstStyle/>
        <a:p>
          <a:pPr>
            <a:defRPr sz="900" b="0">
              <a:latin typeface="BentonSansBBVA Book" pitchFamily="2" charset="77"/>
              <a:cs typeface="Calibri" panose="020F0502020204030204" pitchFamily="34" charset="0"/>
            </a:defRPr>
          </a:pPr>
          <a:endParaRPr lang="es-ES"/>
        </a:p>
      </c:txPr>
    </c:legend>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49122300000000002"/>
          <c:y val="4.3738800000000001E-2"/>
          <c:w val="0.49700699999999998"/>
          <c:h val="0.87346400000000002"/>
        </c:manualLayout>
      </c:layout>
      <c:barChart>
        <c:barDir val="bar"/>
        <c:grouping val="clustered"/>
        <c:varyColors val="0"/>
        <c:ser>
          <c:idx val="0"/>
          <c:order val="0"/>
          <c:spPr>
            <a:solidFill>
              <a:srgbClr val="002060"/>
            </a:solidFill>
            <a:ln w="9525" cap="flat">
              <a:noFill/>
              <a:miter lim="400000"/>
            </a:ln>
            <a:effectLst/>
          </c:spPr>
          <c:invertIfNegative val="0"/>
          <c:dPt>
            <c:idx val="0"/>
            <c:invertIfNegative val="1"/>
            <c:bubble3D val="0"/>
            <c:spPr>
              <a:solidFill>
                <a:srgbClr val="004481"/>
              </a:solidFill>
              <a:ln w="9525" cap="flat">
                <a:noFill/>
                <a:miter lim="400000"/>
              </a:ln>
              <a:effectLst/>
            </c:spPr>
            <c:extLst>
              <c:ext xmlns:c16="http://schemas.microsoft.com/office/drawing/2014/chart" uri="{C3380CC4-5D6E-409C-BE32-E72D297353CC}">
                <c16:uniqueId val="{00000000-C110-AF49-96EF-FE9081A45F7D}"/>
              </c:ext>
            </c:extLst>
          </c:dPt>
          <c:dPt>
            <c:idx val="1"/>
            <c:invertIfNegative val="1"/>
            <c:bubble3D val="0"/>
            <c:spPr>
              <a:solidFill>
                <a:srgbClr val="5BBEFF"/>
              </a:solidFill>
              <a:ln w="9525" cap="flat">
                <a:noFill/>
                <a:miter lim="400000"/>
              </a:ln>
              <a:effectLst/>
            </c:spPr>
            <c:extLst>
              <c:ext xmlns:c16="http://schemas.microsoft.com/office/drawing/2014/chart" uri="{C3380CC4-5D6E-409C-BE32-E72D297353CC}">
                <c16:uniqueId val="{00000002-C110-AF49-96EF-FE9081A45F7D}"/>
              </c:ext>
            </c:extLst>
          </c:dPt>
          <c:dPt>
            <c:idx val="2"/>
            <c:invertIfNegative val="1"/>
            <c:bubble3D val="0"/>
            <c:spPr>
              <a:solidFill>
                <a:srgbClr val="48AE64"/>
              </a:solidFill>
              <a:ln w="9525" cap="flat">
                <a:noFill/>
                <a:miter lim="400000"/>
              </a:ln>
              <a:effectLst/>
            </c:spPr>
            <c:extLst>
              <c:ext xmlns:c16="http://schemas.microsoft.com/office/drawing/2014/chart" uri="{C3380CC4-5D6E-409C-BE32-E72D297353CC}">
                <c16:uniqueId val="{00000004-C110-AF49-96EF-FE9081A45F7D}"/>
              </c:ext>
            </c:extLst>
          </c:dPt>
          <c:dPt>
            <c:idx val="3"/>
            <c:invertIfNegative val="1"/>
            <c:bubble3D val="0"/>
            <c:spPr>
              <a:solidFill>
                <a:srgbClr val="92D050"/>
              </a:solidFill>
              <a:ln w="9525" cap="flat">
                <a:noFill/>
                <a:miter lim="400000"/>
              </a:ln>
              <a:effectLst/>
            </c:spPr>
            <c:extLst>
              <c:ext xmlns:c16="http://schemas.microsoft.com/office/drawing/2014/chart" uri="{C3380CC4-5D6E-409C-BE32-E72D297353CC}">
                <c16:uniqueId val="{00000006-C110-AF49-96EF-FE9081A45F7D}"/>
              </c:ext>
            </c:extLst>
          </c:dPt>
          <c:dPt>
            <c:idx val="4"/>
            <c:invertIfNegative val="1"/>
            <c:bubble3D val="0"/>
            <c:spPr>
              <a:solidFill>
                <a:srgbClr val="AD53A1"/>
              </a:solidFill>
              <a:ln w="9525" cap="flat">
                <a:noFill/>
                <a:miter lim="400000"/>
              </a:ln>
              <a:effectLst/>
            </c:spPr>
            <c:extLst>
              <c:ext xmlns:c16="http://schemas.microsoft.com/office/drawing/2014/chart" uri="{C3380CC4-5D6E-409C-BE32-E72D297353CC}">
                <c16:uniqueId val="{00000008-C110-AF49-96EF-FE9081A45F7D}"/>
              </c:ext>
            </c:extLst>
          </c:dPt>
          <c:dPt>
            <c:idx val="5"/>
            <c:invertIfNegative val="1"/>
            <c:bubble3D val="0"/>
            <c:spPr>
              <a:solidFill>
                <a:srgbClr val="F7893B"/>
              </a:solidFill>
              <a:ln w="9525" cap="flat">
                <a:noFill/>
                <a:miter lim="400000"/>
              </a:ln>
              <a:effectLst/>
            </c:spPr>
            <c:extLst>
              <c:ext xmlns:c16="http://schemas.microsoft.com/office/drawing/2014/chart" uri="{C3380CC4-5D6E-409C-BE32-E72D297353CC}">
                <c16:uniqueId val="{0000000A-C110-AF49-96EF-FE9081A45F7D}"/>
              </c:ext>
            </c:extLst>
          </c:dPt>
          <c:dPt>
            <c:idx val="6"/>
            <c:invertIfNegative val="1"/>
            <c:bubble3D val="0"/>
            <c:spPr>
              <a:solidFill>
                <a:srgbClr val="F8CD51"/>
              </a:solidFill>
              <a:ln w="9525" cap="flat">
                <a:noFill/>
                <a:miter lim="400000"/>
              </a:ln>
              <a:effectLst/>
            </c:spPr>
            <c:extLst>
              <c:ext xmlns:c16="http://schemas.microsoft.com/office/drawing/2014/chart" uri="{C3380CC4-5D6E-409C-BE32-E72D297353CC}">
                <c16:uniqueId val="{0000000C-C110-AF49-96EF-FE9081A45F7D}"/>
              </c:ext>
            </c:extLst>
          </c:dPt>
          <c:dPt>
            <c:idx val="7"/>
            <c:invertIfNegative val="0"/>
            <c:bubble3D val="0"/>
            <c:spPr>
              <a:solidFill>
                <a:srgbClr val="FFF1AA"/>
              </a:solidFill>
              <a:ln w="9525" cap="flat">
                <a:noFill/>
                <a:miter lim="400000"/>
              </a:ln>
              <a:effectLst/>
            </c:spPr>
            <c:extLst>
              <c:ext xmlns:c16="http://schemas.microsoft.com/office/drawing/2014/chart" uri="{C3380CC4-5D6E-409C-BE32-E72D297353CC}">
                <c16:uniqueId val="{0000000D-F389-C34B-B60E-8C517BD21A6E}"/>
              </c:ext>
            </c:extLst>
          </c:dPt>
          <c:dLbls>
            <c:dLbl>
              <c:idx val="0"/>
              <c:numFmt formatCode="#,##0.0" sourceLinked="0"/>
              <c:spPr/>
              <c:txPr>
                <a:bodyPr/>
                <a:lstStyle/>
                <a:p>
                  <a:pPr>
                    <a:defRPr sz="9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C110-AF49-96EF-FE9081A45F7D}"/>
                </c:ext>
              </c:extLst>
            </c:dLbl>
            <c:dLbl>
              <c:idx val="1"/>
              <c:numFmt formatCode="#,##0.0" sourceLinked="0"/>
              <c:spPr/>
              <c:txPr>
                <a:bodyPr/>
                <a:lstStyle/>
                <a:p>
                  <a:pPr>
                    <a:defRPr sz="9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C110-AF49-96EF-FE9081A45F7D}"/>
                </c:ext>
              </c:extLst>
            </c:dLbl>
            <c:dLbl>
              <c:idx val="2"/>
              <c:numFmt formatCode="#,##0.0" sourceLinked="0"/>
              <c:spPr/>
              <c:txPr>
                <a:bodyPr/>
                <a:lstStyle/>
                <a:p>
                  <a:pPr>
                    <a:defRPr sz="9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C110-AF49-96EF-FE9081A45F7D}"/>
                </c:ext>
              </c:extLst>
            </c:dLbl>
            <c:dLbl>
              <c:idx val="3"/>
              <c:numFmt formatCode="#,##0.0" sourceLinked="0"/>
              <c:spPr/>
              <c:txPr>
                <a:bodyPr/>
                <a:lstStyle/>
                <a:p>
                  <a:pPr>
                    <a:defRPr sz="9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C110-AF49-96EF-FE9081A45F7D}"/>
                </c:ext>
              </c:extLst>
            </c:dLbl>
            <c:dLbl>
              <c:idx val="4"/>
              <c:numFmt formatCode="#,##0.0" sourceLinked="0"/>
              <c:spPr/>
              <c:txPr>
                <a:bodyPr/>
                <a:lstStyle/>
                <a:p>
                  <a:pPr>
                    <a:defRPr sz="9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C110-AF49-96EF-FE9081A45F7D}"/>
                </c:ext>
              </c:extLst>
            </c:dLbl>
            <c:dLbl>
              <c:idx val="5"/>
              <c:numFmt formatCode="#,##0.0" sourceLinked="0"/>
              <c:spPr/>
              <c:txPr>
                <a:bodyPr/>
                <a:lstStyle/>
                <a:p>
                  <a:pPr>
                    <a:defRPr sz="9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C110-AF49-96EF-FE9081A45F7D}"/>
                </c:ext>
              </c:extLst>
            </c:dLbl>
            <c:dLbl>
              <c:idx val="6"/>
              <c:numFmt formatCode="#,##0.0" sourceLinked="0"/>
              <c:spPr/>
              <c:txPr>
                <a:bodyPr/>
                <a:lstStyle/>
                <a:p>
                  <a:pPr>
                    <a:defRPr sz="9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C110-AF49-96EF-FE9081A45F7D}"/>
                </c:ext>
              </c:extLst>
            </c:dLbl>
            <c:numFmt formatCode="#,##0.0" sourceLinked="0"/>
            <c:spPr>
              <a:noFill/>
              <a:ln>
                <a:noFill/>
              </a:ln>
              <a:effectLst/>
            </c:spPr>
            <c:txPr>
              <a:bodyPr/>
              <a:lstStyle/>
              <a:p>
                <a:pPr>
                  <a:defRPr sz="9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Sus familiares</c:v>
                </c:pt>
                <c:pt idx="1">
                  <c:v>Sus amigos</c:v>
                </c:pt>
                <c:pt idx="2">
                  <c:v>Sus compañeros de trabajo o estudio</c:v>
                </c:pt>
                <c:pt idx="3">
                  <c:v>Su jefe, supervisor o profesor</c:v>
                </c:pt>
                <c:pt idx="4">
                  <c:v>Sus vecinos</c:v>
                </c:pt>
                <c:pt idx="5">
                  <c:v>La gente que habla su misma lengua</c:v>
                </c:pt>
                <c:pt idx="6">
                  <c:v>La gente de su pueblo o ciudad</c:v>
                </c:pt>
                <c:pt idx="7">
                  <c:v>La gente de este país</c:v>
                </c:pt>
              </c:strCache>
            </c:strRef>
          </c:cat>
          <c:val>
            <c:numRef>
              <c:f>Sheet1!$B$2:$B$9</c:f>
              <c:numCache>
                <c:formatCode>General</c:formatCode>
                <c:ptCount val="8"/>
                <c:pt idx="0">
                  <c:v>8.8000000000000007</c:v>
                </c:pt>
                <c:pt idx="1">
                  <c:v>8.3000000000000007</c:v>
                </c:pt>
                <c:pt idx="2">
                  <c:v>7</c:v>
                </c:pt>
                <c:pt idx="3">
                  <c:v>6.7</c:v>
                </c:pt>
                <c:pt idx="4">
                  <c:v>6.3</c:v>
                </c:pt>
                <c:pt idx="5">
                  <c:v>6.3</c:v>
                </c:pt>
                <c:pt idx="6">
                  <c:v>6.2</c:v>
                </c:pt>
                <c:pt idx="7">
                  <c:v>5.7</c:v>
                </c:pt>
              </c:numCache>
            </c:numRef>
          </c:val>
          <c:extLst>
            <c:ext xmlns:c16="http://schemas.microsoft.com/office/drawing/2014/chart" uri="{C3380CC4-5D6E-409C-BE32-E72D297353CC}">
              <c16:uniqueId val="{0000000D-C110-AF49-96EF-FE9081A45F7D}"/>
            </c:ext>
          </c:extLst>
        </c:ser>
        <c:dLbls>
          <c:showLegendKey val="0"/>
          <c:showVal val="0"/>
          <c:showCatName val="0"/>
          <c:showSerName val="0"/>
          <c:showPercent val="0"/>
          <c:showBubbleSize val="0"/>
        </c:dLbls>
        <c:gapWidth val="60"/>
        <c:axId val="2085876416"/>
        <c:axId val="2085875872"/>
      </c:barChart>
      <c:catAx>
        <c:axId val="2085876416"/>
        <c:scaling>
          <c:orientation val="maxMin"/>
        </c:scaling>
        <c:delete val="0"/>
        <c:axPos val="l"/>
        <c:numFmt formatCode="General" sourceLinked="0"/>
        <c:majorTickMark val="out"/>
        <c:minorTickMark val="none"/>
        <c:tickLblPos val="nextTo"/>
        <c:spPr>
          <a:ln w="12700" cap="flat">
            <a:solidFill>
              <a:srgbClr val="888888"/>
            </a:solidFill>
            <a:prstDash val="solid"/>
            <a:round/>
          </a:ln>
        </c:spPr>
        <c:txPr>
          <a:bodyPr rot="0"/>
          <a:lstStyle/>
          <a:p>
            <a:pPr>
              <a:defRPr sz="900" b="1" i="0" u="none" strike="noStrike">
                <a:solidFill>
                  <a:srgbClr val="004481"/>
                </a:solidFill>
                <a:latin typeface="BBVABentonSans"/>
              </a:defRPr>
            </a:pPr>
            <a:endParaRPr lang="es-ES"/>
          </a:p>
        </c:txPr>
        <c:crossAx val="2085875872"/>
        <c:crosses val="autoZero"/>
        <c:auto val="1"/>
        <c:lblAlgn val="ctr"/>
        <c:lblOffset val="100"/>
        <c:noMultiLvlLbl val="1"/>
      </c:catAx>
      <c:valAx>
        <c:axId val="2085875872"/>
        <c:scaling>
          <c:orientation val="minMax"/>
          <c:max val="10"/>
          <c:min val="0"/>
        </c:scaling>
        <c:delete val="0"/>
        <c:axPos val="t"/>
        <c:majorGridlines>
          <c:spPr>
            <a:ln w="12700" cap="flat">
              <a:solidFill>
                <a:srgbClr val="A7A7A7"/>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Calibri"/>
              </a:defRPr>
            </a:pPr>
            <a:endParaRPr lang="es-ES"/>
          </a:p>
        </c:txPr>
        <c:crossAx val="208587641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8659687638515889"/>
          <c:y val="2.0420814233509867E-2"/>
          <c:w val="0.31603503646337283"/>
          <c:h val="0.94162594543889022"/>
        </c:manualLayout>
      </c:layout>
      <c:barChart>
        <c:barDir val="bar"/>
        <c:grouping val="clustered"/>
        <c:varyColors val="0"/>
        <c:ser>
          <c:idx val="4"/>
          <c:order val="0"/>
          <c:spPr>
            <a:solidFill>
              <a:srgbClr val="004481"/>
            </a:solidFill>
            <a:ln w="12984">
              <a:noFill/>
              <a:prstDash val="solid"/>
            </a:ln>
          </c:spPr>
          <c:invertIfNegative val="0"/>
          <c:dPt>
            <c:idx val="0"/>
            <c:invertIfNegative val="0"/>
            <c:bubble3D val="0"/>
            <c:extLst>
              <c:ext xmlns:c16="http://schemas.microsoft.com/office/drawing/2014/chart" uri="{C3380CC4-5D6E-409C-BE32-E72D297353CC}">
                <c16:uniqueId val="{00000000-B479-EF4F-8C23-AEFD9ABE5925}"/>
              </c:ext>
            </c:extLst>
          </c:dPt>
          <c:dPt>
            <c:idx val="1"/>
            <c:invertIfNegative val="0"/>
            <c:bubble3D val="0"/>
            <c:extLst>
              <c:ext xmlns:c16="http://schemas.microsoft.com/office/drawing/2014/chart" uri="{C3380CC4-5D6E-409C-BE32-E72D297353CC}">
                <c16:uniqueId val="{00000001-B479-EF4F-8C23-AEFD9ABE5925}"/>
              </c:ext>
            </c:extLst>
          </c:dPt>
          <c:dPt>
            <c:idx val="2"/>
            <c:invertIfNegative val="0"/>
            <c:bubble3D val="0"/>
            <c:extLst>
              <c:ext xmlns:c16="http://schemas.microsoft.com/office/drawing/2014/chart" uri="{C3380CC4-5D6E-409C-BE32-E72D297353CC}">
                <c16:uniqueId val="{00000002-B479-EF4F-8C23-AEFD9ABE5925}"/>
              </c:ext>
            </c:extLst>
          </c:dPt>
          <c:dPt>
            <c:idx val="3"/>
            <c:invertIfNegative val="0"/>
            <c:bubble3D val="0"/>
            <c:extLst>
              <c:ext xmlns:c16="http://schemas.microsoft.com/office/drawing/2014/chart" uri="{C3380CC4-5D6E-409C-BE32-E72D297353CC}">
                <c16:uniqueId val="{00000003-B479-EF4F-8C23-AEFD9ABE5925}"/>
              </c:ext>
            </c:extLst>
          </c:dPt>
          <c:dPt>
            <c:idx val="4"/>
            <c:invertIfNegative val="0"/>
            <c:bubble3D val="0"/>
            <c:extLst>
              <c:ext xmlns:c16="http://schemas.microsoft.com/office/drawing/2014/chart" uri="{C3380CC4-5D6E-409C-BE32-E72D297353CC}">
                <c16:uniqueId val="{00000004-B479-EF4F-8C23-AEFD9ABE5925}"/>
              </c:ext>
            </c:extLst>
          </c:dPt>
          <c:dPt>
            <c:idx val="6"/>
            <c:invertIfNegative val="0"/>
            <c:bubble3D val="0"/>
            <c:extLst>
              <c:ext xmlns:c16="http://schemas.microsoft.com/office/drawing/2014/chart" uri="{C3380CC4-5D6E-409C-BE32-E72D297353CC}">
                <c16:uniqueId val="{00000005-B479-EF4F-8C23-AEFD9ABE5925}"/>
              </c:ext>
            </c:extLst>
          </c:dPt>
          <c:dPt>
            <c:idx val="12"/>
            <c:invertIfNegative val="0"/>
            <c:bubble3D val="0"/>
            <c:spPr>
              <a:solidFill>
                <a:srgbClr val="004481"/>
              </a:solidFill>
              <a:ln w="9525">
                <a:noFill/>
                <a:prstDash val="solid"/>
              </a:ln>
            </c:spPr>
            <c:extLst>
              <c:ext xmlns:c16="http://schemas.microsoft.com/office/drawing/2014/chart" uri="{C3380CC4-5D6E-409C-BE32-E72D297353CC}">
                <c16:uniqueId val="{00000007-B479-EF4F-8C23-AEFD9ABE5925}"/>
              </c:ext>
            </c:extLst>
          </c:dPt>
          <c:dPt>
            <c:idx val="13"/>
            <c:invertIfNegative val="0"/>
            <c:bubble3D val="0"/>
            <c:spPr>
              <a:solidFill>
                <a:srgbClr val="004481"/>
              </a:solidFill>
              <a:ln w="9525">
                <a:noFill/>
                <a:prstDash val="solid"/>
              </a:ln>
            </c:spPr>
            <c:extLst>
              <c:ext xmlns:c16="http://schemas.microsoft.com/office/drawing/2014/chart" uri="{C3380CC4-5D6E-409C-BE32-E72D297353CC}">
                <c16:uniqueId val="{00000009-B479-EF4F-8C23-AEFD9ABE5925}"/>
              </c:ext>
            </c:extLst>
          </c:dPt>
          <c:dLbls>
            <c:numFmt formatCode="#,##0.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Sheet1!$A$5:$A$10</c:f>
              <c:strCache>
                <c:ptCount val="6"/>
                <c:pt idx="0">
                  <c:v>La OTAN</c:v>
                </c:pt>
                <c:pt idx="1">
                  <c:v>Las Naciones Unidas</c:v>
                </c:pt>
                <c:pt idx="2">
                  <c:v> La Comisión Europea</c:v>
                </c:pt>
                <c:pt idx="3">
                  <c:v>Las empresas multinacionales</c:v>
                </c:pt>
                <c:pt idx="4">
                  <c:v> La Cruz Roja</c:v>
                </c:pt>
                <c:pt idx="5">
                  <c:v> La Organización Mundial de la Salud</c:v>
                </c:pt>
              </c:strCache>
            </c:strRef>
          </c:cat>
          <c:val>
            <c:numRef>
              <c:f>Sheet1!$B$5:$B$10</c:f>
              <c:numCache>
                <c:formatCode>#,##0.0</c:formatCode>
                <c:ptCount val="6"/>
                <c:pt idx="0">
                  <c:v>4.5</c:v>
                </c:pt>
                <c:pt idx="1">
                  <c:v>4.7</c:v>
                </c:pt>
                <c:pt idx="2">
                  <c:v>4.7</c:v>
                </c:pt>
                <c:pt idx="3">
                  <c:v>4.9000000000000004</c:v>
                </c:pt>
                <c:pt idx="4">
                  <c:v>6</c:v>
                </c:pt>
                <c:pt idx="5">
                  <c:v>6.4</c:v>
                </c:pt>
              </c:numCache>
            </c:numRef>
          </c:val>
          <c:extLst>
            <c:ext xmlns:c16="http://schemas.microsoft.com/office/drawing/2014/chart" uri="{C3380CC4-5D6E-409C-BE32-E72D297353CC}">
              <c16:uniqueId val="{0000000A-B479-EF4F-8C23-AEFD9ABE5925}"/>
            </c:ext>
          </c:extLst>
        </c:ser>
        <c:dLbls>
          <c:showLegendKey val="0"/>
          <c:showVal val="1"/>
          <c:showCatName val="0"/>
          <c:showSerName val="0"/>
          <c:showPercent val="0"/>
          <c:showBubbleSize val="0"/>
        </c:dLbls>
        <c:gapWidth val="60"/>
        <c:axId val="284035440"/>
        <c:axId val="284028912"/>
      </c:barChart>
      <c:catAx>
        <c:axId val="284035440"/>
        <c:scaling>
          <c:orientation val="minMax"/>
        </c:scaling>
        <c:delete val="1"/>
        <c:axPos val="l"/>
        <c:numFmt formatCode="General" sourceLinked="1"/>
        <c:majorTickMark val="out"/>
        <c:minorTickMark val="none"/>
        <c:tickLblPos val="nextTo"/>
        <c:crossAx val="284028912"/>
        <c:crosses val="autoZero"/>
        <c:auto val="1"/>
        <c:lblAlgn val="ctr"/>
        <c:lblOffset val="100"/>
        <c:noMultiLvlLbl val="0"/>
      </c:catAx>
      <c:valAx>
        <c:axId val="284028912"/>
        <c:scaling>
          <c:orientation val="minMax"/>
          <c:max val="10"/>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chemeClr val="bg2"/>
                </a:solidFill>
                <a:latin typeface="BentonSansBBVA Book" pitchFamily="2" charset="77"/>
                <a:ea typeface="Century Gothic"/>
                <a:cs typeface="Calibri" panose="020F0502020204030204" pitchFamily="34" charset="0"/>
              </a:defRPr>
            </a:pPr>
            <a:endParaRPr lang="es-ES"/>
          </a:p>
        </c:txPr>
        <c:crossAx val="284035440"/>
        <c:crosses val="autoZero"/>
        <c:crossBetween val="between"/>
        <c:majorUnit val="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72712260666265"/>
          <c:y val="0.10865494020575076"/>
          <c:w val="0.43177695790855131"/>
          <c:h val="0.77085507061633429"/>
        </c:manualLayout>
      </c:layout>
      <c:barChart>
        <c:barDir val="bar"/>
        <c:grouping val="stacked"/>
        <c:varyColors val="0"/>
        <c:ser>
          <c:idx val="4"/>
          <c:order val="0"/>
          <c:tx>
            <c:strRef>
              <c:f>Sheet1!$A$22</c:f>
              <c:strCache>
                <c:ptCount val="1"/>
                <c:pt idx="0">
                  <c:v>0 a 2</c:v>
                </c:pt>
              </c:strCache>
            </c:strRef>
          </c:tx>
          <c:spPr>
            <a:solidFill>
              <a:srgbClr val="AD53A1"/>
            </a:solidFill>
            <a:ln w="9525">
              <a:noFill/>
              <a:prstDash val="solid"/>
            </a:ln>
          </c:spPr>
          <c:invertIfNegative val="0"/>
          <c:dPt>
            <c:idx val="0"/>
            <c:invertIfNegative val="0"/>
            <c:bubble3D val="0"/>
            <c:extLst>
              <c:ext xmlns:c16="http://schemas.microsoft.com/office/drawing/2014/chart" uri="{C3380CC4-5D6E-409C-BE32-E72D297353CC}">
                <c16:uniqueId val="{00000000-84E7-9D47-A2D6-FA4FC8C3F894}"/>
              </c:ext>
            </c:extLst>
          </c:dPt>
          <c:dPt>
            <c:idx val="1"/>
            <c:invertIfNegative val="0"/>
            <c:bubble3D val="0"/>
            <c:extLst>
              <c:ext xmlns:c16="http://schemas.microsoft.com/office/drawing/2014/chart" uri="{C3380CC4-5D6E-409C-BE32-E72D297353CC}">
                <c16:uniqueId val="{00000001-84E7-9D47-A2D6-FA4FC8C3F894}"/>
              </c:ext>
            </c:extLst>
          </c:dPt>
          <c:dPt>
            <c:idx val="2"/>
            <c:invertIfNegative val="0"/>
            <c:bubble3D val="0"/>
            <c:extLst>
              <c:ext xmlns:c16="http://schemas.microsoft.com/office/drawing/2014/chart" uri="{C3380CC4-5D6E-409C-BE32-E72D297353CC}">
                <c16:uniqueId val="{00000002-84E7-9D47-A2D6-FA4FC8C3F894}"/>
              </c:ext>
            </c:extLst>
          </c:dPt>
          <c:dPt>
            <c:idx val="3"/>
            <c:invertIfNegative val="0"/>
            <c:bubble3D val="0"/>
            <c:extLst>
              <c:ext xmlns:c16="http://schemas.microsoft.com/office/drawing/2014/chart" uri="{C3380CC4-5D6E-409C-BE32-E72D297353CC}">
                <c16:uniqueId val="{00000003-84E7-9D47-A2D6-FA4FC8C3F894}"/>
              </c:ext>
            </c:extLst>
          </c:dPt>
          <c:dPt>
            <c:idx val="4"/>
            <c:invertIfNegative val="0"/>
            <c:bubble3D val="0"/>
            <c:extLst>
              <c:ext xmlns:c16="http://schemas.microsoft.com/office/drawing/2014/chart" uri="{C3380CC4-5D6E-409C-BE32-E72D297353CC}">
                <c16:uniqueId val="{00000004-84E7-9D47-A2D6-FA4FC8C3F894}"/>
              </c:ext>
            </c:extLst>
          </c:dPt>
          <c:dPt>
            <c:idx val="6"/>
            <c:invertIfNegative val="0"/>
            <c:bubble3D val="0"/>
            <c:extLst>
              <c:ext xmlns:c16="http://schemas.microsoft.com/office/drawing/2014/chart" uri="{C3380CC4-5D6E-409C-BE32-E72D297353CC}">
                <c16:uniqueId val="{00000005-84E7-9D47-A2D6-FA4FC8C3F894}"/>
              </c:ext>
            </c:extLst>
          </c:dPt>
          <c:dLbls>
            <c:numFmt formatCode="0%" sourceLinked="0"/>
            <c:spPr>
              <a:noFill/>
              <a:ln w="25968">
                <a:noFill/>
              </a:ln>
            </c:spPr>
            <c:txPr>
              <a:bodyPr/>
              <a:lstStyle/>
              <a:p>
                <a:pPr>
                  <a:defRPr sz="8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Sheet1!$B$21:$G$21</c:f>
              <c:strCache>
                <c:ptCount val="6"/>
                <c:pt idx="0">
                  <c:v> La OTAN </c:v>
                </c:pt>
                <c:pt idx="1">
                  <c:v> Las Naciones Unidas</c:v>
                </c:pt>
                <c:pt idx="2">
                  <c:v> La Comisión Europea</c:v>
                </c:pt>
                <c:pt idx="3">
                  <c:v>Las empresas multinacionales</c:v>
                </c:pt>
                <c:pt idx="4">
                  <c:v> La Cruz Roja</c:v>
                </c:pt>
                <c:pt idx="5">
                  <c:v> La Organización Mundial de la Salud</c:v>
                </c:pt>
              </c:strCache>
            </c:strRef>
          </c:cat>
          <c:val>
            <c:numRef>
              <c:f>Sheet1!$B$22:$G$22</c:f>
              <c:numCache>
                <c:formatCode>###0%</c:formatCode>
                <c:ptCount val="6"/>
                <c:pt idx="0">
                  <c:v>0.25409429280397022</c:v>
                </c:pt>
                <c:pt idx="1">
                  <c:v>0.23573200992555801</c:v>
                </c:pt>
                <c:pt idx="2">
                  <c:v>0.23523573200992601</c:v>
                </c:pt>
                <c:pt idx="3">
                  <c:v>0.1806451612903226</c:v>
                </c:pt>
                <c:pt idx="4">
                  <c:v>0.16972704714640197</c:v>
                </c:pt>
                <c:pt idx="5">
                  <c:v>0.10173697270471464</c:v>
                </c:pt>
              </c:numCache>
            </c:numRef>
          </c:val>
          <c:extLst>
            <c:ext xmlns:c16="http://schemas.microsoft.com/office/drawing/2014/chart" uri="{C3380CC4-5D6E-409C-BE32-E72D297353CC}">
              <c16:uniqueId val="{00000006-84E7-9D47-A2D6-FA4FC8C3F894}"/>
            </c:ext>
          </c:extLst>
        </c:ser>
        <c:ser>
          <c:idx val="0"/>
          <c:order val="1"/>
          <c:tx>
            <c:strRef>
              <c:f>Sheet1!$A$23</c:f>
              <c:strCache>
                <c:ptCount val="1"/>
                <c:pt idx="0">
                  <c:v>3 a 4</c:v>
                </c:pt>
              </c:strCache>
            </c:strRef>
          </c:tx>
          <c:spPr>
            <a:solidFill>
              <a:srgbClr val="F8CD51"/>
            </a:solidFill>
            <a:ln>
              <a:noFill/>
            </a:ln>
          </c:spPr>
          <c:invertIfNegative val="0"/>
          <c:dLbls>
            <c:numFmt formatCode="0%" sourceLinked="0"/>
            <c:spPr>
              <a:noFill/>
              <a:ln>
                <a:noFill/>
              </a:ln>
              <a:effectLst/>
            </c:spPr>
            <c:txPr>
              <a:bodyPr/>
              <a:lstStyle/>
              <a:p>
                <a:pPr>
                  <a:defRPr sz="800">
                    <a:solidFill>
                      <a:schemeClr val="accent4"/>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Sheet1!$B$21:$G$21</c:f>
              <c:strCache>
                <c:ptCount val="6"/>
                <c:pt idx="0">
                  <c:v> La OTAN </c:v>
                </c:pt>
                <c:pt idx="1">
                  <c:v> Las Naciones Unidas</c:v>
                </c:pt>
                <c:pt idx="2">
                  <c:v> La Comisión Europea</c:v>
                </c:pt>
                <c:pt idx="3">
                  <c:v>Las empresas multinacionales</c:v>
                </c:pt>
                <c:pt idx="4">
                  <c:v> La Cruz Roja</c:v>
                </c:pt>
                <c:pt idx="5">
                  <c:v> La Organización Mundial de la Salud</c:v>
                </c:pt>
              </c:strCache>
            </c:strRef>
          </c:cat>
          <c:val>
            <c:numRef>
              <c:f>Sheet1!$B$23:$G$23</c:f>
              <c:numCache>
                <c:formatCode>###0%</c:formatCode>
                <c:ptCount val="6"/>
                <c:pt idx="0">
                  <c:v>0.14590570719602977</c:v>
                </c:pt>
                <c:pt idx="1">
                  <c:v>0.13548387096774195</c:v>
                </c:pt>
                <c:pt idx="2">
                  <c:v>0.13995037220843673</c:v>
                </c:pt>
                <c:pt idx="3">
                  <c:v>0.16625310173697269</c:v>
                </c:pt>
                <c:pt idx="4">
                  <c:v>8.535980148883375E-2</c:v>
                </c:pt>
                <c:pt idx="5">
                  <c:v>8.1389578163771722E-2</c:v>
                </c:pt>
              </c:numCache>
            </c:numRef>
          </c:val>
          <c:extLst>
            <c:ext xmlns:c16="http://schemas.microsoft.com/office/drawing/2014/chart" uri="{C3380CC4-5D6E-409C-BE32-E72D297353CC}">
              <c16:uniqueId val="{00000007-84E7-9D47-A2D6-FA4FC8C3F894}"/>
            </c:ext>
          </c:extLst>
        </c:ser>
        <c:ser>
          <c:idx val="1"/>
          <c:order val="2"/>
          <c:tx>
            <c:strRef>
              <c:f>Sheet1!$A$24</c:f>
              <c:strCache>
                <c:ptCount val="1"/>
                <c:pt idx="0">
                  <c:v>5</c:v>
                </c:pt>
              </c:strCache>
            </c:strRef>
          </c:tx>
          <c:spPr>
            <a:solidFill>
              <a:srgbClr val="48AE64"/>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Sheet1!$B$21:$G$21</c:f>
              <c:strCache>
                <c:ptCount val="6"/>
                <c:pt idx="0">
                  <c:v> La OTAN </c:v>
                </c:pt>
                <c:pt idx="1">
                  <c:v> Las Naciones Unidas</c:v>
                </c:pt>
                <c:pt idx="2">
                  <c:v> La Comisión Europea</c:v>
                </c:pt>
                <c:pt idx="3">
                  <c:v>Las empresas multinacionales</c:v>
                </c:pt>
                <c:pt idx="4">
                  <c:v> La Cruz Roja</c:v>
                </c:pt>
                <c:pt idx="5">
                  <c:v> La Organización Mundial de la Salud</c:v>
                </c:pt>
              </c:strCache>
            </c:strRef>
          </c:cat>
          <c:val>
            <c:numRef>
              <c:f>Sheet1!$B$24:$G$24</c:f>
              <c:numCache>
                <c:formatCode>###0%</c:formatCode>
                <c:ptCount val="6"/>
                <c:pt idx="0">
                  <c:v>0.18411910669975184</c:v>
                </c:pt>
                <c:pt idx="1">
                  <c:v>0.17468982630272956</c:v>
                </c:pt>
                <c:pt idx="2">
                  <c:v>0.16724565756823823</c:v>
                </c:pt>
                <c:pt idx="3">
                  <c:v>0.20694789081885856</c:v>
                </c:pt>
                <c:pt idx="4">
                  <c:v>0.11414392059553351</c:v>
                </c:pt>
                <c:pt idx="5">
                  <c:v>0.13</c:v>
                </c:pt>
              </c:numCache>
            </c:numRef>
          </c:val>
          <c:extLst>
            <c:ext xmlns:c16="http://schemas.microsoft.com/office/drawing/2014/chart" uri="{C3380CC4-5D6E-409C-BE32-E72D297353CC}">
              <c16:uniqueId val="{00000008-84E7-9D47-A2D6-FA4FC8C3F894}"/>
            </c:ext>
          </c:extLst>
        </c:ser>
        <c:ser>
          <c:idx val="2"/>
          <c:order val="3"/>
          <c:tx>
            <c:strRef>
              <c:f>Sheet1!$A$25</c:f>
              <c:strCache>
                <c:ptCount val="1"/>
                <c:pt idx="0">
                  <c:v>6 a 7</c:v>
                </c:pt>
              </c:strCache>
            </c:strRef>
          </c:tx>
          <c:spPr>
            <a:solidFill>
              <a:schemeClr val="accent2"/>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Sheet1!$B$21:$G$21</c:f>
              <c:strCache>
                <c:ptCount val="6"/>
                <c:pt idx="0">
                  <c:v> La OTAN </c:v>
                </c:pt>
                <c:pt idx="1">
                  <c:v> Las Naciones Unidas</c:v>
                </c:pt>
                <c:pt idx="2">
                  <c:v> La Comisión Europea</c:v>
                </c:pt>
                <c:pt idx="3">
                  <c:v>Las empresas multinacionales</c:v>
                </c:pt>
                <c:pt idx="4">
                  <c:v> La Cruz Roja</c:v>
                </c:pt>
                <c:pt idx="5">
                  <c:v> La Organización Mundial de la Salud</c:v>
                </c:pt>
              </c:strCache>
            </c:strRef>
          </c:cat>
          <c:val>
            <c:numRef>
              <c:f>Sheet1!$B$25:$G$25</c:f>
              <c:numCache>
                <c:formatCode>###0%</c:formatCode>
                <c:ptCount val="6"/>
                <c:pt idx="0">
                  <c:v>0.23176178660049629</c:v>
                </c:pt>
                <c:pt idx="1">
                  <c:v>0.25905707196029776</c:v>
                </c:pt>
                <c:pt idx="2">
                  <c:v>0.28089330024813897</c:v>
                </c:pt>
                <c:pt idx="3">
                  <c:v>0.27146401985111662</c:v>
                </c:pt>
                <c:pt idx="4">
                  <c:v>0.23870967741935484</c:v>
                </c:pt>
                <c:pt idx="5">
                  <c:v>0.28089330024813897</c:v>
                </c:pt>
              </c:numCache>
            </c:numRef>
          </c:val>
          <c:extLst>
            <c:ext xmlns:c16="http://schemas.microsoft.com/office/drawing/2014/chart" uri="{C3380CC4-5D6E-409C-BE32-E72D297353CC}">
              <c16:uniqueId val="{00000009-84E7-9D47-A2D6-FA4FC8C3F894}"/>
            </c:ext>
          </c:extLst>
        </c:ser>
        <c:ser>
          <c:idx val="3"/>
          <c:order val="4"/>
          <c:tx>
            <c:strRef>
              <c:f>Sheet1!$A$26</c:f>
              <c:strCache>
                <c:ptCount val="1"/>
                <c:pt idx="0">
                  <c:v>8 a 10</c:v>
                </c:pt>
              </c:strCache>
            </c:strRef>
          </c:tx>
          <c:spPr>
            <a:solidFill>
              <a:srgbClr val="004481"/>
            </a:solidFill>
            <a:ln>
              <a:noFill/>
            </a:ln>
          </c:spPr>
          <c:invertIfNegative val="0"/>
          <c:dLbls>
            <c:spPr>
              <a:noFill/>
              <a:ln>
                <a:noFill/>
              </a:ln>
              <a:effectLst/>
            </c:spPr>
            <c:txPr>
              <a:bodyPr/>
              <a:lstStyle/>
              <a:p>
                <a:pPr>
                  <a:defRPr sz="800">
                    <a:solidFill>
                      <a:schemeClr val="bg1"/>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Sheet1!$B$21:$G$21</c:f>
              <c:strCache>
                <c:ptCount val="6"/>
                <c:pt idx="0">
                  <c:v> La OTAN </c:v>
                </c:pt>
                <c:pt idx="1">
                  <c:v> Las Naciones Unidas</c:v>
                </c:pt>
                <c:pt idx="2">
                  <c:v> La Comisión Europea</c:v>
                </c:pt>
                <c:pt idx="3">
                  <c:v>Las empresas multinacionales</c:v>
                </c:pt>
                <c:pt idx="4">
                  <c:v> La Cruz Roja</c:v>
                </c:pt>
                <c:pt idx="5">
                  <c:v> La Organización Mundial de la Salud</c:v>
                </c:pt>
              </c:strCache>
            </c:strRef>
          </c:cat>
          <c:val>
            <c:numRef>
              <c:f>Sheet1!$B$26:$G$26</c:f>
              <c:numCache>
                <c:formatCode>###0%</c:formatCode>
                <c:ptCount val="6"/>
                <c:pt idx="0">
                  <c:v>0.143424317617866</c:v>
                </c:pt>
                <c:pt idx="1">
                  <c:v>0.16029776674937968</c:v>
                </c:pt>
                <c:pt idx="2">
                  <c:v>0.13895781637717122</c:v>
                </c:pt>
                <c:pt idx="3">
                  <c:v>0.13746898263027296</c:v>
                </c:pt>
                <c:pt idx="4">
                  <c:v>0.38808933002481388</c:v>
                </c:pt>
                <c:pt idx="5">
                  <c:v>0.40049627791563275</c:v>
                </c:pt>
              </c:numCache>
            </c:numRef>
          </c:val>
          <c:extLst>
            <c:ext xmlns:c16="http://schemas.microsoft.com/office/drawing/2014/chart" uri="{C3380CC4-5D6E-409C-BE32-E72D297353CC}">
              <c16:uniqueId val="{0000000A-84E7-9D47-A2D6-FA4FC8C3F894}"/>
            </c:ext>
          </c:extLst>
        </c:ser>
        <c:ser>
          <c:idx val="5"/>
          <c:order val="5"/>
          <c:tx>
            <c:strRef>
              <c:f>Sheet1!$A$27</c:f>
              <c:strCache>
                <c:ptCount val="1"/>
                <c:pt idx="0">
                  <c:v>Ns/Nc</c:v>
                </c:pt>
              </c:strCache>
            </c:strRef>
          </c:tx>
          <c:spPr>
            <a:solidFill>
              <a:srgbClr val="F7893B"/>
            </a:solidFill>
            <a:ln>
              <a:noFill/>
            </a:ln>
          </c:spPr>
          <c:invertIfNegative val="0"/>
          <c:dLbls>
            <c:dLbl>
              <c:idx val="0"/>
              <c:layout>
                <c:manualLayout>
                  <c:x val="2.4668332294888527E-3"/>
                  <c:y val="-3.331082885211006E-3"/>
                </c:manualLayout>
              </c:layout>
              <c:spPr>
                <a:noFill/>
                <a:ln>
                  <a:noFill/>
                </a:ln>
                <a:effectLst/>
              </c:spPr>
              <c:txPr>
                <a:bodyPr wrap="square" lIns="38100" tIns="19050" rIns="38100" bIns="19050" anchor="ctr">
                  <a:noAutofit/>
                </a:bodyPr>
                <a:lstStyle/>
                <a:p>
                  <a:pPr>
                    <a:defRPr sz="800"/>
                  </a:pPr>
                  <a:endParaRPr lang="es-ES"/>
                </a:p>
              </c:txPr>
              <c:showLegendKey val="0"/>
              <c:showVal val="1"/>
              <c:showCatName val="0"/>
              <c:showSerName val="0"/>
              <c:showPercent val="0"/>
              <c:showBubbleSize val="0"/>
              <c:extLst>
                <c:ext xmlns:c15="http://schemas.microsoft.com/office/drawing/2012/chart" uri="{CE6537A1-D6FC-4f65-9D91-7224C49458BB}">
                  <c15:layout>
                    <c:manualLayout>
                      <c:w val="3.6698757012442816E-2"/>
                      <c:h val="4.5119648825176904E-2"/>
                    </c:manualLayout>
                  </c15:layout>
                </c:ext>
                <c:ext xmlns:c16="http://schemas.microsoft.com/office/drawing/2014/chart" uri="{C3380CC4-5D6E-409C-BE32-E72D297353CC}">
                  <c16:uniqueId val="{00000018-84E7-9D47-A2D6-FA4FC8C3F894}"/>
                </c:ext>
              </c:extLst>
            </c:dLbl>
            <c:dLbl>
              <c:idx val="1"/>
              <c:layout>
                <c:manualLayout>
                  <c:x val="3.4337777524250162E-3"/>
                  <c:y val="0"/>
                </c:manualLayout>
              </c:layout>
              <c:spPr>
                <a:noFill/>
                <a:ln>
                  <a:noFill/>
                </a:ln>
                <a:effectLst/>
              </c:spPr>
              <c:txPr>
                <a:bodyPr wrap="square" lIns="38100" tIns="19050" rIns="38100" bIns="19050" anchor="ctr">
                  <a:noAutofit/>
                </a:bodyPr>
                <a:lstStyle/>
                <a:p>
                  <a:pPr>
                    <a:defRPr sz="800"/>
                  </a:pPr>
                  <a:endParaRPr lang="es-ES"/>
                </a:p>
              </c:txPr>
              <c:showLegendKey val="0"/>
              <c:showVal val="1"/>
              <c:showCatName val="0"/>
              <c:showSerName val="0"/>
              <c:showPercent val="0"/>
              <c:showBubbleSize val="0"/>
              <c:extLst>
                <c:ext xmlns:c15="http://schemas.microsoft.com/office/drawing/2012/chart" uri="{CE6537A1-D6FC-4f65-9D91-7224C49458BB}">
                  <c15:layout>
                    <c:manualLayout>
                      <c:w val="3.8565899393663887E-2"/>
                      <c:h val="4.5119648825176904E-2"/>
                    </c:manualLayout>
                  </c15:layout>
                </c:ext>
                <c:ext xmlns:c16="http://schemas.microsoft.com/office/drawing/2014/chart" uri="{C3380CC4-5D6E-409C-BE32-E72D297353CC}">
                  <c16:uniqueId val="{00000017-84E7-9D47-A2D6-FA4FC8C3F894}"/>
                </c:ext>
              </c:extLst>
            </c:dLbl>
            <c:dLbl>
              <c:idx val="2"/>
              <c:layout>
                <c:manualLayout>
                  <c:x val="1.5332620388783149E-3"/>
                  <c:y val="-6.1069147419530646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84E7-9D47-A2D6-FA4FC8C3F894}"/>
                </c:ext>
              </c:extLst>
            </c:dLbl>
            <c:dLbl>
              <c:idx val="3"/>
              <c:layout>
                <c:manualLayout>
                  <c:x val="3.3336577554478656E-3"/>
                  <c:y val="3.331082885210883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84E7-9D47-A2D6-FA4FC8C3F894}"/>
                </c:ext>
              </c:extLst>
            </c:dLbl>
            <c:dLbl>
              <c:idx val="4"/>
              <c:delete val="1"/>
              <c:extLst>
                <c:ext xmlns:c15="http://schemas.microsoft.com/office/drawing/2012/chart" uri="{CE6537A1-D6FC-4f65-9D91-7224C49458BB}"/>
                <c:ext xmlns:c16="http://schemas.microsoft.com/office/drawing/2014/chart" uri="{C3380CC4-5D6E-409C-BE32-E72D297353CC}">
                  <c16:uniqueId val="{00000014-84E7-9D47-A2D6-FA4FC8C3F894}"/>
                </c:ext>
              </c:extLst>
            </c:dLbl>
            <c:dLbl>
              <c:idx val="5"/>
              <c:delete val="1"/>
              <c:extLst>
                <c:ext xmlns:c15="http://schemas.microsoft.com/office/drawing/2012/chart" uri="{CE6537A1-D6FC-4f65-9D91-7224C49458BB}"/>
                <c:ext xmlns:c16="http://schemas.microsoft.com/office/drawing/2014/chart" uri="{C3380CC4-5D6E-409C-BE32-E72D297353CC}">
                  <c16:uniqueId val="{00000013-84E7-9D47-A2D6-FA4FC8C3F894}"/>
                </c:ext>
              </c:extLst>
            </c:dLbl>
            <c:dLbl>
              <c:idx val="6"/>
              <c:layout>
                <c:manualLayout>
                  <c:x val="1.83375098094848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4E7-9D47-A2D6-FA4FC8C3F894}"/>
                </c:ext>
              </c:extLst>
            </c:dLbl>
            <c:dLbl>
              <c:idx val="7"/>
              <c:layout>
                <c:manualLayout>
                  <c:x val="1.2836256866639377E-2"/>
                  <c:y val="-3.0958197657610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4E7-9D47-A2D6-FA4FC8C3F894}"/>
                </c:ext>
              </c:extLst>
            </c:dLbl>
            <c:dLbl>
              <c:idx val="8"/>
              <c:layout>
                <c:manualLayout>
                  <c:x val="1.467000784758786E-2"/>
                  <c:y val="-3.0958197657610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4E7-9D47-A2D6-FA4FC8C3F894}"/>
                </c:ext>
              </c:extLst>
            </c:dLbl>
            <c:dLbl>
              <c:idx val="9"/>
              <c:layout>
                <c:manualLayout>
                  <c:x val="1.10025058856908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4E7-9D47-A2D6-FA4FC8C3F894}"/>
                </c:ext>
              </c:extLst>
            </c:dLbl>
            <c:dLbl>
              <c:idx val="10"/>
              <c:layout>
                <c:manualLayout>
                  <c:x val="1.28362568666393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4E7-9D47-A2D6-FA4FC8C3F894}"/>
                </c:ext>
              </c:extLst>
            </c:dLbl>
            <c:dLbl>
              <c:idx val="11"/>
              <c:layout>
                <c:manualLayout>
                  <c:x val="1.1002505885690895E-2"/>
                  <c:y val="-3.0958197657610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4E7-9D47-A2D6-FA4FC8C3F894}"/>
                </c:ext>
              </c:extLst>
            </c:dLbl>
            <c:dLbl>
              <c:idx val="12"/>
              <c:layout>
                <c:manualLayout>
                  <c:x val="1.83375098094848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4E7-9D47-A2D6-FA4FC8C3F894}"/>
                </c:ext>
              </c:extLst>
            </c:dLbl>
            <c:spPr>
              <a:noFill/>
              <a:ln>
                <a:noFill/>
              </a:ln>
              <a:effectLst/>
            </c:spPr>
            <c:txPr>
              <a:bodyPr wrap="square" lIns="38100" tIns="19050" rIns="38100" bIns="19050" anchor="ctr">
                <a:spAutoFit/>
              </a:bodyPr>
              <a:lstStyle/>
              <a:p>
                <a:pPr>
                  <a:defRPr sz="8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Sheet1!$B$21:$G$21</c:f>
              <c:strCache>
                <c:ptCount val="6"/>
                <c:pt idx="0">
                  <c:v> La OTAN </c:v>
                </c:pt>
                <c:pt idx="1">
                  <c:v> Las Naciones Unidas</c:v>
                </c:pt>
                <c:pt idx="2">
                  <c:v> La Comisión Europea</c:v>
                </c:pt>
                <c:pt idx="3">
                  <c:v>Las empresas multinacionales</c:v>
                </c:pt>
                <c:pt idx="4">
                  <c:v> La Cruz Roja</c:v>
                </c:pt>
                <c:pt idx="5">
                  <c:v> La Organización Mundial de la Salud</c:v>
                </c:pt>
              </c:strCache>
            </c:strRef>
          </c:cat>
          <c:val>
            <c:numRef>
              <c:f>Sheet1!$B$27:$G$27</c:f>
              <c:numCache>
                <c:formatCode>###0%</c:formatCode>
                <c:ptCount val="6"/>
                <c:pt idx="0">
                  <c:v>4.0694789081885861E-2</c:v>
                </c:pt>
                <c:pt idx="1">
                  <c:v>3.4739454094292806E-2</c:v>
                </c:pt>
                <c:pt idx="2">
                  <c:v>3.7717121588089333E-2</c:v>
                </c:pt>
                <c:pt idx="3">
                  <c:v>3.7220843672456573E-2</c:v>
                </c:pt>
                <c:pt idx="4">
                  <c:v>3.9702233250620347E-3</c:v>
                </c:pt>
                <c:pt idx="5">
                  <c:v>1.0918114143920597E-2</c:v>
                </c:pt>
              </c:numCache>
            </c:numRef>
          </c:val>
          <c:extLst>
            <c:ext xmlns:c16="http://schemas.microsoft.com/office/drawing/2014/chart" uri="{C3380CC4-5D6E-409C-BE32-E72D297353CC}">
              <c16:uniqueId val="{0000000B-84E7-9D47-A2D6-FA4FC8C3F894}"/>
            </c:ext>
          </c:extLst>
        </c:ser>
        <c:dLbls>
          <c:showLegendKey val="0"/>
          <c:showVal val="1"/>
          <c:showCatName val="0"/>
          <c:showSerName val="0"/>
          <c:showPercent val="0"/>
          <c:showBubbleSize val="0"/>
        </c:dLbls>
        <c:gapWidth val="60"/>
        <c:overlap val="100"/>
        <c:axId val="512839808"/>
        <c:axId val="512840352"/>
      </c:barChart>
      <c:catAx>
        <c:axId val="512839808"/>
        <c:scaling>
          <c:orientation val="minMax"/>
        </c:scaling>
        <c:delete val="0"/>
        <c:axPos val="l"/>
        <c:numFmt formatCode="General" sourceLinked="1"/>
        <c:majorTickMark val="out"/>
        <c:minorTickMark val="none"/>
        <c:tickLblPos val="nextTo"/>
        <c:txPr>
          <a:bodyPr/>
          <a:lstStyle/>
          <a:p>
            <a:pPr>
              <a:defRPr sz="1050">
                <a:solidFill>
                  <a:srgbClr val="004481"/>
                </a:solidFill>
              </a:defRPr>
            </a:pPr>
            <a:endParaRPr lang="es-ES"/>
          </a:p>
        </c:txPr>
        <c:crossAx val="512840352"/>
        <c:crosses val="autoZero"/>
        <c:auto val="1"/>
        <c:lblAlgn val="ctr"/>
        <c:lblOffset val="100"/>
        <c:noMultiLvlLbl val="0"/>
      </c:catAx>
      <c:valAx>
        <c:axId val="512840352"/>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a:solidFill>
                  <a:schemeClr val="bg2"/>
                </a:solidFill>
              </a:defRPr>
            </a:pPr>
            <a:endParaRPr lang="es-ES"/>
          </a:p>
        </c:txPr>
        <c:crossAx val="512839808"/>
        <c:crosses val="autoZero"/>
        <c:crossBetween val="between"/>
        <c:majorUnit val="0.2"/>
      </c:valAx>
      <c:spPr>
        <a:noFill/>
        <a:ln w="25400">
          <a:noFill/>
        </a:ln>
      </c:spPr>
    </c:plotArea>
    <c:legend>
      <c:legendPos val="r"/>
      <c:legendEntry>
        <c:idx val="0"/>
        <c:txPr>
          <a:bodyPr/>
          <a:lstStyle/>
          <a:p>
            <a:pPr>
              <a:defRPr sz="900" b="0">
                <a:solidFill>
                  <a:schemeClr val="bg2"/>
                </a:solidFill>
              </a:defRPr>
            </a:pPr>
            <a:endParaRPr lang="es-ES"/>
          </a:p>
        </c:txPr>
      </c:legendEntry>
      <c:layout>
        <c:manualLayout>
          <c:xMode val="edge"/>
          <c:yMode val="edge"/>
          <c:x val="0.33379242492984984"/>
          <c:y val="0.92537718612150222"/>
          <c:w val="0.40465750180342258"/>
          <c:h val="7.4622891107595346E-2"/>
        </c:manualLayout>
      </c:layout>
      <c:overlay val="0"/>
      <c:txPr>
        <a:bodyPr/>
        <a:lstStyle/>
        <a:p>
          <a:pPr>
            <a:defRPr sz="900" b="0">
              <a:solidFill>
                <a:schemeClr val="bg2"/>
              </a:solidFill>
            </a:defRPr>
          </a:pPr>
          <a:endParaRPr lang="es-ES"/>
        </a:p>
      </c:txPr>
    </c:legend>
    <c:plotVisOnly val="1"/>
    <c:dispBlanksAs val="gap"/>
    <c:showDLblsOverMax val="0"/>
  </c:chart>
  <c:spPr>
    <a:noFill/>
    <a:ln>
      <a:noFill/>
    </a:ln>
  </c:spPr>
  <c:txPr>
    <a:bodyPr/>
    <a:lstStyle/>
    <a:p>
      <a:pPr>
        <a:defRPr sz="600" b="1" i="0" u="none" strike="noStrike" baseline="0">
          <a:solidFill>
            <a:srgbClr val="00246A"/>
          </a:solidFill>
          <a:latin typeface="BentonSansBBVA Book" pitchFamily="2" charset="77"/>
          <a:ea typeface="Times New Roman"/>
          <a:cs typeface="Times New Roman"/>
        </a:defRPr>
      </a:pPr>
      <a:endParaRPr lang="es-E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35782472646873092"/>
          <c:y val="7.6534732676804509E-2"/>
          <c:w val="0.45357201384244106"/>
          <c:h val="0.82265975673968927"/>
        </c:manualLayout>
      </c:layout>
      <c:barChart>
        <c:barDir val="bar"/>
        <c:grouping val="stacked"/>
        <c:varyColors val="0"/>
        <c:ser>
          <c:idx val="4"/>
          <c:order val="0"/>
          <c:tx>
            <c:strRef>
              <c:f>Sheet1!$B$2</c:f>
              <c:strCache>
                <c:ptCount val="1"/>
                <c:pt idx="0">
                  <c:v>0 a 2</c:v>
                </c:pt>
              </c:strCache>
            </c:strRef>
          </c:tx>
          <c:spPr>
            <a:solidFill>
              <a:srgbClr val="AD53A1"/>
            </a:solidFill>
            <a:ln w="9525">
              <a:noFill/>
              <a:prstDash val="solid"/>
            </a:ln>
          </c:spPr>
          <c:invertIfNegative val="0"/>
          <c:dPt>
            <c:idx val="0"/>
            <c:invertIfNegative val="0"/>
            <c:bubble3D val="0"/>
            <c:extLst>
              <c:ext xmlns:c16="http://schemas.microsoft.com/office/drawing/2014/chart" uri="{C3380CC4-5D6E-409C-BE32-E72D297353CC}">
                <c16:uniqueId val="{00000000-1B7D-1C41-B1EB-322506F28F6A}"/>
              </c:ext>
            </c:extLst>
          </c:dPt>
          <c:dPt>
            <c:idx val="1"/>
            <c:invertIfNegative val="0"/>
            <c:bubble3D val="0"/>
            <c:extLst>
              <c:ext xmlns:c16="http://schemas.microsoft.com/office/drawing/2014/chart" uri="{C3380CC4-5D6E-409C-BE32-E72D297353CC}">
                <c16:uniqueId val="{00000001-1B7D-1C41-B1EB-322506F28F6A}"/>
              </c:ext>
            </c:extLst>
          </c:dPt>
          <c:dPt>
            <c:idx val="2"/>
            <c:invertIfNegative val="0"/>
            <c:bubble3D val="0"/>
            <c:extLst>
              <c:ext xmlns:c16="http://schemas.microsoft.com/office/drawing/2014/chart" uri="{C3380CC4-5D6E-409C-BE32-E72D297353CC}">
                <c16:uniqueId val="{00000002-1B7D-1C41-B1EB-322506F28F6A}"/>
              </c:ext>
            </c:extLst>
          </c:dPt>
          <c:dPt>
            <c:idx val="3"/>
            <c:invertIfNegative val="0"/>
            <c:bubble3D val="0"/>
            <c:extLst>
              <c:ext xmlns:c16="http://schemas.microsoft.com/office/drawing/2014/chart" uri="{C3380CC4-5D6E-409C-BE32-E72D297353CC}">
                <c16:uniqueId val="{00000003-1B7D-1C41-B1EB-322506F28F6A}"/>
              </c:ext>
            </c:extLst>
          </c:dPt>
          <c:dPt>
            <c:idx val="4"/>
            <c:invertIfNegative val="0"/>
            <c:bubble3D val="0"/>
            <c:extLst>
              <c:ext xmlns:c16="http://schemas.microsoft.com/office/drawing/2014/chart" uri="{C3380CC4-5D6E-409C-BE32-E72D297353CC}">
                <c16:uniqueId val="{00000004-1B7D-1C41-B1EB-322506F28F6A}"/>
              </c:ext>
            </c:extLst>
          </c:dPt>
          <c:dPt>
            <c:idx val="6"/>
            <c:invertIfNegative val="0"/>
            <c:bubble3D val="0"/>
            <c:extLst>
              <c:ext xmlns:c16="http://schemas.microsoft.com/office/drawing/2014/chart" uri="{C3380CC4-5D6E-409C-BE32-E72D297353CC}">
                <c16:uniqueId val="{00000005-1B7D-1C41-B1EB-322506F28F6A}"/>
              </c:ext>
            </c:extLst>
          </c:dPt>
          <c:dLbls>
            <c:dLbl>
              <c:idx val="0"/>
              <c:layout>
                <c:manualLayout>
                  <c:x val="-3.5512483006374509E-2"/>
                  <c:y val="-1.3810613442423794E-3"/>
                </c:manualLayout>
              </c:layout>
              <c:showLegendKey val="1"/>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B7D-1C41-B1EB-322506F28F6A}"/>
                </c:ext>
              </c:extLst>
            </c:dLbl>
            <c:dLbl>
              <c:idx val="1"/>
              <c:layout>
                <c:manualLayout>
                  <c:x val="4.842611319051061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B7D-1C41-B1EB-322506F28F6A}"/>
                </c:ext>
              </c:extLst>
            </c:dLbl>
            <c:dLbl>
              <c:idx val="12"/>
              <c:delete val="1"/>
              <c:extLst>
                <c:ext xmlns:c15="http://schemas.microsoft.com/office/drawing/2012/chart" uri="{CE6537A1-D6FC-4f65-9D91-7224C49458BB}"/>
                <c:ext xmlns:c16="http://schemas.microsoft.com/office/drawing/2014/chart" uri="{C3380CC4-5D6E-409C-BE32-E72D297353CC}">
                  <c16:uniqueId val="{0000000B-F031-2F4D-A932-C34B4E042CF9}"/>
                </c:ext>
              </c:extLst>
            </c:dLbl>
            <c:dLbl>
              <c:idx val="13"/>
              <c:delete val="1"/>
              <c:extLst>
                <c:ext xmlns:c15="http://schemas.microsoft.com/office/drawing/2012/chart" uri="{CE6537A1-D6FC-4f65-9D91-7224C49458BB}"/>
                <c:ext xmlns:c16="http://schemas.microsoft.com/office/drawing/2014/chart" uri="{C3380CC4-5D6E-409C-BE32-E72D297353CC}">
                  <c16:uniqueId val="{0000000A-F031-2F4D-A932-C34B4E042CF9}"/>
                </c:ext>
              </c:extLst>
            </c:dLbl>
            <c:dLbl>
              <c:idx val="14"/>
              <c:delete val="1"/>
              <c:extLst>
                <c:ext xmlns:c15="http://schemas.microsoft.com/office/drawing/2012/chart" uri="{CE6537A1-D6FC-4f65-9D91-7224C49458BB}"/>
                <c:ext xmlns:c16="http://schemas.microsoft.com/office/drawing/2014/chart" uri="{C3380CC4-5D6E-409C-BE32-E72D297353CC}">
                  <c16:uniqueId val="{00000008-F031-2F4D-A932-C34B4E042CF9}"/>
                </c:ext>
              </c:extLst>
            </c:dLbl>
            <c:numFmt formatCode="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Sheet1!$C$1:$P$1</c:f>
              <c:strCache>
                <c:ptCount val="14"/>
                <c:pt idx="0">
                  <c:v>Los influencers o youtubers</c:v>
                </c:pt>
                <c:pt idx="1">
                  <c:v>Los políticos</c:v>
                </c:pt>
                <c:pt idx="2">
                  <c:v>Los sindicalistas</c:v>
                </c:pt>
                <c:pt idx="3">
                  <c:v>Los financieros</c:v>
                </c:pt>
                <c:pt idx="4">
                  <c:v>Los sacerdotes</c:v>
                </c:pt>
                <c:pt idx="5">
                  <c:v>Los periodistas</c:v>
                </c:pt>
                <c:pt idx="6">
                  <c:v>Los empresarios</c:v>
                </c:pt>
                <c:pt idx="7">
                  <c:v>Los ecologistas</c:v>
                </c:pt>
                <c:pt idx="8">
                  <c:v>Los jueces</c:v>
                </c:pt>
                <c:pt idx="9">
                  <c:v>Los militares</c:v>
                </c:pt>
                <c:pt idx="10">
                  <c:v>Los policías</c:v>
                </c:pt>
                <c:pt idx="11">
                  <c:v>Los maestros</c:v>
                </c:pt>
                <c:pt idx="12">
                  <c:v>Los médicos</c:v>
                </c:pt>
                <c:pt idx="13">
                  <c:v>Los científicos</c:v>
                </c:pt>
              </c:strCache>
            </c:strRef>
          </c:cat>
          <c:val>
            <c:numRef>
              <c:f>Sheet1!$C$2:$P$2</c:f>
              <c:numCache>
                <c:formatCode>###0.0%</c:formatCode>
                <c:ptCount val="14"/>
                <c:pt idx="0">
                  <c:v>0.56575682382133996</c:v>
                </c:pt>
                <c:pt idx="1">
                  <c:v>0.51166253101736969</c:v>
                </c:pt>
                <c:pt idx="2">
                  <c:v>0.29826302729528537</c:v>
                </c:pt>
                <c:pt idx="3">
                  <c:v>0.24019851116625299</c:v>
                </c:pt>
                <c:pt idx="4">
                  <c:v>0.3588089330024814</c:v>
                </c:pt>
                <c:pt idx="5">
                  <c:v>0.12258064516129</c:v>
                </c:pt>
                <c:pt idx="6">
                  <c:v>0.1032258064516129</c:v>
                </c:pt>
                <c:pt idx="7">
                  <c:v>0.20049627791563274</c:v>
                </c:pt>
                <c:pt idx="8">
                  <c:v>0.11513647642679901</c:v>
                </c:pt>
                <c:pt idx="9">
                  <c:v>8.6848635235732011E-2</c:v>
                </c:pt>
                <c:pt idx="10">
                  <c:v>5.9057071960297768E-2</c:v>
                </c:pt>
                <c:pt idx="11">
                  <c:v>1.5384615384615385E-2</c:v>
                </c:pt>
                <c:pt idx="12" formatCode="###0%">
                  <c:v>0.01</c:v>
                </c:pt>
                <c:pt idx="13">
                  <c:v>1.1910669975186104E-2</c:v>
                </c:pt>
              </c:numCache>
            </c:numRef>
          </c:val>
          <c:extLst>
            <c:ext xmlns:c16="http://schemas.microsoft.com/office/drawing/2014/chart" uri="{C3380CC4-5D6E-409C-BE32-E72D297353CC}">
              <c16:uniqueId val="{00000006-1B7D-1C41-B1EB-322506F28F6A}"/>
            </c:ext>
          </c:extLst>
        </c:ser>
        <c:ser>
          <c:idx val="0"/>
          <c:order val="1"/>
          <c:tx>
            <c:strRef>
              <c:f>Sheet1!$B$3</c:f>
              <c:strCache>
                <c:ptCount val="1"/>
                <c:pt idx="0">
                  <c:v>3 a 4</c:v>
                </c:pt>
              </c:strCache>
            </c:strRef>
          </c:tx>
          <c:spPr>
            <a:solidFill>
              <a:srgbClr val="F8CD51"/>
            </a:solidFill>
            <a:ln w="9525">
              <a:noFill/>
            </a:ln>
          </c:spPr>
          <c:invertIfNegative val="0"/>
          <c:dLbls>
            <c:dLbl>
              <c:idx val="12"/>
              <c:layout>
                <c:manualLayout>
                  <c:x val="1.694807589962193E-3"/>
                  <c:y val="-2.93713076123323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F031-2F4D-A932-C34B4E042CF9}"/>
                </c:ext>
              </c:extLst>
            </c:dLbl>
            <c:dLbl>
              <c:idx val="13"/>
              <c:delete val="1"/>
              <c:extLst>
                <c:ext xmlns:c15="http://schemas.microsoft.com/office/drawing/2012/chart" uri="{CE6537A1-D6FC-4f65-9D91-7224C49458BB}"/>
                <c:ext xmlns:c16="http://schemas.microsoft.com/office/drawing/2014/chart" uri="{C3380CC4-5D6E-409C-BE32-E72D297353CC}">
                  <c16:uniqueId val="{00000009-F031-2F4D-A932-C34B4E042CF9}"/>
                </c:ext>
              </c:extLst>
            </c:dLbl>
            <c:dLbl>
              <c:idx val="14"/>
              <c:delete val="1"/>
              <c:extLst>
                <c:ext xmlns:c15="http://schemas.microsoft.com/office/drawing/2012/chart" uri="{CE6537A1-D6FC-4f65-9D91-7224C49458BB}"/>
                <c:ext xmlns:c16="http://schemas.microsoft.com/office/drawing/2014/chart" uri="{C3380CC4-5D6E-409C-BE32-E72D297353CC}">
                  <c16:uniqueId val="{00000007-F031-2F4D-A932-C34B4E042CF9}"/>
                </c:ext>
              </c:extLst>
            </c:dLbl>
            <c:numFmt formatCode="0%" sourceLinked="0"/>
            <c:spPr>
              <a:noFill/>
              <a:ln>
                <a:noFill/>
              </a:ln>
              <a:effectLst/>
            </c:spPr>
            <c:txPr>
              <a:bodyPr wrap="square" lIns="38100" tIns="19050" rIns="38100" bIns="19050" anchor="ctr">
                <a:spAutoFit/>
              </a:bodyPr>
              <a:lstStyle/>
              <a:p>
                <a:pPr>
                  <a:defRPr sz="800">
                    <a:solidFill>
                      <a:schemeClr val="accent4"/>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Sheet1!$C$1:$P$1</c:f>
              <c:strCache>
                <c:ptCount val="14"/>
                <c:pt idx="0">
                  <c:v>Los influencers o youtubers</c:v>
                </c:pt>
                <c:pt idx="1">
                  <c:v>Los políticos</c:v>
                </c:pt>
                <c:pt idx="2">
                  <c:v>Los sindicalistas</c:v>
                </c:pt>
                <c:pt idx="3">
                  <c:v>Los financieros</c:v>
                </c:pt>
                <c:pt idx="4">
                  <c:v>Los sacerdotes</c:v>
                </c:pt>
                <c:pt idx="5">
                  <c:v>Los periodistas</c:v>
                </c:pt>
                <c:pt idx="6">
                  <c:v>Los empresarios</c:v>
                </c:pt>
                <c:pt idx="7">
                  <c:v>Los ecologistas</c:v>
                </c:pt>
                <c:pt idx="8">
                  <c:v>Los jueces</c:v>
                </c:pt>
                <c:pt idx="9">
                  <c:v>Los militares</c:v>
                </c:pt>
                <c:pt idx="10">
                  <c:v>Los policías</c:v>
                </c:pt>
                <c:pt idx="11">
                  <c:v>Los maestros</c:v>
                </c:pt>
                <c:pt idx="12">
                  <c:v>Los médicos</c:v>
                </c:pt>
                <c:pt idx="13">
                  <c:v>Los científicos</c:v>
                </c:pt>
              </c:strCache>
            </c:strRef>
          </c:cat>
          <c:val>
            <c:numRef>
              <c:f>Sheet1!$C$3:$P$3</c:f>
              <c:numCache>
                <c:formatCode>###0.0%</c:formatCode>
                <c:ptCount val="14"/>
                <c:pt idx="0">
                  <c:v>0.18957816377171216</c:v>
                </c:pt>
                <c:pt idx="1">
                  <c:v>0.19503722084367248</c:v>
                </c:pt>
                <c:pt idx="2">
                  <c:v>0.15880893300248139</c:v>
                </c:pt>
                <c:pt idx="3">
                  <c:v>0.19553349875930523</c:v>
                </c:pt>
                <c:pt idx="4">
                  <c:v>0.13995037220843673</c:v>
                </c:pt>
                <c:pt idx="5">
                  <c:v>0.14640198511166252</c:v>
                </c:pt>
                <c:pt idx="6">
                  <c:v>0.13895781637717122</c:v>
                </c:pt>
                <c:pt idx="7">
                  <c:v>0.12109181141439207</c:v>
                </c:pt>
                <c:pt idx="8">
                  <c:v>0.10272952853598015</c:v>
                </c:pt>
                <c:pt idx="9">
                  <c:v>8.1389578163771722E-2</c:v>
                </c:pt>
                <c:pt idx="10">
                  <c:v>7.0471464019851118E-2</c:v>
                </c:pt>
                <c:pt idx="11">
                  <c:v>2.5310173697270469E-2</c:v>
                </c:pt>
                <c:pt idx="12" formatCode="###0%">
                  <c:v>0.01</c:v>
                </c:pt>
                <c:pt idx="13">
                  <c:v>1.3895781637717122E-2</c:v>
                </c:pt>
              </c:numCache>
            </c:numRef>
          </c:val>
          <c:extLst>
            <c:ext xmlns:c16="http://schemas.microsoft.com/office/drawing/2014/chart" uri="{C3380CC4-5D6E-409C-BE32-E72D297353CC}">
              <c16:uniqueId val="{00000007-1B7D-1C41-B1EB-322506F28F6A}"/>
            </c:ext>
          </c:extLst>
        </c:ser>
        <c:ser>
          <c:idx val="1"/>
          <c:order val="2"/>
          <c:tx>
            <c:strRef>
              <c:f>Sheet1!$B$4</c:f>
              <c:strCache>
                <c:ptCount val="1"/>
                <c:pt idx="0">
                  <c:v>5</c:v>
                </c:pt>
              </c:strCache>
            </c:strRef>
          </c:tx>
          <c:spPr>
            <a:solidFill>
              <a:srgbClr val="48AE64"/>
            </a:solidFill>
            <a:ln>
              <a:noFill/>
            </a:ln>
          </c:spPr>
          <c:invertIfNegative val="0"/>
          <c:dLbls>
            <c:dLbl>
              <c:idx val="13"/>
              <c:layout>
                <c:manualLayout>
                  <c:x val="-3.2284075460340413E-3"/>
                  <c:y val="-1.7519105023224329E-1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B7D-1C41-B1EB-322506F28F6A}"/>
                </c:ext>
              </c:extLst>
            </c:dLbl>
            <c:numFmt formatCode="0%" sourceLinked="0"/>
            <c:spPr>
              <a:noFill/>
              <a:ln>
                <a:noFill/>
              </a:ln>
              <a:effectLst/>
            </c:spPr>
            <c:txPr>
              <a:bodyPr wrap="square" lIns="38100" tIns="19050" rIns="38100" bIns="19050" anchor="ctr">
                <a:spAutoFit/>
              </a:bodyPr>
              <a:lstStyle/>
              <a:p>
                <a:pPr>
                  <a:defRPr sz="8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Sheet1!$C$1:$P$1</c:f>
              <c:strCache>
                <c:ptCount val="14"/>
                <c:pt idx="0">
                  <c:v>Los influencers o youtubers</c:v>
                </c:pt>
                <c:pt idx="1">
                  <c:v>Los políticos</c:v>
                </c:pt>
                <c:pt idx="2">
                  <c:v>Los sindicalistas</c:v>
                </c:pt>
                <c:pt idx="3">
                  <c:v>Los financieros</c:v>
                </c:pt>
                <c:pt idx="4">
                  <c:v>Los sacerdotes</c:v>
                </c:pt>
                <c:pt idx="5">
                  <c:v>Los periodistas</c:v>
                </c:pt>
                <c:pt idx="6">
                  <c:v>Los empresarios</c:v>
                </c:pt>
                <c:pt idx="7">
                  <c:v>Los ecologistas</c:v>
                </c:pt>
                <c:pt idx="8">
                  <c:v>Los jueces</c:v>
                </c:pt>
                <c:pt idx="9">
                  <c:v>Los militares</c:v>
                </c:pt>
                <c:pt idx="10">
                  <c:v>Los policías</c:v>
                </c:pt>
                <c:pt idx="11">
                  <c:v>Los maestros</c:v>
                </c:pt>
                <c:pt idx="12">
                  <c:v>Los médicos</c:v>
                </c:pt>
                <c:pt idx="13">
                  <c:v>Los científicos</c:v>
                </c:pt>
              </c:strCache>
            </c:strRef>
          </c:cat>
          <c:val>
            <c:numRef>
              <c:f>Sheet1!$C$4:$P$4</c:f>
              <c:numCache>
                <c:formatCode>###0.0%</c:formatCode>
                <c:ptCount val="14"/>
                <c:pt idx="0">
                  <c:v>0.13399503722084366</c:v>
                </c:pt>
                <c:pt idx="1">
                  <c:v>0.13895781637717122</c:v>
                </c:pt>
                <c:pt idx="2">
                  <c:v>0.18163771712158808</c:v>
                </c:pt>
                <c:pt idx="3">
                  <c:v>0.19950372208436726</c:v>
                </c:pt>
                <c:pt idx="4">
                  <c:v>0.1945409429280397</c:v>
                </c:pt>
                <c:pt idx="5">
                  <c:v>0.24019851116625313</c:v>
                </c:pt>
                <c:pt idx="6">
                  <c:v>0.22531017369727047</c:v>
                </c:pt>
                <c:pt idx="7">
                  <c:v>0.15732009925558313</c:v>
                </c:pt>
                <c:pt idx="8">
                  <c:v>0.16823821339950371</c:v>
                </c:pt>
                <c:pt idx="9">
                  <c:v>0.11612903225806452</c:v>
                </c:pt>
                <c:pt idx="10">
                  <c:v>0.11513647642679901</c:v>
                </c:pt>
                <c:pt idx="11">
                  <c:v>7.3449131513647639E-2</c:v>
                </c:pt>
                <c:pt idx="12" formatCode="###0%">
                  <c:v>0.04</c:v>
                </c:pt>
                <c:pt idx="13">
                  <c:v>3.4243176178660045E-2</c:v>
                </c:pt>
              </c:numCache>
            </c:numRef>
          </c:val>
          <c:extLst>
            <c:ext xmlns:c16="http://schemas.microsoft.com/office/drawing/2014/chart" uri="{C3380CC4-5D6E-409C-BE32-E72D297353CC}">
              <c16:uniqueId val="{00000009-1B7D-1C41-B1EB-322506F28F6A}"/>
            </c:ext>
          </c:extLst>
        </c:ser>
        <c:ser>
          <c:idx val="2"/>
          <c:order val="3"/>
          <c:tx>
            <c:strRef>
              <c:f>Sheet1!$B$5</c:f>
              <c:strCache>
                <c:ptCount val="1"/>
                <c:pt idx="0">
                  <c:v>6 a 7</c:v>
                </c:pt>
              </c:strCache>
            </c:strRef>
          </c:tx>
          <c:spPr>
            <a:solidFill>
              <a:srgbClr val="5BBEFF"/>
            </a:solidFill>
            <a:ln>
              <a:noFill/>
            </a:ln>
          </c:spPr>
          <c:invertIfNegative val="0"/>
          <c:dLbls>
            <c:numFmt formatCode="0%" sourceLinked="0"/>
            <c:spPr>
              <a:noFill/>
              <a:ln>
                <a:noFill/>
              </a:ln>
              <a:effectLst/>
            </c:spPr>
            <c:txPr>
              <a:bodyPr wrap="square" lIns="38100" tIns="19050" rIns="38100" bIns="19050" anchor="ctr">
                <a:spAutoFit/>
              </a:bodyPr>
              <a:lstStyle/>
              <a:p>
                <a:pPr>
                  <a:defRPr sz="8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Sheet1!$C$1:$P$1</c:f>
              <c:strCache>
                <c:ptCount val="14"/>
                <c:pt idx="0">
                  <c:v>Los influencers o youtubers</c:v>
                </c:pt>
                <c:pt idx="1">
                  <c:v>Los políticos</c:v>
                </c:pt>
                <c:pt idx="2">
                  <c:v>Los sindicalistas</c:v>
                </c:pt>
                <c:pt idx="3">
                  <c:v>Los financieros</c:v>
                </c:pt>
                <c:pt idx="4">
                  <c:v>Los sacerdotes</c:v>
                </c:pt>
                <c:pt idx="5">
                  <c:v>Los periodistas</c:v>
                </c:pt>
                <c:pt idx="6">
                  <c:v>Los empresarios</c:v>
                </c:pt>
                <c:pt idx="7">
                  <c:v>Los ecologistas</c:v>
                </c:pt>
                <c:pt idx="8">
                  <c:v>Los jueces</c:v>
                </c:pt>
                <c:pt idx="9">
                  <c:v>Los militares</c:v>
                </c:pt>
                <c:pt idx="10">
                  <c:v>Los policías</c:v>
                </c:pt>
                <c:pt idx="11">
                  <c:v>Los maestros</c:v>
                </c:pt>
                <c:pt idx="12">
                  <c:v>Los médicos</c:v>
                </c:pt>
                <c:pt idx="13">
                  <c:v>Los científicos</c:v>
                </c:pt>
              </c:strCache>
            </c:strRef>
          </c:cat>
          <c:val>
            <c:numRef>
              <c:f>Sheet1!$C$5:$P$5</c:f>
              <c:numCache>
                <c:formatCode>###0.0%</c:formatCode>
                <c:ptCount val="14"/>
                <c:pt idx="0">
                  <c:v>5.8560794044665014E-2</c:v>
                </c:pt>
                <c:pt idx="1">
                  <c:v>0.12406947890818859</c:v>
                </c:pt>
                <c:pt idx="2">
                  <c:v>0.24813895781637718</c:v>
                </c:pt>
                <c:pt idx="3">
                  <c:v>0.2476426799007444</c:v>
                </c:pt>
                <c:pt idx="4">
                  <c:v>0.17667493796526057</c:v>
                </c:pt>
                <c:pt idx="5">
                  <c:v>0.33250620347394538</c:v>
                </c:pt>
                <c:pt idx="6">
                  <c:v>0.34193548387096778</c:v>
                </c:pt>
                <c:pt idx="7">
                  <c:v>0.29727047146401986</c:v>
                </c:pt>
                <c:pt idx="8">
                  <c:v>0.28635235732009923</c:v>
                </c:pt>
                <c:pt idx="9">
                  <c:v>0.2476426799007444</c:v>
                </c:pt>
                <c:pt idx="10">
                  <c:v>0.27890818858560795</c:v>
                </c:pt>
                <c:pt idx="11">
                  <c:v>0.24119106699751861</c:v>
                </c:pt>
                <c:pt idx="12" formatCode="###0%">
                  <c:v>0.19</c:v>
                </c:pt>
                <c:pt idx="13">
                  <c:v>0.14044665012406948</c:v>
                </c:pt>
              </c:numCache>
            </c:numRef>
          </c:val>
          <c:extLst>
            <c:ext xmlns:c16="http://schemas.microsoft.com/office/drawing/2014/chart" uri="{C3380CC4-5D6E-409C-BE32-E72D297353CC}">
              <c16:uniqueId val="{0000000A-1B7D-1C41-B1EB-322506F28F6A}"/>
            </c:ext>
          </c:extLst>
        </c:ser>
        <c:ser>
          <c:idx val="3"/>
          <c:order val="4"/>
          <c:tx>
            <c:strRef>
              <c:f>Sheet1!$B$6</c:f>
              <c:strCache>
                <c:ptCount val="1"/>
                <c:pt idx="0">
                  <c:v>8 a 10</c:v>
                </c:pt>
              </c:strCache>
            </c:strRef>
          </c:tx>
          <c:spPr>
            <a:solidFill>
              <a:srgbClr val="004481"/>
            </a:solidFill>
            <a:ln>
              <a:noFill/>
            </a:ln>
          </c:spPr>
          <c:invertIfNegative val="0"/>
          <c:dLbls>
            <c:dLbl>
              <c:idx val="0"/>
              <c:layout>
                <c:manualLayout>
                  <c:x val="1.6948075899622553E-3"/>
                  <c:y val="-1.1748523044932924E-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031-2F4D-A932-C34B4E042CF9}"/>
                </c:ext>
              </c:extLst>
            </c:dLbl>
            <c:numFmt formatCode="0%" sourceLinked="0"/>
            <c:spPr>
              <a:noFill/>
              <a:ln>
                <a:noFill/>
              </a:ln>
              <a:effectLst/>
            </c:spPr>
            <c:txPr>
              <a:bodyPr wrap="square" lIns="38100" tIns="19050" rIns="38100" bIns="19050" anchor="ctr">
                <a:spAutoFit/>
              </a:bodyPr>
              <a:lstStyle/>
              <a:p>
                <a:pPr>
                  <a:defRPr sz="8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Sheet1!$C$1:$P$1</c:f>
              <c:strCache>
                <c:ptCount val="14"/>
                <c:pt idx="0">
                  <c:v>Los influencers o youtubers</c:v>
                </c:pt>
                <c:pt idx="1">
                  <c:v>Los políticos</c:v>
                </c:pt>
                <c:pt idx="2">
                  <c:v>Los sindicalistas</c:v>
                </c:pt>
                <c:pt idx="3">
                  <c:v>Los financieros</c:v>
                </c:pt>
                <c:pt idx="4">
                  <c:v>Los sacerdotes</c:v>
                </c:pt>
                <c:pt idx="5">
                  <c:v>Los periodistas</c:v>
                </c:pt>
                <c:pt idx="6">
                  <c:v>Los empresarios</c:v>
                </c:pt>
                <c:pt idx="7">
                  <c:v>Los ecologistas</c:v>
                </c:pt>
                <c:pt idx="8">
                  <c:v>Los jueces</c:v>
                </c:pt>
                <c:pt idx="9">
                  <c:v>Los militares</c:v>
                </c:pt>
                <c:pt idx="10">
                  <c:v>Los policías</c:v>
                </c:pt>
                <c:pt idx="11">
                  <c:v>Los maestros</c:v>
                </c:pt>
                <c:pt idx="12">
                  <c:v>Los médicos</c:v>
                </c:pt>
                <c:pt idx="13">
                  <c:v>Los científicos</c:v>
                </c:pt>
              </c:strCache>
            </c:strRef>
          </c:cat>
          <c:val>
            <c:numRef>
              <c:f>Sheet1!$C$6:$P$6</c:f>
              <c:numCache>
                <c:formatCode>###0.0%</c:formatCode>
                <c:ptCount val="14"/>
                <c:pt idx="0">
                  <c:v>2.1339950372208438E-2</c:v>
                </c:pt>
                <c:pt idx="1">
                  <c:v>2.4317617866004962E-2</c:v>
                </c:pt>
                <c:pt idx="2">
                  <c:v>9.6277915632754341E-2</c:v>
                </c:pt>
                <c:pt idx="3">
                  <c:v>9.3796526054590573E-2</c:v>
                </c:pt>
                <c:pt idx="4">
                  <c:v>0.12009925558312656</c:v>
                </c:pt>
                <c:pt idx="5">
                  <c:v>0.15037220843672455</c:v>
                </c:pt>
                <c:pt idx="6">
                  <c:v>0.17766749379652605</c:v>
                </c:pt>
                <c:pt idx="7">
                  <c:v>0.21339950372208438</c:v>
                </c:pt>
                <c:pt idx="8">
                  <c:v>0.31761786600496278</c:v>
                </c:pt>
                <c:pt idx="9">
                  <c:v>0.45806451612903226</c:v>
                </c:pt>
                <c:pt idx="10">
                  <c:v>0.47444168734491315</c:v>
                </c:pt>
                <c:pt idx="11">
                  <c:v>0.64317617866004961</c:v>
                </c:pt>
                <c:pt idx="12" formatCode="###0%">
                  <c:v>0.75</c:v>
                </c:pt>
                <c:pt idx="13">
                  <c:v>0.7915632754342431</c:v>
                </c:pt>
              </c:numCache>
            </c:numRef>
          </c:val>
          <c:extLst>
            <c:ext xmlns:c16="http://schemas.microsoft.com/office/drawing/2014/chart" uri="{C3380CC4-5D6E-409C-BE32-E72D297353CC}">
              <c16:uniqueId val="{0000000B-1B7D-1C41-B1EB-322506F28F6A}"/>
            </c:ext>
          </c:extLst>
        </c:ser>
        <c:ser>
          <c:idx val="5"/>
          <c:order val="5"/>
          <c:tx>
            <c:strRef>
              <c:f>Sheet1!$B$7</c:f>
              <c:strCache>
                <c:ptCount val="1"/>
                <c:pt idx="0">
                  <c:v>Ns/Nc</c:v>
                </c:pt>
              </c:strCache>
            </c:strRef>
          </c:tx>
          <c:spPr>
            <a:solidFill>
              <a:srgbClr val="F7893B"/>
            </a:solidFill>
            <a:ln>
              <a:noFill/>
            </a:ln>
          </c:spPr>
          <c:invertIfNegative val="0"/>
          <c:dLbls>
            <c:delete val="1"/>
          </c:dLbls>
          <c:cat>
            <c:strRef>
              <c:f>Sheet1!$C$1:$P$1</c:f>
              <c:strCache>
                <c:ptCount val="14"/>
                <c:pt idx="0">
                  <c:v>Los influencers o youtubers</c:v>
                </c:pt>
                <c:pt idx="1">
                  <c:v>Los políticos</c:v>
                </c:pt>
                <c:pt idx="2">
                  <c:v>Los sindicalistas</c:v>
                </c:pt>
                <c:pt idx="3">
                  <c:v>Los financieros</c:v>
                </c:pt>
                <c:pt idx="4">
                  <c:v>Los sacerdotes</c:v>
                </c:pt>
                <c:pt idx="5">
                  <c:v>Los periodistas</c:v>
                </c:pt>
                <c:pt idx="6">
                  <c:v>Los empresarios</c:v>
                </c:pt>
                <c:pt idx="7">
                  <c:v>Los ecologistas</c:v>
                </c:pt>
                <c:pt idx="8">
                  <c:v>Los jueces</c:v>
                </c:pt>
                <c:pt idx="9">
                  <c:v>Los militares</c:v>
                </c:pt>
                <c:pt idx="10">
                  <c:v>Los policías</c:v>
                </c:pt>
                <c:pt idx="11">
                  <c:v>Los maestros</c:v>
                </c:pt>
                <c:pt idx="12">
                  <c:v>Los médicos</c:v>
                </c:pt>
                <c:pt idx="13">
                  <c:v>Los científicos</c:v>
                </c:pt>
              </c:strCache>
            </c:strRef>
          </c:cat>
          <c:val>
            <c:numRef>
              <c:f>Sheet1!$C$7:$P$7</c:f>
              <c:numCache>
                <c:formatCode>####.0%</c:formatCode>
                <c:ptCount val="14"/>
                <c:pt idx="0" formatCode="###0.0%">
                  <c:v>3.0769230769230771E-2</c:v>
                </c:pt>
                <c:pt idx="1">
                  <c:v>5.9553349875930521E-3</c:v>
                </c:pt>
                <c:pt idx="2" formatCode="###0.0%">
                  <c:v>1.6873449131513646E-2</c:v>
                </c:pt>
                <c:pt idx="3" formatCode="###0.0%">
                  <c:v>2.3325062034739451E-2</c:v>
                </c:pt>
                <c:pt idx="4">
                  <c:v>9.9255583126550868E-3</c:v>
                </c:pt>
                <c:pt idx="5">
                  <c:v>7.9404466501240695E-3</c:v>
                </c:pt>
                <c:pt idx="6" formatCode="###0.0%">
                  <c:v>1.2903225806451613E-2</c:v>
                </c:pt>
                <c:pt idx="7" formatCode="###0.0%">
                  <c:v>1.0421836228287842E-2</c:v>
                </c:pt>
                <c:pt idx="8">
                  <c:v>9.9255583126550868E-3</c:v>
                </c:pt>
                <c:pt idx="9">
                  <c:v>9.9255583126550868E-3</c:v>
                </c:pt>
                <c:pt idx="10">
                  <c:v>1.9851116625310174E-3</c:v>
                </c:pt>
                <c:pt idx="11">
                  <c:v>1.488833746898263E-3</c:v>
                </c:pt>
                <c:pt idx="12" formatCode="###0%">
                  <c:v>2.9954084343368887E-3</c:v>
                </c:pt>
                <c:pt idx="13">
                  <c:v>7.9404466501240695E-3</c:v>
                </c:pt>
              </c:numCache>
            </c:numRef>
          </c:val>
          <c:extLst>
            <c:ext xmlns:c16="http://schemas.microsoft.com/office/drawing/2014/chart" uri="{C3380CC4-5D6E-409C-BE32-E72D297353CC}">
              <c16:uniqueId val="{0000001A-1B7D-1C41-B1EB-322506F28F6A}"/>
            </c:ext>
          </c:extLst>
        </c:ser>
        <c:dLbls>
          <c:showLegendKey val="0"/>
          <c:showVal val="1"/>
          <c:showCatName val="0"/>
          <c:showSerName val="0"/>
          <c:showPercent val="0"/>
          <c:showBubbleSize val="0"/>
        </c:dLbls>
        <c:gapWidth val="60"/>
        <c:overlap val="100"/>
        <c:axId val="284029456"/>
        <c:axId val="284033808"/>
      </c:barChart>
      <c:catAx>
        <c:axId val="284029456"/>
        <c:scaling>
          <c:orientation val="minMax"/>
        </c:scaling>
        <c:delete val="0"/>
        <c:axPos val="l"/>
        <c:numFmt formatCode="General" sourceLinked="1"/>
        <c:majorTickMark val="out"/>
        <c:minorTickMark val="none"/>
        <c:tickLblPos val="nextTo"/>
        <c:txPr>
          <a:bodyPr/>
          <a:lstStyle/>
          <a:p>
            <a:pPr>
              <a:defRPr sz="900">
                <a:solidFill>
                  <a:srgbClr val="004481"/>
                </a:solidFill>
                <a:latin typeface="BentonSansBBVA Book" pitchFamily="2" charset="77"/>
                <a:cs typeface="Calibri" panose="020F0502020204030204" pitchFamily="34" charset="0"/>
              </a:defRPr>
            </a:pPr>
            <a:endParaRPr lang="es-ES"/>
          </a:p>
        </c:txPr>
        <c:crossAx val="284033808"/>
        <c:crosses val="autoZero"/>
        <c:auto val="1"/>
        <c:lblAlgn val="ctr"/>
        <c:lblOffset val="100"/>
        <c:noMultiLvlLbl val="0"/>
      </c:catAx>
      <c:valAx>
        <c:axId val="284033808"/>
        <c:scaling>
          <c:orientation val="minMax"/>
          <c:max val="1"/>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rgbClr val="000000"/>
                </a:solidFill>
                <a:latin typeface="+mj-lt"/>
                <a:ea typeface="Century Gothic"/>
                <a:cs typeface="Calibri" panose="020F0502020204030204" pitchFamily="34" charset="0"/>
              </a:defRPr>
            </a:pPr>
            <a:endParaRPr lang="es-ES"/>
          </a:p>
        </c:txPr>
        <c:crossAx val="284029456"/>
        <c:crosses val="autoZero"/>
        <c:crossBetween val="between"/>
        <c:majorUnit val="0.2"/>
      </c:valAx>
      <c:spPr>
        <a:noFill/>
        <a:ln w="25400">
          <a:noFill/>
        </a:ln>
      </c:spPr>
    </c:plotArea>
    <c:legend>
      <c:legendPos val="r"/>
      <c:layout>
        <c:manualLayout>
          <c:xMode val="edge"/>
          <c:yMode val="edge"/>
          <c:x val="0.36777324702180936"/>
          <c:y val="0.93355086433377155"/>
          <c:w val="0.46302316842010299"/>
          <c:h val="6.3244956003081054E-2"/>
        </c:manualLayout>
      </c:layout>
      <c:overlay val="0"/>
      <c:txPr>
        <a:bodyPr/>
        <a:lstStyle/>
        <a:p>
          <a:pPr>
            <a:defRPr sz="900" b="0">
              <a:latin typeface="BentonSansBBVA Book" pitchFamily="2" charset="77"/>
              <a:cs typeface="Calibri" panose="020F0502020204030204" pitchFamily="34" charset="0"/>
            </a:defRPr>
          </a:pPr>
          <a:endParaRPr lang="es-ES"/>
        </a:p>
      </c:txPr>
    </c:legend>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8659687638515889"/>
          <c:y val="2.423814926396331E-2"/>
          <c:w val="0.22322080526051966"/>
          <c:h val="0.9236374504079965"/>
        </c:manualLayout>
      </c:layout>
      <c:barChart>
        <c:barDir val="bar"/>
        <c:grouping val="clustered"/>
        <c:varyColors val="0"/>
        <c:ser>
          <c:idx val="4"/>
          <c:order val="0"/>
          <c:spPr>
            <a:solidFill>
              <a:srgbClr val="004481"/>
            </a:solidFill>
            <a:ln w="12984">
              <a:noFill/>
              <a:prstDash val="solid"/>
            </a:ln>
          </c:spPr>
          <c:invertIfNegative val="0"/>
          <c:dPt>
            <c:idx val="0"/>
            <c:invertIfNegative val="0"/>
            <c:bubble3D val="0"/>
            <c:extLst>
              <c:ext xmlns:c16="http://schemas.microsoft.com/office/drawing/2014/chart" uri="{C3380CC4-5D6E-409C-BE32-E72D297353CC}">
                <c16:uniqueId val="{00000000-1F87-A343-A8B0-145F08B2A934}"/>
              </c:ext>
            </c:extLst>
          </c:dPt>
          <c:dPt>
            <c:idx val="1"/>
            <c:invertIfNegative val="0"/>
            <c:bubble3D val="0"/>
            <c:extLst>
              <c:ext xmlns:c16="http://schemas.microsoft.com/office/drawing/2014/chart" uri="{C3380CC4-5D6E-409C-BE32-E72D297353CC}">
                <c16:uniqueId val="{00000001-1F87-A343-A8B0-145F08B2A934}"/>
              </c:ext>
            </c:extLst>
          </c:dPt>
          <c:dPt>
            <c:idx val="2"/>
            <c:invertIfNegative val="0"/>
            <c:bubble3D val="0"/>
            <c:extLst>
              <c:ext xmlns:c16="http://schemas.microsoft.com/office/drawing/2014/chart" uri="{C3380CC4-5D6E-409C-BE32-E72D297353CC}">
                <c16:uniqueId val="{00000002-1F87-A343-A8B0-145F08B2A934}"/>
              </c:ext>
            </c:extLst>
          </c:dPt>
          <c:dPt>
            <c:idx val="3"/>
            <c:invertIfNegative val="0"/>
            <c:bubble3D val="0"/>
            <c:extLst>
              <c:ext xmlns:c16="http://schemas.microsoft.com/office/drawing/2014/chart" uri="{C3380CC4-5D6E-409C-BE32-E72D297353CC}">
                <c16:uniqueId val="{00000003-1F87-A343-A8B0-145F08B2A934}"/>
              </c:ext>
            </c:extLst>
          </c:dPt>
          <c:dPt>
            <c:idx val="4"/>
            <c:invertIfNegative val="0"/>
            <c:bubble3D val="0"/>
            <c:extLst>
              <c:ext xmlns:c16="http://schemas.microsoft.com/office/drawing/2014/chart" uri="{C3380CC4-5D6E-409C-BE32-E72D297353CC}">
                <c16:uniqueId val="{00000004-1F87-A343-A8B0-145F08B2A934}"/>
              </c:ext>
            </c:extLst>
          </c:dPt>
          <c:dPt>
            <c:idx val="6"/>
            <c:invertIfNegative val="0"/>
            <c:bubble3D val="0"/>
            <c:extLst>
              <c:ext xmlns:c16="http://schemas.microsoft.com/office/drawing/2014/chart" uri="{C3380CC4-5D6E-409C-BE32-E72D297353CC}">
                <c16:uniqueId val="{00000005-1F87-A343-A8B0-145F08B2A934}"/>
              </c:ext>
            </c:extLst>
          </c:dPt>
          <c:dPt>
            <c:idx val="12"/>
            <c:invertIfNegative val="0"/>
            <c:bubble3D val="0"/>
            <c:spPr>
              <a:solidFill>
                <a:srgbClr val="004481"/>
              </a:solidFill>
              <a:ln w="9525">
                <a:noFill/>
                <a:prstDash val="solid"/>
              </a:ln>
            </c:spPr>
            <c:extLst>
              <c:ext xmlns:c16="http://schemas.microsoft.com/office/drawing/2014/chart" uri="{C3380CC4-5D6E-409C-BE32-E72D297353CC}">
                <c16:uniqueId val="{00000007-1F87-A343-A8B0-145F08B2A934}"/>
              </c:ext>
            </c:extLst>
          </c:dPt>
          <c:dPt>
            <c:idx val="13"/>
            <c:invertIfNegative val="0"/>
            <c:bubble3D val="0"/>
            <c:spPr>
              <a:solidFill>
                <a:srgbClr val="004481"/>
              </a:solidFill>
              <a:ln w="9525">
                <a:noFill/>
                <a:prstDash val="solid"/>
              </a:ln>
            </c:spPr>
            <c:extLst>
              <c:ext xmlns:c16="http://schemas.microsoft.com/office/drawing/2014/chart" uri="{C3380CC4-5D6E-409C-BE32-E72D297353CC}">
                <c16:uniqueId val="{00000009-1F87-A343-A8B0-145F08B2A934}"/>
              </c:ext>
            </c:extLst>
          </c:dPt>
          <c:dLbls>
            <c:dLbl>
              <c:idx val="0"/>
              <c:layout>
                <c:manualLayout>
                  <c:x val="-6.9677480193220689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F87-A343-A8B0-145F08B2A934}"/>
                </c:ext>
              </c:extLst>
            </c:dLbl>
            <c:numFmt formatCode="#,##0.0" sourceLinked="0"/>
            <c:spPr>
              <a:noFill/>
              <a:ln w="25968">
                <a:noFill/>
              </a:ln>
            </c:spPr>
            <c:txPr>
              <a:bodyPr wrap="square" lIns="38100" tIns="19050" rIns="38100" bIns="19050" anchor="ctr">
                <a:spAutoFit/>
              </a:bodyPr>
              <a:lstStyle/>
              <a:p>
                <a:pPr>
                  <a:defRPr sz="900" b="1" i="0" u="none" strike="noStrike" baseline="0">
                    <a:solidFill>
                      <a:schemeClr val="bg1"/>
                    </a:solidFill>
                    <a:latin typeface="BentonSansBBVA Book" pitchFamily="2" charset="77"/>
                    <a:ea typeface="Calibri"/>
                    <a:cs typeface="Calibri"/>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Sheet1!$A$5:$A$18</c:f>
              <c:strCache>
                <c:ptCount val="14"/>
                <c:pt idx="0">
                  <c:v>Los influencers o youtubers</c:v>
                </c:pt>
                <c:pt idx="1">
                  <c:v>Los políticos</c:v>
                </c:pt>
                <c:pt idx="2">
                  <c:v>Los sindicalistas</c:v>
                </c:pt>
                <c:pt idx="3">
                  <c:v>Los financieros</c:v>
                </c:pt>
                <c:pt idx="4">
                  <c:v>Los sacerdotes</c:v>
                </c:pt>
                <c:pt idx="5">
                  <c:v>Los periodistas</c:v>
                </c:pt>
                <c:pt idx="6">
                  <c:v>Los empresarios</c:v>
                </c:pt>
                <c:pt idx="7">
                  <c:v>Los ecologistas</c:v>
                </c:pt>
                <c:pt idx="8">
                  <c:v>Los jueces</c:v>
                </c:pt>
                <c:pt idx="9">
                  <c:v>Los militares</c:v>
                </c:pt>
                <c:pt idx="10">
                  <c:v>Los policías</c:v>
                </c:pt>
                <c:pt idx="11">
                  <c:v>Los maestros</c:v>
                </c:pt>
                <c:pt idx="12">
                  <c:v>Los médicos</c:v>
                </c:pt>
                <c:pt idx="13">
                  <c:v>Los científicos</c:v>
                </c:pt>
              </c:strCache>
            </c:strRef>
          </c:cat>
          <c:val>
            <c:numRef>
              <c:f>Sheet1!$B$5:$B$18</c:f>
              <c:numCache>
                <c:formatCode>#,##0.0</c:formatCode>
                <c:ptCount val="14"/>
                <c:pt idx="0">
                  <c:v>2.2370999999999999</c:v>
                </c:pt>
                <c:pt idx="1">
                  <c:v>2.6345000000000001</c:v>
                </c:pt>
                <c:pt idx="2">
                  <c:v>4.1185999999999998</c:v>
                </c:pt>
                <c:pt idx="3">
                  <c:v>4.3780000000000001</c:v>
                </c:pt>
                <c:pt idx="4">
                  <c:v>3.8531</c:v>
                </c:pt>
                <c:pt idx="5">
                  <c:v>5.3182</c:v>
                </c:pt>
                <c:pt idx="6">
                  <c:v>5.5380000000000003</c:v>
                </c:pt>
                <c:pt idx="7">
                  <c:v>5.1871</c:v>
                </c:pt>
                <c:pt idx="8">
                  <c:v>5.9703999999999997</c:v>
                </c:pt>
                <c:pt idx="9">
                  <c:v>6.7198000000000002</c:v>
                </c:pt>
                <c:pt idx="10">
                  <c:v>6.9367999999999999</c:v>
                </c:pt>
                <c:pt idx="11">
                  <c:v>7.7976999999999999</c:v>
                </c:pt>
                <c:pt idx="12">
                  <c:v>8.2456999999999994</c:v>
                </c:pt>
                <c:pt idx="13">
                  <c:v>8.4297000000000004</c:v>
                </c:pt>
              </c:numCache>
            </c:numRef>
          </c:val>
          <c:extLst>
            <c:ext xmlns:c16="http://schemas.microsoft.com/office/drawing/2014/chart" uri="{C3380CC4-5D6E-409C-BE32-E72D297353CC}">
              <c16:uniqueId val="{0000000A-1F87-A343-A8B0-145F08B2A934}"/>
            </c:ext>
          </c:extLst>
        </c:ser>
        <c:dLbls>
          <c:showLegendKey val="0"/>
          <c:showVal val="1"/>
          <c:showCatName val="0"/>
          <c:showSerName val="0"/>
          <c:showPercent val="0"/>
          <c:showBubbleSize val="0"/>
        </c:dLbls>
        <c:gapWidth val="60"/>
        <c:axId val="284035440"/>
        <c:axId val="284028912"/>
      </c:barChart>
      <c:catAx>
        <c:axId val="284035440"/>
        <c:scaling>
          <c:orientation val="minMax"/>
        </c:scaling>
        <c:delete val="1"/>
        <c:axPos val="l"/>
        <c:numFmt formatCode="General" sourceLinked="1"/>
        <c:majorTickMark val="out"/>
        <c:minorTickMark val="none"/>
        <c:tickLblPos val="nextTo"/>
        <c:crossAx val="284028912"/>
        <c:crosses val="autoZero"/>
        <c:auto val="1"/>
        <c:lblAlgn val="ctr"/>
        <c:lblOffset val="100"/>
        <c:noMultiLvlLbl val="0"/>
      </c:catAx>
      <c:valAx>
        <c:axId val="284028912"/>
        <c:scaling>
          <c:orientation val="minMax"/>
          <c:max val="10"/>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rgbClr val="000000"/>
                </a:solidFill>
                <a:latin typeface="BentonSansBBVA Book" pitchFamily="2" charset="77"/>
                <a:ea typeface="Century Gothic"/>
                <a:cs typeface="Calibri" panose="020F0502020204030204" pitchFamily="34" charset="0"/>
              </a:defRPr>
            </a:pPr>
            <a:endParaRPr lang="es-ES"/>
          </a:p>
        </c:txPr>
        <c:crossAx val="284035440"/>
        <c:crosses val="autoZero"/>
        <c:crossBetween val="between"/>
        <c:majorUnit val="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530612244897975E-2"/>
          <c:y val="0.13030041407809145"/>
          <c:w val="0.97551020408163258"/>
          <c:h val="0.75807167311912105"/>
        </c:manualLayout>
      </c:layout>
      <c:lineChart>
        <c:grouping val="standard"/>
        <c:varyColors val="0"/>
        <c:ser>
          <c:idx val="0"/>
          <c:order val="0"/>
          <c:tx>
            <c:strRef>
              <c:f>Sheet1!$C$5</c:f>
              <c:strCache>
                <c:ptCount val="1"/>
                <c:pt idx="0">
                  <c:v>Los científicos</c:v>
                </c:pt>
              </c:strCache>
            </c:strRef>
          </c:tx>
          <c:spPr>
            <a:ln w="29298">
              <a:solidFill>
                <a:srgbClr val="004481"/>
              </a:solidFill>
              <a:prstDash val="solid"/>
            </a:ln>
          </c:spPr>
          <c:marker>
            <c:symbol val="diamond"/>
            <c:size val="8"/>
            <c:spPr>
              <a:solidFill>
                <a:srgbClr val="004481"/>
              </a:solidFill>
              <a:ln>
                <a:solidFill>
                  <a:srgbClr val="004481"/>
                </a:solidFill>
                <a:prstDash val="solid"/>
              </a:ln>
            </c:spPr>
          </c:marker>
          <c:dLbls>
            <c:delete val="1"/>
          </c:dLbls>
          <c:cat>
            <c:numRef>
              <c:f>Sheet1!$B$6:$B$13</c:f>
              <c:numCache>
                <c:formatCode>General</c:formatCode>
                <c:ptCount val="8"/>
                <c:pt idx="0">
                  <c:v>2005</c:v>
                </c:pt>
                <c:pt idx="1">
                  <c:v>2007</c:v>
                </c:pt>
                <c:pt idx="2">
                  <c:v>2009</c:v>
                </c:pt>
                <c:pt idx="3">
                  <c:v>2013</c:v>
                </c:pt>
                <c:pt idx="4">
                  <c:v>2019</c:v>
                </c:pt>
                <c:pt idx="5" formatCode="0">
                  <c:v>2021</c:v>
                </c:pt>
                <c:pt idx="6">
                  <c:v>2022</c:v>
                </c:pt>
                <c:pt idx="7">
                  <c:v>2025</c:v>
                </c:pt>
              </c:numCache>
            </c:numRef>
          </c:cat>
          <c:val>
            <c:numRef>
              <c:f>Sheet1!$C$6:$C$13</c:f>
              <c:numCache>
                <c:formatCode>0.0</c:formatCode>
                <c:ptCount val="8"/>
                <c:pt idx="0">
                  <c:v>7.3</c:v>
                </c:pt>
                <c:pt idx="1">
                  <c:v>6.7</c:v>
                </c:pt>
                <c:pt idx="2">
                  <c:v>7.3534549414370005</c:v>
                </c:pt>
                <c:pt idx="3">
                  <c:v>7.3364682188394896</c:v>
                </c:pt>
                <c:pt idx="4" formatCode="#,##0.0">
                  <c:v>7.3224431818181808</c:v>
                </c:pt>
                <c:pt idx="5">
                  <c:v>8.6</c:v>
                </c:pt>
                <c:pt idx="6">
                  <c:v>8.4</c:v>
                </c:pt>
                <c:pt idx="7" formatCode="General">
                  <c:v>8.4</c:v>
                </c:pt>
              </c:numCache>
            </c:numRef>
          </c:val>
          <c:smooth val="0"/>
          <c:extLst>
            <c:ext xmlns:c16="http://schemas.microsoft.com/office/drawing/2014/chart" uri="{C3380CC4-5D6E-409C-BE32-E72D297353CC}">
              <c16:uniqueId val="{00000000-F15F-C140-A606-9A89152600D5}"/>
            </c:ext>
          </c:extLst>
        </c:ser>
        <c:ser>
          <c:idx val="4"/>
          <c:order val="1"/>
          <c:tx>
            <c:strRef>
              <c:f>Sheet1!$D$5</c:f>
              <c:strCache>
                <c:ptCount val="1"/>
                <c:pt idx="0">
                  <c:v>Los médicos</c:v>
                </c:pt>
              </c:strCache>
            </c:strRef>
          </c:tx>
          <c:spPr>
            <a:ln w="29298">
              <a:solidFill>
                <a:srgbClr val="48AE64"/>
              </a:solidFill>
              <a:prstDash val="solid"/>
            </a:ln>
          </c:spPr>
          <c:marker>
            <c:symbol val="star"/>
            <c:size val="8"/>
            <c:spPr>
              <a:solidFill>
                <a:srgbClr val="48AE64"/>
              </a:solidFill>
              <a:ln>
                <a:solidFill>
                  <a:srgbClr val="48AE64"/>
                </a:solidFill>
                <a:prstDash val="solid"/>
              </a:ln>
            </c:spPr>
          </c:marker>
          <c:dLbls>
            <c:delete val="1"/>
          </c:dLbls>
          <c:cat>
            <c:numRef>
              <c:f>Sheet1!$B$6:$B$13</c:f>
              <c:numCache>
                <c:formatCode>General</c:formatCode>
                <c:ptCount val="8"/>
                <c:pt idx="0">
                  <c:v>2005</c:v>
                </c:pt>
                <c:pt idx="1">
                  <c:v>2007</c:v>
                </c:pt>
                <c:pt idx="2">
                  <c:v>2009</c:v>
                </c:pt>
                <c:pt idx="3">
                  <c:v>2013</c:v>
                </c:pt>
                <c:pt idx="4">
                  <c:v>2019</c:v>
                </c:pt>
                <c:pt idx="5" formatCode="0">
                  <c:v>2021</c:v>
                </c:pt>
                <c:pt idx="6">
                  <c:v>2022</c:v>
                </c:pt>
                <c:pt idx="7">
                  <c:v>2025</c:v>
                </c:pt>
              </c:numCache>
            </c:numRef>
          </c:cat>
          <c:val>
            <c:numRef>
              <c:f>Sheet1!$D$6:$D$13</c:f>
              <c:numCache>
                <c:formatCode>0.0</c:formatCode>
                <c:ptCount val="8"/>
                <c:pt idx="0">
                  <c:v>7.1</c:v>
                </c:pt>
                <c:pt idx="1">
                  <c:v>7.1</c:v>
                </c:pt>
                <c:pt idx="2">
                  <c:v>7.4795358801495322</c:v>
                </c:pt>
                <c:pt idx="3">
                  <c:v>7.6030270759095862</c:v>
                </c:pt>
                <c:pt idx="4" formatCode="#,##0.0">
                  <c:v>7.8916841369671475</c:v>
                </c:pt>
                <c:pt idx="5">
                  <c:v>8.4</c:v>
                </c:pt>
                <c:pt idx="6">
                  <c:v>8.3000000000000007</c:v>
                </c:pt>
                <c:pt idx="7" formatCode="General">
                  <c:v>8.1999999999999993</c:v>
                </c:pt>
              </c:numCache>
            </c:numRef>
          </c:val>
          <c:smooth val="0"/>
          <c:extLst>
            <c:ext xmlns:c16="http://schemas.microsoft.com/office/drawing/2014/chart" uri="{C3380CC4-5D6E-409C-BE32-E72D297353CC}">
              <c16:uniqueId val="{00000001-F15F-C140-A606-9A89152600D5}"/>
            </c:ext>
          </c:extLst>
        </c:ser>
        <c:ser>
          <c:idx val="9"/>
          <c:order val="2"/>
          <c:tx>
            <c:strRef>
              <c:f>Sheet1!$E$5</c:f>
              <c:strCache>
                <c:ptCount val="1"/>
                <c:pt idx="0">
                  <c:v>Los maestros</c:v>
                </c:pt>
              </c:strCache>
            </c:strRef>
          </c:tx>
          <c:spPr>
            <a:ln w="29298">
              <a:solidFill>
                <a:srgbClr val="AD53A1"/>
              </a:solidFill>
              <a:prstDash val="solid"/>
            </a:ln>
          </c:spPr>
          <c:marker>
            <c:symbol val="square"/>
            <c:size val="8"/>
            <c:spPr>
              <a:solidFill>
                <a:srgbClr val="AD53A1"/>
              </a:solidFill>
              <a:ln>
                <a:solidFill>
                  <a:srgbClr val="AD53A1"/>
                </a:solidFill>
                <a:prstDash val="solid"/>
              </a:ln>
            </c:spPr>
          </c:marker>
          <c:dLbls>
            <c:delete val="1"/>
          </c:dLbls>
          <c:cat>
            <c:numRef>
              <c:f>Sheet1!$B$6:$B$13</c:f>
              <c:numCache>
                <c:formatCode>General</c:formatCode>
                <c:ptCount val="8"/>
                <c:pt idx="0">
                  <c:v>2005</c:v>
                </c:pt>
                <c:pt idx="1">
                  <c:v>2007</c:v>
                </c:pt>
                <c:pt idx="2">
                  <c:v>2009</c:v>
                </c:pt>
                <c:pt idx="3">
                  <c:v>2013</c:v>
                </c:pt>
                <c:pt idx="4">
                  <c:v>2019</c:v>
                </c:pt>
                <c:pt idx="5" formatCode="0">
                  <c:v>2021</c:v>
                </c:pt>
                <c:pt idx="6">
                  <c:v>2022</c:v>
                </c:pt>
                <c:pt idx="7">
                  <c:v>2025</c:v>
                </c:pt>
              </c:numCache>
            </c:numRef>
          </c:cat>
          <c:val>
            <c:numRef>
              <c:f>Sheet1!$E$6:$E$13</c:f>
              <c:numCache>
                <c:formatCode>0.0</c:formatCode>
                <c:ptCount val="8"/>
                <c:pt idx="0">
                  <c:v>6.9</c:v>
                </c:pt>
                <c:pt idx="1">
                  <c:v>7</c:v>
                </c:pt>
                <c:pt idx="2">
                  <c:v>7.5521954352172349</c:v>
                </c:pt>
                <c:pt idx="3">
                  <c:v>7.3869768184660201</c:v>
                </c:pt>
                <c:pt idx="4" formatCode="#,##0.0">
                  <c:v>7.4838709677419359</c:v>
                </c:pt>
                <c:pt idx="5">
                  <c:v>8.3000000000000007</c:v>
                </c:pt>
                <c:pt idx="6">
                  <c:v>7.9</c:v>
                </c:pt>
                <c:pt idx="7" formatCode="General">
                  <c:v>7.8</c:v>
                </c:pt>
              </c:numCache>
            </c:numRef>
          </c:val>
          <c:smooth val="0"/>
          <c:extLst>
            <c:ext xmlns:c16="http://schemas.microsoft.com/office/drawing/2014/chart" uri="{C3380CC4-5D6E-409C-BE32-E72D297353CC}">
              <c16:uniqueId val="{00000002-F15F-C140-A606-9A89152600D5}"/>
            </c:ext>
          </c:extLst>
        </c:ser>
        <c:ser>
          <c:idx val="3"/>
          <c:order val="3"/>
          <c:tx>
            <c:strRef>
              <c:f>Sheet1!$F$5</c:f>
              <c:strCache>
                <c:ptCount val="1"/>
                <c:pt idx="0">
                  <c:v>Los ecologistas</c:v>
                </c:pt>
              </c:strCache>
            </c:strRef>
          </c:tx>
          <c:spPr>
            <a:ln w="29298">
              <a:solidFill>
                <a:srgbClr val="F7893B"/>
              </a:solidFill>
              <a:prstDash val="solid"/>
            </a:ln>
          </c:spPr>
          <c:marker>
            <c:symbol val="triangle"/>
            <c:size val="8"/>
            <c:spPr>
              <a:solidFill>
                <a:srgbClr val="F7893B"/>
              </a:solidFill>
              <a:ln>
                <a:solidFill>
                  <a:srgbClr val="F7893B"/>
                </a:solidFill>
                <a:prstDash val="solid"/>
              </a:ln>
            </c:spPr>
          </c:marker>
          <c:dLbls>
            <c:delete val="1"/>
          </c:dLbls>
          <c:cat>
            <c:numRef>
              <c:f>Sheet1!$B$6:$B$13</c:f>
              <c:numCache>
                <c:formatCode>General</c:formatCode>
                <c:ptCount val="8"/>
                <c:pt idx="0">
                  <c:v>2005</c:v>
                </c:pt>
                <c:pt idx="1">
                  <c:v>2007</c:v>
                </c:pt>
                <c:pt idx="2">
                  <c:v>2009</c:v>
                </c:pt>
                <c:pt idx="3">
                  <c:v>2013</c:v>
                </c:pt>
                <c:pt idx="4">
                  <c:v>2019</c:v>
                </c:pt>
                <c:pt idx="5" formatCode="0">
                  <c:v>2021</c:v>
                </c:pt>
                <c:pt idx="6">
                  <c:v>2022</c:v>
                </c:pt>
                <c:pt idx="7">
                  <c:v>2025</c:v>
                </c:pt>
              </c:numCache>
            </c:numRef>
          </c:cat>
          <c:val>
            <c:numRef>
              <c:f>Sheet1!$F$6:$F$13</c:f>
              <c:numCache>
                <c:formatCode>0.0</c:formatCode>
                <c:ptCount val="8"/>
                <c:pt idx="1">
                  <c:v>6.3</c:v>
                </c:pt>
                <c:pt idx="2">
                  <c:v>6.3620195712614951</c:v>
                </c:pt>
                <c:pt idx="3">
                  <c:v>5.8350651548183272</c:v>
                </c:pt>
                <c:pt idx="4" formatCode="#,##0.0">
                  <c:v>6.0681818181818192</c:v>
                </c:pt>
                <c:pt idx="5">
                  <c:v>6.1</c:v>
                </c:pt>
                <c:pt idx="6">
                  <c:v>5.5</c:v>
                </c:pt>
                <c:pt idx="7" formatCode="General">
                  <c:v>5.2</c:v>
                </c:pt>
              </c:numCache>
            </c:numRef>
          </c:val>
          <c:smooth val="0"/>
          <c:extLst>
            <c:ext xmlns:c16="http://schemas.microsoft.com/office/drawing/2014/chart" uri="{C3380CC4-5D6E-409C-BE32-E72D297353CC}">
              <c16:uniqueId val="{00000003-F15F-C140-A606-9A89152600D5}"/>
            </c:ext>
          </c:extLst>
        </c:ser>
        <c:ser>
          <c:idx val="6"/>
          <c:order val="4"/>
          <c:tx>
            <c:strRef>
              <c:f>Sheet1!$G$5</c:f>
              <c:strCache>
                <c:ptCount val="1"/>
                <c:pt idx="0">
                  <c:v>Los periodistas</c:v>
                </c:pt>
              </c:strCache>
            </c:strRef>
          </c:tx>
          <c:spPr>
            <a:ln w="29298">
              <a:solidFill>
                <a:srgbClr val="FFC000"/>
              </a:solidFill>
              <a:prstDash val="solid"/>
            </a:ln>
          </c:spPr>
          <c:marker>
            <c:symbol val="circle"/>
            <c:size val="8"/>
            <c:spPr>
              <a:solidFill>
                <a:srgbClr val="F8CD51"/>
              </a:solidFill>
              <a:ln>
                <a:solidFill>
                  <a:srgbClr val="FFC000"/>
                </a:solidFill>
                <a:prstDash val="solid"/>
              </a:ln>
            </c:spPr>
          </c:marker>
          <c:dLbls>
            <c:delete val="1"/>
          </c:dLbls>
          <c:cat>
            <c:numRef>
              <c:f>Sheet1!$B$6:$B$13</c:f>
              <c:numCache>
                <c:formatCode>General</c:formatCode>
                <c:ptCount val="8"/>
                <c:pt idx="0">
                  <c:v>2005</c:v>
                </c:pt>
                <c:pt idx="1">
                  <c:v>2007</c:v>
                </c:pt>
                <c:pt idx="2">
                  <c:v>2009</c:v>
                </c:pt>
                <c:pt idx="3">
                  <c:v>2013</c:v>
                </c:pt>
                <c:pt idx="4">
                  <c:v>2019</c:v>
                </c:pt>
                <c:pt idx="5" formatCode="0">
                  <c:v>2021</c:v>
                </c:pt>
                <c:pt idx="6">
                  <c:v>2022</c:v>
                </c:pt>
                <c:pt idx="7">
                  <c:v>2025</c:v>
                </c:pt>
              </c:numCache>
            </c:numRef>
          </c:cat>
          <c:val>
            <c:numRef>
              <c:f>Sheet1!$G$6:$G$13</c:f>
              <c:numCache>
                <c:formatCode>0.0</c:formatCode>
                <c:ptCount val="8"/>
                <c:pt idx="0">
                  <c:v>5.5</c:v>
                </c:pt>
                <c:pt idx="1">
                  <c:v>5.2</c:v>
                </c:pt>
                <c:pt idx="2">
                  <c:v>5.0439952482141424</c:v>
                </c:pt>
                <c:pt idx="3">
                  <c:v>4.7487633292389386</c:v>
                </c:pt>
                <c:pt idx="4" formatCode="#,##0.0">
                  <c:v>5.0372452565003636</c:v>
                </c:pt>
                <c:pt idx="5">
                  <c:v>5.4</c:v>
                </c:pt>
                <c:pt idx="6">
                  <c:v>5.2</c:v>
                </c:pt>
                <c:pt idx="7" formatCode="General">
                  <c:v>5.3</c:v>
                </c:pt>
              </c:numCache>
            </c:numRef>
          </c:val>
          <c:smooth val="0"/>
          <c:extLst>
            <c:ext xmlns:c16="http://schemas.microsoft.com/office/drawing/2014/chart" uri="{C3380CC4-5D6E-409C-BE32-E72D297353CC}">
              <c16:uniqueId val="{00000004-F15F-C140-A606-9A89152600D5}"/>
            </c:ext>
          </c:extLst>
        </c:ser>
        <c:dLbls>
          <c:showLegendKey val="0"/>
          <c:showVal val="1"/>
          <c:showCatName val="0"/>
          <c:showSerName val="0"/>
          <c:showPercent val="0"/>
          <c:showBubbleSize val="0"/>
        </c:dLbls>
        <c:marker val="1"/>
        <c:smooth val="0"/>
        <c:axId val="284031088"/>
        <c:axId val="284033264"/>
      </c:lineChart>
      <c:catAx>
        <c:axId val="284031088"/>
        <c:scaling>
          <c:orientation val="minMax"/>
        </c:scaling>
        <c:delete val="0"/>
        <c:axPos val="b"/>
        <c:numFmt formatCode="General" sourceLinked="1"/>
        <c:majorTickMark val="out"/>
        <c:minorTickMark val="none"/>
        <c:tickLblPos val="nextTo"/>
        <c:spPr>
          <a:ln w="3662">
            <a:solidFill>
              <a:srgbClr val="000000"/>
            </a:solidFill>
            <a:prstDash val="solid"/>
          </a:ln>
        </c:spPr>
        <c:txPr>
          <a:bodyPr rot="0" vert="horz"/>
          <a:lstStyle/>
          <a:p>
            <a:pPr>
              <a:defRPr sz="900" b="1" i="0" u="none" strike="noStrike" baseline="0">
                <a:solidFill>
                  <a:srgbClr val="003366"/>
                </a:solidFill>
                <a:latin typeface="BentonSansBBVA Book" pitchFamily="2" charset="77"/>
                <a:ea typeface="Calibri"/>
                <a:cs typeface="Calibri"/>
              </a:defRPr>
            </a:pPr>
            <a:endParaRPr lang="es-ES"/>
          </a:p>
        </c:txPr>
        <c:crossAx val="284033264"/>
        <c:crosses val="autoZero"/>
        <c:auto val="1"/>
        <c:lblAlgn val="ctr"/>
        <c:lblOffset val="100"/>
        <c:tickLblSkip val="1"/>
        <c:tickMarkSkip val="1"/>
        <c:noMultiLvlLbl val="0"/>
      </c:catAx>
      <c:valAx>
        <c:axId val="284033264"/>
        <c:scaling>
          <c:orientation val="minMax"/>
          <c:max val="10"/>
          <c:min val="0"/>
        </c:scaling>
        <c:delete val="0"/>
        <c:axPos val="l"/>
        <c:majorGridlines>
          <c:spPr>
            <a:ln w="3662">
              <a:solidFill>
                <a:schemeClr val="bg1">
                  <a:lumMod val="85000"/>
                </a:schemeClr>
              </a:solidFill>
              <a:prstDash val="solid"/>
            </a:ln>
          </c:spPr>
        </c:majorGridlines>
        <c:numFmt formatCode="0.0" sourceLinked="1"/>
        <c:majorTickMark val="out"/>
        <c:minorTickMark val="none"/>
        <c:tickLblPos val="nextTo"/>
        <c:spPr>
          <a:ln w="3662">
            <a:solidFill>
              <a:srgbClr val="000000"/>
            </a:solidFill>
            <a:prstDash val="solid"/>
          </a:ln>
        </c:spPr>
        <c:txPr>
          <a:bodyPr rot="0" vert="horz"/>
          <a:lstStyle/>
          <a:p>
            <a:pPr>
              <a:defRPr sz="700" b="0" i="0" u="none" strike="noStrike" baseline="0">
                <a:solidFill>
                  <a:srgbClr val="000000"/>
                </a:solidFill>
                <a:latin typeface="BentonSansBBVA Book" pitchFamily="2" charset="77"/>
                <a:ea typeface="Calibri"/>
                <a:cs typeface="Calibri"/>
              </a:defRPr>
            </a:pPr>
            <a:endParaRPr lang="es-ES"/>
          </a:p>
        </c:txPr>
        <c:crossAx val="284031088"/>
        <c:crosses val="autoZero"/>
        <c:crossBetween val="between"/>
        <c:majorUnit val="2"/>
      </c:valAx>
      <c:spPr>
        <a:noFill/>
        <a:ln w="29298">
          <a:noFill/>
        </a:ln>
      </c:spPr>
    </c:plotArea>
    <c:legend>
      <c:legendPos val="t"/>
      <c:layout>
        <c:manualLayout>
          <c:xMode val="edge"/>
          <c:yMode val="edge"/>
          <c:x val="9.5595382746051054E-3"/>
          <c:y val="2.9651966900829198E-2"/>
          <c:w val="0.98889833940866745"/>
          <c:h val="6.5751904404990222E-2"/>
        </c:manualLayout>
      </c:layout>
      <c:overlay val="0"/>
      <c:spPr>
        <a:noFill/>
        <a:ln w="29298">
          <a:noFill/>
        </a:ln>
      </c:spPr>
      <c:txPr>
        <a:bodyPr/>
        <a:lstStyle/>
        <a:p>
          <a:pPr>
            <a:defRPr sz="900" b="0" i="0" u="none" strike="noStrike" baseline="0">
              <a:solidFill>
                <a:srgbClr val="000000"/>
              </a:solidFill>
              <a:latin typeface="BentonSansBBVA Book" pitchFamily="2" charset="77"/>
              <a:ea typeface="Calibri"/>
              <a:cs typeface="Calibri"/>
            </a:defRPr>
          </a:pPr>
          <a:endParaRPr lang="es-ES"/>
        </a:p>
      </c:txPr>
    </c:legend>
    <c:plotVisOnly val="1"/>
    <c:dispBlanksAs val="gap"/>
    <c:showDLblsOverMax val="0"/>
  </c:chart>
  <c:spPr>
    <a:noFill/>
    <a:ln>
      <a:noFill/>
    </a:ln>
  </c:spPr>
  <c:txPr>
    <a:bodyPr/>
    <a:lstStyle/>
    <a:p>
      <a:pPr>
        <a:defRPr sz="807" b="1" i="0" u="none" strike="noStrike" baseline="0">
          <a:solidFill>
            <a:srgbClr val="000000"/>
          </a:solidFill>
          <a:latin typeface="Times New Roman"/>
          <a:ea typeface="Times New Roman"/>
          <a:cs typeface="Times New Roman"/>
        </a:defRPr>
      </a:pPr>
      <a:endParaRPr lang="es-E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32701342448409443"/>
          <c:y val="2.0420814233509867E-2"/>
          <c:w val="0.61788098646159195"/>
          <c:h val="0.94162594543889022"/>
        </c:manualLayout>
      </c:layout>
      <c:barChart>
        <c:barDir val="bar"/>
        <c:grouping val="clustered"/>
        <c:varyColors val="0"/>
        <c:ser>
          <c:idx val="4"/>
          <c:order val="0"/>
          <c:spPr>
            <a:solidFill>
              <a:srgbClr val="004481"/>
            </a:solidFill>
            <a:ln w="12984">
              <a:noFill/>
              <a:prstDash val="solid"/>
            </a:ln>
          </c:spPr>
          <c:invertIfNegative val="0"/>
          <c:dPt>
            <c:idx val="0"/>
            <c:invertIfNegative val="0"/>
            <c:bubble3D val="0"/>
            <c:extLst>
              <c:ext xmlns:c16="http://schemas.microsoft.com/office/drawing/2014/chart" uri="{C3380CC4-5D6E-409C-BE32-E72D297353CC}">
                <c16:uniqueId val="{00000000-1F87-A343-A8B0-145F08B2A934}"/>
              </c:ext>
            </c:extLst>
          </c:dPt>
          <c:dPt>
            <c:idx val="1"/>
            <c:invertIfNegative val="0"/>
            <c:bubble3D val="0"/>
            <c:extLst>
              <c:ext xmlns:c16="http://schemas.microsoft.com/office/drawing/2014/chart" uri="{C3380CC4-5D6E-409C-BE32-E72D297353CC}">
                <c16:uniqueId val="{00000001-1F87-A343-A8B0-145F08B2A934}"/>
              </c:ext>
            </c:extLst>
          </c:dPt>
          <c:dPt>
            <c:idx val="2"/>
            <c:invertIfNegative val="0"/>
            <c:bubble3D val="0"/>
            <c:extLst>
              <c:ext xmlns:c16="http://schemas.microsoft.com/office/drawing/2014/chart" uri="{C3380CC4-5D6E-409C-BE32-E72D297353CC}">
                <c16:uniqueId val="{00000002-1F87-A343-A8B0-145F08B2A934}"/>
              </c:ext>
            </c:extLst>
          </c:dPt>
          <c:dPt>
            <c:idx val="3"/>
            <c:invertIfNegative val="0"/>
            <c:bubble3D val="0"/>
            <c:extLst>
              <c:ext xmlns:c16="http://schemas.microsoft.com/office/drawing/2014/chart" uri="{C3380CC4-5D6E-409C-BE32-E72D297353CC}">
                <c16:uniqueId val="{00000003-1F87-A343-A8B0-145F08B2A934}"/>
              </c:ext>
            </c:extLst>
          </c:dPt>
          <c:dPt>
            <c:idx val="4"/>
            <c:invertIfNegative val="0"/>
            <c:bubble3D val="0"/>
            <c:extLst>
              <c:ext xmlns:c16="http://schemas.microsoft.com/office/drawing/2014/chart" uri="{C3380CC4-5D6E-409C-BE32-E72D297353CC}">
                <c16:uniqueId val="{00000004-1F87-A343-A8B0-145F08B2A934}"/>
              </c:ext>
            </c:extLst>
          </c:dPt>
          <c:dPt>
            <c:idx val="6"/>
            <c:invertIfNegative val="0"/>
            <c:bubble3D val="0"/>
            <c:extLst>
              <c:ext xmlns:c16="http://schemas.microsoft.com/office/drawing/2014/chart" uri="{C3380CC4-5D6E-409C-BE32-E72D297353CC}">
                <c16:uniqueId val="{00000005-1F87-A343-A8B0-145F08B2A934}"/>
              </c:ext>
            </c:extLst>
          </c:dPt>
          <c:dPt>
            <c:idx val="12"/>
            <c:invertIfNegative val="0"/>
            <c:bubble3D val="0"/>
            <c:spPr>
              <a:solidFill>
                <a:srgbClr val="004481"/>
              </a:solidFill>
              <a:ln w="9525">
                <a:noFill/>
                <a:prstDash val="solid"/>
              </a:ln>
            </c:spPr>
            <c:extLst>
              <c:ext xmlns:c16="http://schemas.microsoft.com/office/drawing/2014/chart" uri="{C3380CC4-5D6E-409C-BE32-E72D297353CC}">
                <c16:uniqueId val="{00000007-1F87-A343-A8B0-145F08B2A934}"/>
              </c:ext>
            </c:extLst>
          </c:dPt>
          <c:dPt>
            <c:idx val="13"/>
            <c:invertIfNegative val="0"/>
            <c:bubble3D val="0"/>
            <c:spPr>
              <a:solidFill>
                <a:srgbClr val="004481"/>
              </a:solidFill>
              <a:ln w="9525">
                <a:noFill/>
                <a:prstDash val="solid"/>
              </a:ln>
            </c:spPr>
            <c:extLst>
              <c:ext xmlns:c16="http://schemas.microsoft.com/office/drawing/2014/chart" uri="{C3380CC4-5D6E-409C-BE32-E72D297353CC}">
                <c16:uniqueId val="{00000009-1F87-A343-A8B0-145F08B2A934}"/>
              </c:ext>
            </c:extLst>
          </c:dPt>
          <c:dLbls>
            <c:numFmt formatCode="#,##0.0" sourceLinked="0"/>
            <c:spPr>
              <a:noFill/>
              <a:ln w="25968">
                <a:noFill/>
              </a:ln>
            </c:spPr>
            <c:txPr>
              <a:bodyPr wrap="square" lIns="38100" tIns="19050" rIns="38100" bIns="19050" anchor="ctr">
                <a:spAutoFit/>
              </a:bodyPr>
              <a:lstStyle/>
              <a:p>
                <a:pPr>
                  <a:defRPr sz="1000" b="1" i="0" u="none" strike="noStrike" baseline="0">
                    <a:solidFill>
                      <a:schemeClr val="bg1"/>
                    </a:solidFill>
                    <a:latin typeface="BentonSansBBVA Book" pitchFamily="2" charset="77"/>
                    <a:ea typeface="Calibri"/>
                    <a:cs typeface="Calibri"/>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Sheet1!$C$4:$I$4</c:f>
              <c:strCache>
                <c:ptCount val="7"/>
                <c:pt idx="0">
                  <c:v>Políticos</c:v>
                </c:pt>
                <c:pt idx="1">
                  <c:v>Sindicalistas</c:v>
                </c:pt>
                <c:pt idx="2">
                  <c:v>Empresarios</c:v>
                </c:pt>
                <c:pt idx="3">
                  <c:v>Periodistas</c:v>
                </c:pt>
                <c:pt idx="4">
                  <c:v>Jueces</c:v>
                </c:pt>
                <c:pt idx="5">
                  <c:v>Científicos</c:v>
                </c:pt>
                <c:pt idx="6">
                  <c:v>Médicos</c:v>
                </c:pt>
              </c:strCache>
            </c:strRef>
          </c:cat>
          <c:val>
            <c:numRef>
              <c:f>Sheet1!$C$5:$I$5</c:f>
              <c:numCache>
                <c:formatCode>0.0</c:formatCode>
                <c:ptCount val="7"/>
                <c:pt idx="0">
                  <c:v>2.7421000000000002</c:v>
                </c:pt>
                <c:pt idx="1">
                  <c:v>4.2432999999999996</c:v>
                </c:pt>
                <c:pt idx="2">
                  <c:v>5.1959</c:v>
                </c:pt>
                <c:pt idx="3">
                  <c:v>5.194</c:v>
                </c:pt>
                <c:pt idx="4">
                  <c:v>5.9829999999999997</c:v>
                </c:pt>
                <c:pt idx="5">
                  <c:v>8.0998999999999999</c:v>
                </c:pt>
                <c:pt idx="6">
                  <c:v>8.1914999999999996</c:v>
                </c:pt>
              </c:numCache>
            </c:numRef>
          </c:val>
          <c:extLst>
            <c:ext xmlns:c16="http://schemas.microsoft.com/office/drawing/2014/chart" uri="{C3380CC4-5D6E-409C-BE32-E72D297353CC}">
              <c16:uniqueId val="{0000000A-1F87-A343-A8B0-145F08B2A934}"/>
            </c:ext>
          </c:extLst>
        </c:ser>
        <c:dLbls>
          <c:showLegendKey val="0"/>
          <c:showVal val="1"/>
          <c:showCatName val="0"/>
          <c:showSerName val="0"/>
          <c:showPercent val="0"/>
          <c:showBubbleSize val="0"/>
        </c:dLbls>
        <c:gapWidth val="60"/>
        <c:axId val="284035440"/>
        <c:axId val="284028912"/>
      </c:barChart>
      <c:catAx>
        <c:axId val="284035440"/>
        <c:scaling>
          <c:orientation val="minMax"/>
        </c:scaling>
        <c:delete val="0"/>
        <c:axPos val="l"/>
        <c:numFmt formatCode="General" sourceLinked="1"/>
        <c:majorTickMark val="out"/>
        <c:minorTickMark val="none"/>
        <c:tickLblPos val="nextTo"/>
        <c:txPr>
          <a:bodyPr/>
          <a:lstStyle/>
          <a:p>
            <a:pPr>
              <a:defRPr sz="900">
                <a:solidFill>
                  <a:srgbClr val="002060"/>
                </a:solidFill>
                <a:latin typeface="BentonSansBBVA Book" pitchFamily="2" charset="77"/>
                <a:cs typeface="Calibri" panose="020F0502020204030204" pitchFamily="34" charset="0"/>
              </a:defRPr>
            </a:pPr>
            <a:endParaRPr lang="es-ES"/>
          </a:p>
        </c:txPr>
        <c:crossAx val="284028912"/>
        <c:crosses val="autoZero"/>
        <c:auto val="1"/>
        <c:lblAlgn val="ctr"/>
        <c:lblOffset val="100"/>
        <c:noMultiLvlLbl val="0"/>
      </c:catAx>
      <c:valAx>
        <c:axId val="284028912"/>
        <c:scaling>
          <c:orientation val="minMax"/>
          <c:max val="10"/>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rgbClr val="000000"/>
                </a:solidFill>
                <a:latin typeface="BentonSansBBVA Book" pitchFamily="2" charset="77"/>
                <a:ea typeface="Century Gothic"/>
                <a:cs typeface="Calibri" panose="020F0502020204030204" pitchFamily="34" charset="0"/>
              </a:defRPr>
            </a:pPr>
            <a:endParaRPr lang="es-ES"/>
          </a:p>
        </c:txPr>
        <c:crossAx val="284035440"/>
        <c:crosses val="autoZero"/>
        <c:crossBetween val="between"/>
        <c:majorUnit val="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32701342448409443"/>
          <c:y val="2.0420814233509867E-2"/>
          <c:w val="0.61788098646159195"/>
          <c:h val="0.94162594543889022"/>
        </c:manualLayout>
      </c:layout>
      <c:barChart>
        <c:barDir val="bar"/>
        <c:grouping val="clustered"/>
        <c:varyColors val="0"/>
        <c:ser>
          <c:idx val="4"/>
          <c:order val="0"/>
          <c:spPr>
            <a:solidFill>
              <a:srgbClr val="48AE64"/>
            </a:solidFill>
            <a:ln w="12984">
              <a:noFill/>
              <a:prstDash val="solid"/>
            </a:ln>
          </c:spPr>
          <c:invertIfNegative val="0"/>
          <c:dPt>
            <c:idx val="0"/>
            <c:invertIfNegative val="0"/>
            <c:bubble3D val="0"/>
            <c:extLst>
              <c:ext xmlns:c16="http://schemas.microsoft.com/office/drawing/2014/chart" uri="{C3380CC4-5D6E-409C-BE32-E72D297353CC}">
                <c16:uniqueId val="{00000000-3ED9-AD42-811A-F3C737BC0CFE}"/>
              </c:ext>
            </c:extLst>
          </c:dPt>
          <c:dPt>
            <c:idx val="1"/>
            <c:invertIfNegative val="0"/>
            <c:bubble3D val="0"/>
            <c:extLst>
              <c:ext xmlns:c16="http://schemas.microsoft.com/office/drawing/2014/chart" uri="{C3380CC4-5D6E-409C-BE32-E72D297353CC}">
                <c16:uniqueId val="{00000001-3ED9-AD42-811A-F3C737BC0CFE}"/>
              </c:ext>
            </c:extLst>
          </c:dPt>
          <c:dPt>
            <c:idx val="2"/>
            <c:invertIfNegative val="0"/>
            <c:bubble3D val="0"/>
            <c:extLst>
              <c:ext xmlns:c16="http://schemas.microsoft.com/office/drawing/2014/chart" uri="{C3380CC4-5D6E-409C-BE32-E72D297353CC}">
                <c16:uniqueId val="{00000002-3ED9-AD42-811A-F3C737BC0CFE}"/>
              </c:ext>
            </c:extLst>
          </c:dPt>
          <c:dPt>
            <c:idx val="3"/>
            <c:invertIfNegative val="0"/>
            <c:bubble3D val="0"/>
            <c:extLst>
              <c:ext xmlns:c16="http://schemas.microsoft.com/office/drawing/2014/chart" uri="{C3380CC4-5D6E-409C-BE32-E72D297353CC}">
                <c16:uniqueId val="{00000003-3ED9-AD42-811A-F3C737BC0CFE}"/>
              </c:ext>
            </c:extLst>
          </c:dPt>
          <c:dPt>
            <c:idx val="4"/>
            <c:invertIfNegative val="0"/>
            <c:bubble3D val="0"/>
            <c:extLst>
              <c:ext xmlns:c16="http://schemas.microsoft.com/office/drawing/2014/chart" uri="{C3380CC4-5D6E-409C-BE32-E72D297353CC}">
                <c16:uniqueId val="{00000004-3ED9-AD42-811A-F3C737BC0CFE}"/>
              </c:ext>
            </c:extLst>
          </c:dPt>
          <c:dPt>
            <c:idx val="6"/>
            <c:invertIfNegative val="0"/>
            <c:bubble3D val="0"/>
            <c:extLst>
              <c:ext xmlns:c16="http://schemas.microsoft.com/office/drawing/2014/chart" uri="{C3380CC4-5D6E-409C-BE32-E72D297353CC}">
                <c16:uniqueId val="{00000005-3ED9-AD42-811A-F3C737BC0CFE}"/>
              </c:ext>
            </c:extLst>
          </c:dPt>
          <c:dPt>
            <c:idx val="12"/>
            <c:invertIfNegative val="0"/>
            <c:bubble3D val="0"/>
            <c:spPr>
              <a:solidFill>
                <a:srgbClr val="48AE64"/>
              </a:solidFill>
              <a:ln w="9525">
                <a:noFill/>
                <a:prstDash val="solid"/>
              </a:ln>
            </c:spPr>
            <c:extLst>
              <c:ext xmlns:c16="http://schemas.microsoft.com/office/drawing/2014/chart" uri="{C3380CC4-5D6E-409C-BE32-E72D297353CC}">
                <c16:uniqueId val="{00000007-3ED9-AD42-811A-F3C737BC0CFE}"/>
              </c:ext>
            </c:extLst>
          </c:dPt>
          <c:dPt>
            <c:idx val="13"/>
            <c:invertIfNegative val="0"/>
            <c:bubble3D val="0"/>
            <c:spPr>
              <a:solidFill>
                <a:srgbClr val="48AE64"/>
              </a:solidFill>
              <a:ln w="9525">
                <a:noFill/>
                <a:prstDash val="solid"/>
              </a:ln>
            </c:spPr>
            <c:extLst>
              <c:ext xmlns:c16="http://schemas.microsoft.com/office/drawing/2014/chart" uri="{C3380CC4-5D6E-409C-BE32-E72D297353CC}">
                <c16:uniqueId val="{00000009-3ED9-AD42-811A-F3C737BC0CFE}"/>
              </c:ext>
            </c:extLst>
          </c:dPt>
          <c:dLbls>
            <c:numFmt formatCode="#,##0.0" sourceLinked="0"/>
            <c:spPr>
              <a:noFill/>
              <a:ln w="25968">
                <a:noFill/>
              </a:ln>
            </c:spPr>
            <c:txPr>
              <a:bodyPr wrap="square" lIns="38100" tIns="19050" rIns="38100" bIns="19050" anchor="ctr">
                <a:spAutoFit/>
              </a:bodyPr>
              <a:lstStyle/>
              <a:p>
                <a:pPr>
                  <a:defRPr sz="1000" b="1" i="0" u="none" strike="noStrike" baseline="0">
                    <a:solidFill>
                      <a:schemeClr val="bg1"/>
                    </a:solidFill>
                    <a:latin typeface="BentonSansBBVA Book" pitchFamily="2" charset="77"/>
                    <a:ea typeface="Calibri"/>
                    <a:cs typeface="Calibri"/>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Sheet1!$C$2:$I$2</c:f>
              <c:strCache>
                <c:ptCount val="7"/>
                <c:pt idx="0">
                  <c:v>Políticos</c:v>
                </c:pt>
                <c:pt idx="1">
                  <c:v>Sindicalistas</c:v>
                </c:pt>
                <c:pt idx="2">
                  <c:v>Empresarios</c:v>
                </c:pt>
                <c:pt idx="3">
                  <c:v>Periodistas</c:v>
                </c:pt>
                <c:pt idx="4">
                  <c:v>Jueces</c:v>
                </c:pt>
                <c:pt idx="5">
                  <c:v>Científicos</c:v>
                </c:pt>
                <c:pt idx="6">
                  <c:v>Médicos</c:v>
                </c:pt>
              </c:strCache>
            </c:strRef>
          </c:cat>
          <c:val>
            <c:numRef>
              <c:f>Sheet1!$C$3:$I$3</c:f>
              <c:numCache>
                <c:formatCode>0.0</c:formatCode>
                <c:ptCount val="7"/>
                <c:pt idx="0">
                  <c:v>2.9895</c:v>
                </c:pt>
                <c:pt idx="1">
                  <c:v>4.2317</c:v>
                </c:pt>
                <c:pt idx="2">
                  <c:v>6.1128</c:v>
                </c:pt>
                <c:pt idx="3">
                  <c:v>5.7876000000000003</c:v>
                </c:pt>
                <c:pt idx="4">
                  <c:v>6.6840999999999999</c:v>
                </c:pt>
                <c:pt idx="5">
                  <c:v>8.4498999999999995</c:v>
                </c:pt>
                <c:pt idx="6">
                  <c:v>8.4657</c:v>
                </c:pt>
              </c:numCache>
            </c:numRef>
          </c:val>
          <c:extLst>
            <c:ext xmlns:c16="http://schemas.microsoft.com/office/drawing/2014/chart" uri="{C3380CC4-5D6E-409C-BE32-E72D297353CC}">
              <c16:uniqueId val="{0000000A-3ED9-AD42-811A-F3C737BC0CFE}"/>
            </c:ext>
          </c:extLst>
        </c:ser>
        <c:dLbls>
          <c:showLegendKey val="0"/>
          <c:showVal val="1"/>
          <c:showCatName val="0"/>
          <c:showSerName val="0"/>
          <c:showPercent val="0"/>
          <c:showBubbleSize val="0"/>
        </c:dLbls>
        <c:gapWidth val="60"/>
        <c:axId val="284035440"/>
        <c:axId val="284028912"/>
      </c:barChart>
      <c:catAx>
        <c:axId val="284035440"/>
        <c:scaling>
          <c:orientation val="minMax"/>
        </c:scaling>
        <c:delete val="0"/>
        <c:axPos val="l"/>
        <c:numFmt formatCode="General" sourceLinked="1"/>
        <c:majorTickMark val="out"/>
        <c:minorTickMark val="none"/>
        <c:tickLblPos val="nextTo"/>
        <c:txPr>
          <a:bodyPr/>
          <a:lstStyle/>
          <a:p>
            <a:pPr>
              <a:defRPr sz="900">
                <a:solidFill>
                  <a:srgbClr val="002060"/>
                </a:solidFill>
                <a:latin typeface="BentonSansBBVA Book" pitchFamily="2" charset="77"/>
                <a:cs typeface="Calibri" panose="020F0502020204030204" pitchFamily="34" charset="0"/>
              </a:defRPr>
            </a:pPr>
            <a:endParaRPr lang="es-ES"/>
          </a:p>
        </c:txPr>
        <c:crossAx val="284028912"/>
        <c:crosses val="autoZero"/>
        <c:auto val="1"/>
        <c:lblAlgn val="ctr"/>
        <c:lblOffset val="100"/>
        <c:noMultiLvlLbl val="0"/>
      </c:catAx>
      <c:valAx>
        <c:axId val="284028912"/>
        <c:scaling>
          <c:orientation val="minMax"/>
          <c:max val="10"/>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rgbClr val="000000"/>
                </a:solidFill>
                <a:latin typeface="BentonSansBBVA Book" pitchFamily="2" charset="77"/>
                <a:ea typeface="Century Gothic"/>
                <a:cs typeface="Calibri" panose="020F0502020204030204" pitchFamily="34" charset="0"/>
              </a:defRPr>
            </a:pPr>
            <a:endParaRPr lang="es-ES"/>
          </a:p>
        </c:txPr>
        <c:crossAx val="284035440"/>
        <c:crosses val="autoZero"/>
        <c:crossBetween val="between"/>
        <c:majorUnit val="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32701342448409443"/>
          <c:y val="2.0420814233509867E-2"/>
          <c:w val="0.61788098646159195"/>
          <c:h val="0.94162594543889022"/>
        </c:manualLayout>
      </c:layout>
      <c:barChart>
        <c:barDir val="bar"/>
        <c:grouping val="clustered"/>
        <c:varyColors val="0"/>
        <c:ser>
          <c:idx val="4"/>
          <c:order val="0"/>
          <c:spPr>
            <a:solidFill>
              <a:srgbClr val="AD53A1"/>
            </a:solidFill>
            <a:ln w="12984">
              <a:noFill/>
              <a:prstDash val="solid"/>
            </a:ln>
          </c:spPr>
          <c:invertIfNegative val="0"/>
          <c:dPt>
            <c:idx val="0"/>
            <c:invertIfNegative val="0"/>
            <c:bubble3D val="0"/>
            <c:extLst>
              <c:ext xmlns:c16="http://schemas.microsoft.com/office/drawing/2014/chart" uri="{C3380CC4-5D6E-409C-BE32-E72D297353CC}">
                <c16:uniqueId val="{00000000-5924-224B-AB15-38719FAB26C0}"/>
              </c:ext>
            </c:extLst>
          </c:dPt>
          <c:dPt>
            <c:idx val="1"/>
            <c:invertIfNegative val="0"/>
            <c:bubble3D val="0"/>
            <c:extLst>
              <c:ext xmlns:c16="http://schemas.microsoft.com/office/drawing/2014/chart" uri="{C3380CC4-5D6E-409C-BE32-E72D297353CC}">
                <c16:uniqueId val="{00000001-5924-224B-AB15-38719FAB26C0}"/>
              </c:ext>
            </c:extLst>
          </c:dPt>
          <c:dPt>
            <c:idx val="2"/>
            <c:invertIfNegative val="0"/>
            <c:bubble3D val="0"/>
            <c:extLst>
              <c:ext xmlns:c16="http://schemas.microsoft.com/office/drawing/2014/chart" uri="{C3380CC4-5D6E-409C-BE32-E72D297353CC}">
                <c16:uniqueId val="{00000002-5924-224B-AB15-38719FAB26C0}"/>
              </c:ext>
            </c:extLst>
          </c:dPt>
          <c:dPt>
            <c:idx val="3"/>
            <c:invertIfNegative val="0"/>
            <c:bubble3D val="0"/>
            <c:extLst>
              <c:ext xmlns:c16="http://schemas.microsoft.com/office/drawing/2014/chart" uri="{C3380CC4-5D6E-409C-BE32-E72D297353CC}">
                <c16:uniqueId val="{00000003-5924-224B-AB15-38719FAB26C0}"/>
              </c:ext>
            </c:extLst>
          </c:dPt>
          <c:dPt>
            <c:idx val="4"/>
            <c:invertIfNegative val="0"/>
            <c:bubble3D val="0"/>
            <c:extLst>
              <c:ext xmlns:c16="http://schemas.microsoft.com/office/drawing/2014/chart" uri="{C3380CC4-5D6E-409C-BE32-E72D297353CC}">
                <c16:uniqueId val="{00000004-5924-224B-AB15-38719FAB26C0}"/>
              </c:ext>
            </c:extLst>
          </c:dPt>
          <c:dPt>
            <c:idx val="6"/>
            <c:invertIfNegative val="0"/>
            <c:bubble3D val="0"/>
            <c:extLst>
              <c:ext xmlns:c16="http://schemas.microsoft.com/office/drawing/2014/chart" uri="{C3380CC4-5D6E-409C-BE32-E72D297353CC}">
                <c16:uniqueId val="{00000005-5924-224B-AB15-38719FAB26C0}"/>
              </c:ext>
            </c:extLst>
          </c:dPt>
          <c:dPt>
            <c:idx val="12"/>
            <c:invertIfNegative val="0"/>
            <c:bubble3D val="0"/>
            <c:spPr>
              <a:solidFill>
                <a:srgbClr val="AD53A1"/>
              </a:solidFill>
              <a:ln w="9525">
                <a:noFill/>
                <a:prstDash val="solid"/>
              </a:ln>
            </c:spPr>
            <c:extLst>
              <c:ext xmlns:c16="http://schemas.microsoft.com/office/drawing/2014/chart" uri="{C3380CC4-5D6E-409C-BE32-E72D297353CC}">
                <c16:uniqueId val="{00000007-5924-224B-AB15-38719FAB26C0}"/>
              </c:ext>
            </c:extLst>
          </c:dPt>
          <c:dPt>
            <c:idx val="13"/>
            <c:invertIfNegative val="0"/>
            <c:bubble3D val="0"/>
            <c:spPr>
              <a:solidFill>
                <a:srgbClr val="AD53A1"/>
              </a:solidFill>
              <a:ln w="9525">
                <a:noFill/>
                <a:prstDash val="solid"/>
              </a:ln>
            </c:spPr>
            <c:extLst>
              <c:ext xmlns:c16="http://schemas.microsoft.com/office/drawing/2014/chart" uri="{C3380CC4-5D6E-409C-BE32-E72D297353CC}">
                <c16:uniqueId val="{00000009-5924-224B-AB15-38719FAB26C0}"/>
              </c:ext>
            </c:extLst>
          </c:dPt>
          <c:dLbls>
            <c:numFmt formatCode="#,##0.0" sourceLinked="0"/>
            <c:spPr>
              <a:noFill/>
              <a:ln w="25968">
                <a:noFill/>
              </a:ln>
            </c:spPr>
            <c:txPr>
              <a:bodyPr wrap="square" lIns="38100" tIns="19050" rIns="38100" bIns="19050" anchor="ctr">
                <a:spAutoFit/>
              </a:bodyPr>
              <a:lstStyle/>
              <a:p>
                <a:pPr>
                  <a:defRPr sz="1000" b="1" i="0" u="none" strike="noStrike" baseline="0">
                    <a:solidFill>
                      <a:schemeClr val="bg1"/>
                    </a:solidFill>
                    <a:latin typeface="BentonSansBBVA Book" pitchFamily="2" charset="77"/>
                    <a:ea typeface="Calibri"/>
                    <a:cs typeface="Calibri"/>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Sheet1!$C$3:$I$3</c:f>
              <c:strCache>
                <c:ptCount val="7"/>
                <c:pt idx="0">
                  <c:v>Políticos</c:v>
                </c:pt>
                <c:pt idx="1">
                  <c:v>Sindicalistas</c:v>
                </c:pt>
                <c:pt idx="2">
                  <c:v>Empresarios</c:v>
                </c:pt>
                <c:pt idx="3">
                  <c:v>Periodistas</c:v>
                </c:pt>
                <c:pt idx="4">
                  <c:v>Jueces</c:v>
                </c:pt>
                <c:pt idx="5">
                  <c:v>Científicos</c:v>
                </c:pt>
                <c:pt idx="6">
                  <c:v>Médicos</c:v>
                </c:pt>
              </c:strCache>
            </c:strRef>
          </c:cat>
          <c:val>
            <c:numRef>
              <c:f>Sheet1!$C$4:$I$4</c:f>
              <c:numCache>
                <c:formatCode>0.0</c:formatCode>
                <c:ptCount val="7"/>
                <c:pt idx="0">
                  <c:v>2.5752999999999999</c:v>
                </c:pt>
                <c:pt idx="1">
                  <c:v>3.7824</c:v>
                </c:pt>
                <c:pt idx="2">
                  <c:v>5.1676000000000002</c:v>
                </c:pt>
                <c:pt idx="3">
                  <c:v>4.6646999999999998</c:v>
                </c:pt>
                <c:pt idx="4">
                  <c:v>5.7840999999999996</c:v>
                </c:pt>
                <c:pt idx="5">
                  <c:v>7.9371999999999998</c:v>
                </c:pt>
                <c:pt idx="6">
                  <c:v>8.0005000000000006</c:v>
                </c:pt>
              </c:numCache>
            </c:numRef>
          </c:val>
          <c:extLst>
            <c:ext xmlns:c16="http://schemas.microsoft.com/office/drawing/2014/chart" uri="{C3380CC4-5D6E-409C-BE32-E72D297353CC}">
              <c16:uniqueId val="{0000000A-5924-224B-AB15-38719FAB26C0}"/>
            </c:ext>
          </c:extLst>
        </c:ser>
        <c:dLbls>
          <c:showLegendKey val="0"/>
          <c:showVal val="1"/>
          <c:showCatName val="0"/>
          <c:showSerName val="0"/>
          <c:showPercent val="0"/>
          <c:showBubbleSize val="0"/>
        </c:dLbls>
        <c:gapWidth val="60"/>
        <c:axId val="284035440"/>
        <c:axId val="284028912"/>
      </c:barChart>
      <c:catAx>
        <c:axId val="284035440"/>
        <c:scaling>
          <c:orientation val="minMax"/>
        </c:scaling>
        <c:delete val="0"/>
        <c:axPos val="l"/>
        <c:numFmt formatCode="General" sourceLinked="1"/>
        <c:majorTickMark val="out"/>
        <c:minorTickMark val="none"/>
        <c:tickLblPos val="nextTo"/>
        <c:txPr>
          <a:bodyPr/>
          <a:lstStyle/>
          <a:p>
            <a:pPr>
              <a:defRPr sz="900">
                <a:solidFill>
                  <a:srgbClr val="002060"/>
                </a:solidFill>
                <a:latin typeface="BentonSansBBVA Book" pitchFamily="2" charset="77"/>
                <a:cs typeface="Calibri" panose="020F0502020204030204" pitchFamily="34" charset="0"/>
              </a:defRPr>
            </a:pPr>
            <a:endParaRPr lang="es-ES"/>
          </a:p>
        </c:txPr>
        <c:crossAx val="284028912"/>
        <c:crosses val="autoZero"/>
        <c:auto val="1"/>
        <c:lblAlgn val="ctr"/>
        <c:lblOffset val="100"/>
        <c:noMultiLvlLbl val="0"/>
      </c:catAx>
      <c:valAx>
        <c:axId val="284028912"/>
        <c:scaling>
          <c:orientation val="minMax"/>
          <c:max val="10"/>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rgbClr val="000000"/>
                </a:solidFill>
                <a:latin typeface="BentonSansBBVA Book" pitchFamily="2" charset="77"/>
                <a:ea typeface="Century Gothic"/>
                <a:cs typeface="Calibri" panose="020F0502020204030204" pitchFamily="34" charset="0"/>
              </a:defRPr>
            </a:pPr>
            <a:endParaRPr lang="es-ES"/>
          </a:p>
        </c:txPr>
        <c:crossAx val="284035440"/>
        <c:crosses val="autoZero"/>
        <c:crossBetween val="between"/>
        <c:majorUnit val="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8659687638515889"/>
          <c:y val="2.0420814233509867E-2"/>
          <c:w val="0.31603503646337283"/>
          <c:h val="0.94162594543889022"/>
        </c:manualLayout>
      </c:layout>
      <c:barChart>
        <c:barDir val="bar"/>
        <c:grouping val="clustered"/>
        <c:varyColors val="0"/>
        <c:ser>
          <c:idx val="4"/>
          <c:order val="0"/>
          <c:spPr>
            <a:solidFill>
              <a:srgbClr val="004481"/>
            </a:solidFill>
            <a:ln w="12984">
              <a:noFill/>
              <a:prstDash val="solid"/>
            </a:ln>
          </c:spPr>
          <c:invertIfNegative val="0"/>
          <c:dPt>
            <c:idx val="0"/>
            <c:invertIfNegative val="0"/>
            <c:bubble3D val="0"/>
            <c:extLst>
              <c:ext xmlns:c16="http://schemas.microsoft.com/office/drawing/2014/chart" uri="{C3380CC4-5D6E-409C-BE32-E72D297353CC}">
                <c16:uniqueId val="{00000000-E7D0-A845-AACC-3C97465586D0}"/>
              </c:ext>
            </c:extLst>
          </c:dPt>
          <c:dPt>
            <c:idx val="1"/>
            <c:invertIfNegative val="0"/>
            <c:bubble3D val="0"/>
            <c:extLst>
              <c:ext xmlns:c16="http://schemas.microsoft.com/office/drawing/2014/chart" uri="{C3380CC4-5D6E-409C-BE32-E72D297353CC}">
                <c16:uniqueId val="{00000001-E7D0-A845-AACC-3C97465586D0}"/>
              </c:ext>
            </c:extLst>
          </c:dPt>
          <c:dPt>
            <c:idx val="2"/>
            <c:invertIfNegative val="0"/>
            <c:bubble3D val="0"/>
            <c:extLst>
              <c:ext xmlns:c16="http://schemas.microsoft.com/office/drawing/2014/chart" uri="{C3380CC4-5D6E-409C-BE32-E72D297353CC}">
                <c16:uniqueId val="{00000002-E7D0-A845-AACC-3C97465586D0}"/>
              </c:ext>
            </c:extLst>
          </c:dPt>
          <c:dPt>
            <c:idx val="3"/>
            <c:invertIfNegative val="0"/>
            <c:bubble3D val="0"/>
            <c:extLst>
              <c:ext xmlns:c16="http://schemas.microsoft.com/office/drawing/2014/chart" uri="{C3380CC4-5D6E-409C-BE32-E72D297353CC}">
                <c16:uniqueId val="{00000003-E7D0-A845-AACC-3C97465586D0}"/>
              </c:ext>
            </c:extLst>
          </c:dPt>
          <c:dPt>
            <c:idx val="4"/>
            <c:invertIfNegative val="0"/>
            <c:bubble3D val="0"/>
            <c:extLst>
              <c:ext xmlns:c16="http://schemas.microsoft.com/office/drawing/2014/chart" uri="{C3380CC4-5D6E-409C-BE32-E72D297353CC}">
                <c16:uniqueId val="{00000004-E7D0-A845-AACC-3C97465586D0}"/>
              </c:ext>
            </c:extLst>
          </c:dPt>
          <c:dPt>
            <c:idx val="6"/>
            <c:invertIfNegative val="0"/>
            <c:bubble3D val="0"/>
            <c:extLst>
              <c:ext xmlns:c16="http://schemas.microsoft.com/office/drawing/2014/chart" uri="{C3380CC4-5D6E-409C-BE32-E72D297353CC}">
                <c16:uniqueId val="{00000005-E7D0-A845-AACC-3C97465586D0}"/>
              </c:ext>
            </c:extLst>
          </c:dPt>
          <c:dPt>
            <c:idx val="12"/>
            <c:invertIfNegative val="0"/>
            <c:bubble3D val="0"/>
            <c:spPr>
              <a:solidFill>
                <a:srgbClr val="004481"/>
              </a:solidFill>
              <a:ln w="9525">
                <a:noFill/>
                <a:prstDash val="solid"/>
              </a:ln>
            </c:spPr>
            <c:extLst>
              <c:ext xmlns:c16="http://schemas.microsoft.com/office/drawing/2014/chart" uri="{C3380CC4-5D6E-409C-BE32-E72D297353CC}">
                <c16:uniqueId val="{00000007-E7D0-A845-AACC-3C97465586D0}"/>
              </c:ext>
            </c:extLst>
          </c:dPt>
          <c:dPt>
            <c:idx val="13"/>
            <c:invertIfNegative val="0"/>
            <c:bubble3D val="0"/>
            <c:spPr>
              <a:solidFill>
                <a:srgbClr val="004481"/>
              </a:solidFill>
              <a:ln w="9525">
                <a:noFill/>
                <a:prstDash val="solid"/>
              </a:ln>
            </c:spPr>
            <c:extLst>
              <c:ext xmlns:c16="http://schemas.microsoft.com/office/drawing/2014/chart" uri="{C3380CC4-5D6E-409C-BE32-E72D297353CC}">
                <c16:uniqueId val="{00000009-E7D0-A845-AACC-3C97465586D0}"/>
              </c:ext>
            </c:extLst>
          </c:dPt>
          <c:dLbls>
            <c:numFmt formatCode="#,##0.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Sheet1!$B$2:$H$2</c:f>
              <c:strCache>
                <c:ptCount val="7"/>
                <c:pt idx="0">
                  <c:v>Los periodistas</c:v>
                </c:pt>
                <c:pt idx="1">
                  <c:v>Los jueces</c:v>
                </c:pt>
                <c:pt idx="2">
                  <c:v>Los ecologistas</c:v>
                </c:pt>
                <c:pt idx="3">
                  <c:v>Los empresarios</c:v>
                </c:pt>
                <c:pt idx="4">
                  <c:v>Los policías</c:v>
                </c:pt>
                <c:pt idx="5">
                  <c:v>Los militares</c:v>
                </c:pt>
                <c:pt idx="6">
                  <c:v>Los médicos</c:v>
                </c:pt>
              </c:strCache>
            </c:strRef>
          </c:cat>
          <c:val>
            <c:numRef>
              <c:f>Sheet1!$B$3:$H$3</c:f>
              <c:numCache>
                <c:formatCode>General</c:formatCode>
                <c:ptCount val="7"/>
                <c:pt idx="0" formatCode="0.0">
                  <c:v>5.3</c:v>
                </c:pt>
                <c:pt idx="1">
                  <c:v>6</c:v>
                </c:pt>
                <c:pt idx="2">
                  <c:v>5.2</c:v>
                </c:pt>
                <c:pt idx="3">
                  <c:v>5.5</c:v>
                </c:pt>
                <c:pt idx="4">
                  <c:v>6.9</c:v>
                </c:pt>
                <c:pt idx="5">
                  <c:v>6.7</c:v>
                </c:pt>
                <c:pt idx="6">
                  <c:v>8.1999999999999993</c:v>
                </c:pt>
              </c:numCache>
            </c:numRef>
          </c:val>
          <c:extLst>
            <c:ext xmlns:c16="http://schemas.microsoft.com/office/drawing/2014/chart" uri="{C3380CC4-5D6E-409C-BE32-E72D297353CC}">
              <c16:uniqueId val="{0000000A-E7D0-A845-AACC-3C97465586D0}"/>
            </c:ext>
          </c:extLst>
        </c:ser>
        <c:dLbls>
          <c:showLegendKey val="0"/>
          <c:showVal val="1"/>
          <c:showCatName val="0"/>
          <c:showSerName val="0"/>
          <c:showPercent val="0"/>
          <c:showBubbleSize val="0"/>
        </c:dLbls>
        <c:gapWidth val="60"/>
        <c:axId val="284035440"/>
        <c:axId val="284028912"/>
      </c:barChart>
      <c:catAx>
        <c:axId val="284035440"/>
        <c:scaling>
          <c:orientation val="minMax"/>
        </c:scaling>
        <c:delete val="1"/>
        <c:axPos val="l"/>
        <c:numFmt formatCode="General" sourceLinked="1"/>
        <c:majorTickMark val="out"/>
        <c:minorTickMark val="none"/>
        <c:tickLblPos val="nextTo"/>
        <c:crossAx val="284028912"/>
        <c:crosses val="autoZero"/>
        <c:auto val="1"/>
        <c:lblAlgn val="ctr"/>
        <c:lblOffset val="100"/>
        <c:noMultiLvlLbl val="0"/>
      </c:catAx>
      <c:valAx>
        <c:axId val="284028912"/>
        <c:scaling>
          <c:orientation val="minMax"/>
          <c:max val="10"/>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chemeClr val="accent4"/>
                </a:solidFill>
                <a:latin typeface="BentonSansBBVA Book" pitchFamily="2" charset="77"/>
                <a:ea typeface="Century Gothic"/>
                <a:cs typeface="Calibri" panose="020F0502020204030204" pitchFamily="34" charset="0"/>
              </a:defRPr>
            </a:pPr>
            <a:endParaRPr lang="es-ES"/>
          </a:p>
        </c:txPr>
        <c:crossAx val="284035440"/>
        <c:crosses val="autoZero"/>
        <c:crossBetween val="between"/>
        <c:majorUnit val="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38320412151321126"/>
          <c:y val="0.10711013462066495"/>
          <c:w val="0.27054966302587957"/>
          <c:h val="0.76807948909188983"/>
        </c:manualLayout>
      </c:layout>
      <c:barChart>
        <c:barDir val="bar"/>
        <c:grouping val="percentStacked"/>
        <c:varyColors val="0"/>
        <c:ser>
          <c:idx val="4"/>
          <c:order val="0"/>
          <c:tx>
            <c:strRef>
              <c:f>Hoja1!$A$2</c:f>
              <c:strCache>
                <c:ptCount val="1"/>
                <c:pt idx="0">
                  <c:v>0 a 2</c:v>
                </c:pt>
              </c:strCache>
            </c:strRef>
          </c:tx>
          <c:spPr>
            <a:solidFill>
              <a:srgbClr val="AD53A1"/>
            </a:solidFill>
            <a:ln w="9525">
              <a:noFill/>
              <a:prstDash val="solid"/>
            </a:ln>
          </c:spPr>
          <c:invertIfNegative val="0"/>
          <c:dPt>
            <c:idx val="0"/>
            <c:invertIfNegative val="0"/>
            <c:bubble3D val="0"/>
            <c:extLst>
              <c:ext xmlns:c16="http://schemas.microsoft.com/office/drawing/2014/chart" uri="{C3380CC4-5D6E-409C-BE32-E72D297353CC}">
                <c16:uniqueId val="{00000000-EEDC-E349-8F55-96A612275C16}"/>
              </c:ext>
            </c:extLst>
          </c:dPt>
          <c:dPt>
            <c:idx val="1"/>
            <c:invertIfNegative val="0"/>
            <c:bubble3D val="0"/>
            <c:extLst>
              <c:ext xmlns:c16="http://schemas.microsoft.com/office/drawing/2014/chart" uri="{C3380CC4-5D6E-409C-BE32-E72D297353CC}">
                <c16:uniqueId val="{00000001-EEDC-E349-8F55-96A612275C16}"/>
              </c:ext>
            </c:extLst>
          </c:dPt>
          <c:dPt>
            <c:idx val="2"/>
            <c:invertIfNegative val="0"/>
            <c:bubble3D val="0"/>
            <c:extLst>
              <c:ext xmlns:c16="http://schemas.microsoft.com/office/drawing/2014/chart" uri="{C3380CC4-5D6E-409C-BE32-E72D297353CC}">
                <c16:uniqueId val="{00000002-EEDC-E349-8F55-96A612275C16}"/>
              </c:ext>
            </c:extLst>
          </c:dPt>
          <c:dPt>
            <c:idx val="3"/>
            <c:invertIfNegative val="0"/>
            <c:bubble3D val="0"/>
            <c:extLst>
              <c:ext xmlns:c16="http://schemas.microsoft.com/office/drawing/2014/chart" uri="{C3380CC4-5D6E-409C-BE32-E72D297353CC}">
                <c16:uniqueId val="{00000003-EEDC-E349-8F55-96A612275C16}"/>
              </c:ext>
            </c:extLst>
          </c:dPt>
          <c:dPt>
            <c:idx val="4"/>
            <c:invertIfNegative val="0"/>
            <c:bubble3D val="0"/>
            <c:extLst>
              <c:ext xmlns:c16="http://schemas.microsoft.com/office/drawing/2014/chart" uri="{C3380CC4-5D6E-409C-BE32-E72D297353CC}">
                <c16:uniqueId val="{00000004-EEDC-E349-8F55-96A612275C16}"/>
              </c:ext>
            </c:extLst>
          </c:dPt>
          <c:dPt>
            <c:idx val="6"/>
            <c:invertIfNegative val="0"/>
            <c:bubble3D val="0"/>
            <c:extLst>
              <c:ext xmlns:c16="http://schemas.microsoft.com/office/drawing/2014/chart" uri="{C3380CC4-5D6E-409C-BE32-E72D297353CC}">
                <c16:uniqueId val="{00000005-EEDC-E349-8F55-96A612275C16}"/>
              </c:ext>
            </c:extLst>
          </c:dPt>
          <c:dLbls>
            <c:dLbl>
              <c:idx val="4"/>
              <c:layout>
                <c:manualLayout>
                  <c:x val="2.856665996362362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EDC-E349-8F55-96A612275C16}"/>
                </c:ext>
              </c:extLst>
            </c:dLbl>
            <c:dLbl>
              <c:idx val="6"/>
              <c:delete val="1"/>
              <c:extLst>
                <c:ext xmlns:c15="http://schemas.microsoft.com/office/drawing/2012/chart" uri="{CE6537A1-D6FC-4f65-9D91-7224C49458BB}"/>
                <c:ext xmlns:c16="http://schemas.microsoft.com/office/drawing/2014/chart" uri="{C3380CC4-5D6E-409C-BE32-E72D297353CC}">
                  <c16:uniqueId val="{00000005-EEDC-E349-8F55-96A612275C16}"/>
                </c:ext>
              </c:extLst>
            </c:dLbl>
            <c:numFmt formatCode="0%" sourceLinked="0"/>
            <c:spPr>
              <a:noFill/>
              <a:ln w="25968">
                <a:noFill/>
              </a:ln>
            </c:spPr>
            <c:txPr>
              <a:bodyPr wrap="square" lIns="38100" tIns="19050" rIns="38100" bIns="19050" anchor="ctr">
                <a:spAutoFit/>
              </a:bodyPr>
              <a:lstStyle/>
              <a:p>
                <a:pPr>
                  <a:defRPr sz="700" b="1" i="0" u="none" strike="noStrike" baseline="0">
                    <a:solidFill>
                      <a:schemeClr val="bg1"/>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Hoja1!$B$1:$H$1</c:f>
              <c:strCache>
                <c:ptCount val="7"/>
                <c:pt idx="0">
                  <c:v>Los periodistas</c:v>
                </c:pt>
                <c:pt idx="1">
                  <c:v>Los jueces</c:v>
                </c:pt>
                <c:pt idx="2">
                  <c:v>Los ecologistas</c:v>
                </c:pt>
                <c:pt idx="3">
                  <c:v>Los empresarios</c:v>
                </c:pt>
                <c:pt idx="4">
                  <c:v>Los policías</c:v>
                </c:pt>
                <c:pt idx="5">
                  <c:v>Los militares</c:v>
                </c:pt>
                <c:pt idx="6">
                  <c:v>Los médicos</c:v>
                </c:pt>
              </c:strCache>
            </c:strRef>
          </c:cat>
          <c:val>
            <c:numRef>
              <c:f>Hoja1!$B$2:$H$2</c:f>
              <c:numCache>
                <c:formatCode>###0.0%</c:formatCode>
                <c:ptCount val="7"/>
                <c:pt idx="0">
                  <c:v>0.12258064516129</c:v>
                </c:pt>
                <c:pt idx="1">
                  <c:v>0.11513647642679901</c:v>
                </c:pt>
                <c:pt idx="2">
                  <c:v>0.20049627791563274</c:v>
                </c:pt>
                <c:pt idx="3">
                  <c:v>0.1032258064516129</c:v>
                </c:pt>
                <c:pt idx="4">
                  <c:v>5.9057071960297768E-2</c:v>
                </c:pt>
                <c:pt idx="5">
                  <c:v>8.6848635235732011E-2</c:v>
                </c:pt>
                <c:pt idx="6" formatCode="###0%">
                  <c:v>0.01</c:v>
                </c:pt>
              </c:numCache>
            </c:numRef>
          </c:val>
          <c:extLst>
            <c:ext xmlns:c16="http://schemas.microsoft.com/office/drawing/2014/chart" uri="{C3380CC4-5D6E-409C-BE32-E72D297353CC}">
              <c16:uniqueId val="{00000006-EEDC-E349-8F55-96A612275C16}"/>
            </c:ext>
          </c:extLst>
        </c:ser>
        <c:ser>
          <c:idx val="0"/>
          <c:order val="1"/>
          <c:tx>
            <c:strRef>
              <c:f>Hoja1!$A$3</c:f>
              <c:strCache>
                <c:ptCount val="1"/>
                <c:pt idx="0">
                  <c:v>3 a 4</c:v>
                </c:pt>
              </c:strCache>
            </c:strRef>
          </c:tx>
          <c:spPr>
            <a:solidFill>
              <a:srgbClr val="F8CD51"/>
            </a:solidFill>
            <a:ln>
              <a:noFill/>
            </a:ln>
          </c:spPr>
          <c:invertIfNegative val="0"/>
          <c:dLbls>
            <c:dLbl>
              <c:idx val="4"/>
              <c:layout>
                <c:manualLayout>
                  <c:x val="0"/>
                  <c:y val="-1.30233435742617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CE4-7641-A39E-B9FFFFD3C2A0}"/>
                </c:ext>
              </c:extLst>
            </c:dLbl>
            <c:dLbl>
              <c:idx val="5"/>
              <c:layout>
                <c:manualLayout>
                  <c:x val="0"/>
                  <c:y val="-9.767507680696329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CE4-7641-A39E-B9FFFFD3C2A0}"/>
                </c:ext>
              </c:extLst>
            </c:dLbl>
            <c:dLbl>
              <c:idx val="6"/>
              <c:delete val="1"/>
              <c:extLst>
                <c:ext xmlns:c15="http://schemas.microsoft.com/office/drawing/2012/chart" uri="{CE6537A1-D6FC-4f65-9D91-7224C49458BB}"/>
                <c:ext xmlns:c16="http://schemas.microsoft.com/office/drawing/2014/chart" uri="{C3380CC4-5D6E-409C-BE32-E72D297353CC}">
                  <c16:uniqueId val="{00000007-3CE4-7641-A39E-B9FFFFD3C2A0}"/>
                </c:ext>
              </c:extLst>
            </c:dLbl>
            <c:numFmt formatCode="0%" sourceLinked="0"/>
            <c:spPr>
              <a:noFill/>
              <a:ln>
                <a:noFill/>
              </a:ln>
              <a:effectLst/>
            </c:spPr>
            <c:txPr>
              <a:bodyPr wrap="square" lIns="38100" tIns="19050" rIns="38100" bIns="19050" anchor="ctr">
                <a:spAutoFit/>
              </a:bodyPr>
              <a:lstStyle/>
              <a:p>
                <a:pPr>
                  <a:defRPr sz="700">
                    <a:solidFill>
                      <a:schemeClr val="accent4"/>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Hoja1!$B$1:$H$1</c:f>
              <c:strCache>
                <c:ptCount val="7"/>
                <c:pt idx="0">
                  <c:v>Los periodistas</c:v>
                </c:pt>
                <c:pt idx="1">
                  <c:v>Los jueces</c:v>
                </c:pt>
                <c:pt idx="2">
                  <c:v>Los ecologistas</c:v>
                </c:pt>
                <c:pt idx="3">
                  <c:v>Los empresarios</c:v>
                </c:pt>
                <c:pt idx="4">
                  <c:v>Los policías</c:v>
                </c:pt>
                <c:pt idx="5">
                  <c:v>Los militares</c:v>
                </c:pt>
                <c:pt idx="6">
                  <c:v>Los médicos</c:v>
                </c:pt>
              </c:strCache>
            </c:strRef>
          </c:cat>
          <c:val>
            <c:numRef>
              <c:f>Hoja1!$B$3:$H$3</c:f>
              <c:numCache>
                <c:formatCode>###0.0%</c:formatCode>
                <c:ptCount val="7"/>
                <c:pt idx="0">
                  <c:v>0.14640198511166252</c:v>
                </c:pt>
                <c:pt idx="1">
                  <c:v>0.10272952853598015</c:v>
                </c:pt>
                <c:pt idx="2">
                  <c:v>0.12109181141439207</c:v>
                </c:pt>
                <c:pt idx="3">
                  <c:v>0.13895781637717122</c:v>
                </c:pt>
                <c:pt idx="4">
                  <c:v>7.0471464019851118E-2</c:v>
                </c:pt>
                <c:pt idx="5">
                  <c:v>8.1389578163771722E-2</c:v>
                </c:pt>
                <c:pt idx="6" formatCode="###0%">
                  <c:v>0.01</c:v>
                </c:pt>
              </c:numCache>
            </c:numRef>
          </c:val>
          <c:extLst>
            <c:ext xmlns:c16="http://schemas.microsoft.com/office/drawing/2014/chart" uri="{C3380CC4-5D6E-409C-BE32-E72D297353CC}">
              <c16:uniqueId val="{00000007-EEDC-E349-8F55-96A612275C16}"/>
            </c:ext>
          </c:extLst>
        </c:ser>
        <c:ser>
          <c:idx val="1"/>
          <c:order val="2"/>
          <c:tx>
            <c:strRef>
              <c:f>Hoja1!$A$4</c:f>
              <c:strCache>
                <c:ptCount val="1"/>
                <c:pt idx="0">
                  <c:v>5</c:v>
                </c:pt>
              </c:strCache>
            </c:strRef>
          </c:tx>
          <c:spPr>
            <a:solidFill>
              <a:srgbClr val="48AE64"/>
            </a:solidFill>
            <a:ln>
              <a:noFill/>
            </a:ln>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6-3CE4-7641-A39E-B9FFFFD3C2A0}"/>
                </c:ext>
              </c:extLst>
            </c:dLbl>
            <c:numFmt formatCode="0%" sourceLinked="0"/>
            <c:spPr>
              <a:noFill/>
              <a:ln>
                <a:noFill/>
              </a:ln>
              <a:effectLst/>
            </c:spPr>
            <c:txPr>
              <a:bodyPr wrap="square" lIns="38100" tIns="19050" rIns="38100" bIns="19050" anchor="ctr">
                <a:spAutoFit/>
              </a:bodyPr>
              <a:lstStyle/>
              <a:p>
                <a:pPr>
                  <a:defRPr sz="7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Hoja1!$B$1:$H$1</c:f>
              <c:strCache>
                <c:ptCount val="7"/>
                <c:pt idx="0">
                  <c:v>Los periodistas</c:v>
                </c:pt>
                <c:pt idx="1">
                  <c:v>Los jueces</c:v>
                </c:pt>
                <c:pt idx="2">
                  <c:v>Los ecologistas</c:v>
                </c:pt>
                <c:pt idx="3">
                  <c:v>Los empresarios</c:v>
                </c:pt>
                <c:pt idx="4">
                  <c:v>Los policías</c:v>
                </c:pt>
                <c:pt idx="5">
                  <c:v>Los militares</c:v>
                </c:pt>
                <c:pt idx="6">
                  <c:v>Los médicos</c:v>
                </c:pt>
              </c:strCache>
            </c:strRef>
          </c:cat>
          <c:val>
            <c:numRef>
              <c:f>Hoja1!$B$4:$H$4</c:f>
              <c:numCache>
                <c:formatCode>###0.0%</c:formatCode>
                <c:ptCount val="7"/>
                <c:pt idx="0">
                  <c:v>0.24019851116625313</c:v>
                </c:pt>
                <c:pt idx="1">
                  <c:v>0.16823821339950371</c:v>
                </c:pt>
                <c:pt idx="2">
                  <c:v>0.15732009925558313</c:v>
                </c:pt>
                <c:pt idx="3">
                  <c:v>0.22531017369727047</c:v>
                </c:pt>
                <c:pt idx="4">
                  <c:v>0.11513647642679901</c:v>
                </c:pt>
                <c:pt idx="5">
                  <c:v>0.11612903225806452</c:v>
                </c:pt>
                <c:pt idx="6" formatCode="###0%">
                  <c:v>0.04</c:v>
                </c:pt>
              </c:numCache>
            </c:numRef>
          </c:val>
          <c:extLst>
            <c:ext xmlns:c16="http://schemas.microsoft.com/office/drawing/2014/chart" uri="{C3380CC4-5D6E-409C-BE32-E72D297353CC}">
              <c16:uniqueId val="{00000008-EEDC-E349-8F55-96A612275C16}"/>
            </c:ext>
          </c:extLst>
        </c:ser>
        <c:ser>
          <c:idx val="2"/>
          <c:order val="3"/>
          <c:tx>
            <c:strRef>
              <c:f>Hoja1!$A$5</c:f>
              <c:strCache>
                <c:ptCount val="1"/>
                <c:pt idx="0">
                  <c:v>6 a 7</c:v>
                </c:pt>
              </c:strCache>
            </c:strRef>
          </c:tx>
          <c:spPr>
            <a:solidFill>
              <a:srgbClr val="5BBEFF"/>
            </a:solidFill>
            <a:ln>
              <a:noFill/>
            </a:ln>
          </c:spPr>
          <c:invertIfNegative val="0"/>
          <c:dLbls>
            <c:numFmt formatCode="0%" sourceLinked="0"/>
            <c:spPr>
              <a:noFill/>
              <a:ln>
                <a:noFill/>
              </a:ln>
              <a:effectLst/>
            </c:spPr>
            <c:txPr>
              <a:bodyPr wrap="square" lIns="38100" tIns="19050" rIns="38100" bIns="19050" anchor="ctr">
                <a:spAutoFit/>
              </a:bodyPr>
              <a:lstStyle/>
              <a:p>
                <a:pPr>
                  <a:defRPr sz="7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Hoja1!$B$1:$H$1</c:f>
              <c:strCache>
                <c:ptCount val="7"/>
                <c:pt idx="0">
                  <c:v>Los periodistas</c:v>
                </c:pt>
                <c:pt idx="1">
                  <c:v>Los jueces</c:v>
                </c:pt>
                <c:pt idx="2">
                  <c:v>Los ecologistas</c:v>
                </c:pt>
                <c:pt idx="3">
                  <c:v>Los empresarios</c:v>
                </c:pt>
                <c:pt idx="4">
                  <c:v>Los policías</c:v>
                </c:pt>
                <c:pt idx="5">
                  <c:v>Los militares</c:v>
                </c:pt>
                <c:pt idx="6">
                  <c:v>Los médicos</c:v>
                </c:pt>
              </c:strCache>
            </c:strRef>
          </c:cat>
          <c:val>
            <c:numRef>
              <c:f>Hoja1!$B$5:$H$5</c:f>
              <c:numCache>
                <c:formatCode>###0.0%</c:formatCode>
                <c:ptCount val="7"/>
                <c:pt idx="0">
                  <c:v>0.33250620347394538</c:v>
                </c:pt>
                <c:pt idx="1">
                  <c:v>0.28635235732009923</c:v>
                </c:pt>
                <c:pt idx="2">
                  <c:v>0.29727047146401986</c:v>
                </c:pt>
                <c:pt idx="3">
                  <c:v>0.34193548387096778</c:v>
                </c:pt>
                <c:pt idx="4">
                  <c:v>0.27890818858560795</c:v>
                </c:pt>
                <c:pt idx="5">
                  <c:v>0.2476426799007444</c:v>
                </c:pt>
                <c:pt idx="6" formatCode="###0%">
                  <c:v>0.19</c:v>
                </c:pt>
              </c:numCache>
            </c:numRef>
          </c:val>
          <c:extLst>
            <c:ext xmlns:c16="http://schemas.microsoft.com/office/drawing/2014/chart" uri="{C3380CC4-5D6E-409C-BE32-E72D297353CC}">
              <c16:uniqueId val="{0000000A-EEDC-E349-8F55-96A612275C16}"/>
            </c:ext>
          </c:extLst>
        </c:ser>
        <c:ser>
          <c:idx val="3"/>
          <c:order val="4"/>
          <c:tx>
            <c:strRef>
              <c:f>Hoja1!$A$6</c:f>
              <c:strCache>
                <c:ptCount val="1"/>
                <c:pt idx="0">
                  <c:v>8 a 10</c:v>
                </c:pt>
              </c:strCache>
            </c:strRef>
          </c:tx>
          <c:spPr>
            <a:solidFill>
              <a:srgbClr val="004481"/>
            </a:solidFill>
            <a:ln>
              <a:noFill/>
            </a:ln>
          </c:spPr>
          <c:invertIfNegative val="0"/>
          <c:dLbls>
            <c:numFmt formatCode="0%" sourceLinked="0"/>
            <c:spPr>
              <a:noFill/>
              <a:ln>
                <a:noFill/>
              </a:ln>
              <a:effectLst/>
            </c:spPr>
            <c:txPr>
              <a:bodyPr wrap="square" lIns="38100" tIns="19050" rIns="38100" bIns="19050" anchor="ctr">
                <a:spAutoFit/>
              </a:bodyPr>
              <a:lstStyle/>
              <a:p>
                <a:pPr>
                  <a:defRPr sz="7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Hoja1!$B$1:$H$1</c:f>
              <c:strCache>
                <c:ptCount val="7"/>
                <c:pt idx="0">
                  <c:v>Los periodistas</c:v>
                </c:pt>
                <c:pt idx="1">
                  <c:v>Los jueces</c:v>
                </c:pt>
                <c:pt idx="2">
                  <c:v>Los ecologistas</c:v>
                </c:pt>
                <c:pt idx="3">
                  <c:v>Los empresarios</c:v>
                </c:pt>
                <c:pt idx="4">
                  <c:v>Los policías</c:v>
                </c:pt>
                <c:pt idx="5">
                  <c:v>Los militares</c:v>
                </c:pt>
                <c:pt idx="6">
                  <c:v>Los médicos</c:v>
                </c:pt>
              </c:strCache>
            </c:strRef>
          </c:cat>
          <c:val>
            <c:numRef>
              <c:f>Hoja1!$B$6:$H$6</c:f>
              <c:numCache>
                <c:formatCode>###0.0%</c:formatCode>
                <c:ptCount val="7"/>
                <c:pt idx="0">
                  <c:v>0.15037220843672455</c:v>
                </c:pt>
                <c:pt idx="1">
                  <c:v>0.31761786600496278</c:v>
                </c:pt>
                <c:pt idx="2">
                  <c:v>0.21339950372208438</c:v>
                </c:pt>
                <c:pt idx="3">
                  <c:v>0.17766749379652605</c:v>
                </c:pt>
                <c:pt idx="4">
                  <c:v>0.47444168734491315</c:v>
                </c:pt>
                <c:pt idx="5">
                  <c:v>0.45806451612903226</c:v>
                </c:pt>
                <c:pt idx="6" formatCode="###0%">
                  <c:v>0.75</c:v>
                </c:pt>
              </c:numCache>
            </c:numRef>
          </c:val>
          <c:extLst>
            <c:ext xmlns:c16="http://schemas.microsoft.com/office/drawing/2014/chart" uri="{C3380CC4-5D6E-409C-BE32-E72D297353CC}">
              <c16:uniqueId val="{0000000C-EEDC-E349-8F55-96A612275C16}"/>
            </c:ext>
          </c:extLst>
        </c:ser>
        <c:ser>
          <c:idx val="5"/>
          <c:order val="5"/>
          <c:tx>
            <c:strRef>
              <c:f>Hoja1!$A$7</c:f>
              <c:strCache>
                <c:ptCount val="1"/>
                <c:pt idx="0">
                  <c:v>Ns/Nc</c:v>
                </c:pt>
              </c:strCache>
            </c:strRef>
          </c:tx>
          <c:spPr>
            <a:solidFill>
              <a:srgbClr val="F7893B"/>
            </a:solidFill>
            <a:ln>
              <a:noFill/>
            </a:ln>
          </c:spPr>
          <c:invertIfNegative val="0"/>
          <c:dLbls>
            <c:delete val="1"/>
          </c:dLbls>
          <c:cat>
            <c:strRef>
              <c:f>Hoja1!$B$1:$H$1</c:f>
              <c:strCache>
                <c:ptCount val="7"/>
                <c:pt idx="0">
                  <c:v>Los periodistas</c:v>
                </c:pt>
                <c:pt idx="1">
                  <c:v>Los jueces</c:v>
                </c:pt>
                <c:pt idx="2">
                  <c:v>Los ecologistas</c:v>
                </c:pt>
                <c:pt idx="3">
                  <c:v>Los empresarios</c:v>
                </c:pt>
                <c:pt idx="4">
                  <c:v>Los policías</c:v>
                </c:pt>
                <c:pt idx="5">
                  <c:v>Los militares</c:v>
                </c:pt>
                <c:pt idx="6">
                  <c:v>Los médicos</c:v>
                </c:pt>
              </c:strCache>
            </c:strRef>
          </c:cat>
          <c:val>
            <c:numRef>
              <c:f>Hoja1!$B$7:$H$7</c:f>
              <c:numCache>
                <c:formatCode>####.0%</c:formatCode>
                <c:ptCount val="7"/>
                <c:pt idx="0">
                  <c:v>7.9404466501240695E-3</c:v>
                </c:pt>
                <c:pt idx="1">
                  <c:v>9.9255583126550868E-3</c:v>
                </c:pt>
                <c:pt idx="2" formatCode="###0.0%">
                  <c:v>1.0421836228287842E-2</c:v>
                </c:pt>
                <c:pt idx="3" formatCode="###0.0%">
                  <c:v>1.2903225806451613E-2</c:v>
                </c:pt>
                <c:pt idx="4">
                  <c:v>1.9851116625310174E-3</c:v>
                </c:pt>
                <c:pt idx="5">
                  <c:v>9.9255583126550868E-3</c:v>
                </c:pt>
                <c:pt idx="6" formatCode="###0%">
                  <c:v>2.9954084343368887E-3</c:v>
                </c:pt>
              </c:numCache>
            </c:numRef>
          </c:val>
          <c:extLst>
            <c:ext xmlns:c16="http://schemas.microsoft.com/office/drawing/2014/chart" uri="{C3380CC4-5D6E-409C-BE32-E72D297353CC}">
              <c16:uniqueId val="{0000000D-EEDC-E349-8F55-96A612275C16}"/>
            </c:ext>
          </c:extLst>
        </c:ser>
        <c:dLbls>
          <c:showLegendKey val="0"/>
          <c:showVal val="1"/>
          <c:showCatName val="0"/>
          <c:showSerName val="0"/>
          <c:showPercent val="0"/>
          <c:showBubbleSize val="0"/>
        </c:dLbls>
        <c:gapWidth val="60"/>
        <c:overlap val="100"/>
        <c:axId val="504154400"/>
        <c:axId val="504150592"/>
      </c:barChart>
      <c:catAx>
        <c:axId val="504154400"/>
        <c:scaling>
          <c:orientation val="minMax"/>
        </c:scaling>
        <c:delete val="0"/>
        <c:axPos val="l"/>
        <c:numFmt formatCode="General" sourceLinked="1"/>
        <c:majorTickMark val="out"/>
        <c:minorTickMark val="none"/>
        <c:tickLblPos val="nextTo"/>
        <c:txPr>
          <a:bodyPr/>
          <a:lstStyle/>
          <a:p>
            <a:pPr>
              <a:defRPr sz="800">
                <a:solidFill>
                  <a:srgbClr val="004481"/>
                </a:solidFill>
                <a:latin typeface="BentonSansBBVA Book" pitchFamily="2" charset="77"/>
                <a:cs typeface="Calibri" panose="020F0502020204030204" pitchFamily="34" charset="0"/>
              </a:defRPr>
            </a:pPr>
            <a:endParaRPr lang="es-ES"/>
          </a:p>
        </c:txPr>
        <c:crossAx val="504150592"/>
        <c:crosses val="autoZero"/>
        <c:auto val="1"/>
        <c:lblAlgn val="ctr"/>
        <c:lblOffset val="100"/>
        <c:noMultiLvlLbl val="0"/>
      </c:catAx>
      <c:valAx>
        <c:axId val="504150592"/>
        <c:scaling>
          <c:orientation val="minMax"/>
          <c:max val="1"/>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rgbClr val="000000"/>
                </a:solidFill>
                <a:latin typeface="BentonSansBBVA Book" pitchFamily="2" charset="77"/>
                <a:ea typeface="Century Gothic"/>
                <a:cs typeface="Calibri" panose="020F0502020204030204" pitchFamily="34" charset="0"/>
              </a:defRPr>
            </a:pPr>
            <a:endParaRPr lang="es-ES"/>
          </a:p>
        </c:txPr>
        <c:crossAx val="504154400"/>
        <c:crosses val="autoZero"/>
        <c:crossBetween val="between"/>
        <c:majorUnit val="0.2"/>
      </c:valAx>
      <c:spPr>
        <a:noFill/>
        <a:ln w="25968">
          <a:noFill/>
        </a:ln>
      </c:spPr>
    </c:plotArea>
    <c:legend>
      <c:legendPos val="b"/>
      <c:layout>
        <c:manualLayout>
          <c:xMode val="edge"/>
          <c:yMode val="edge"/>
          <c:x val="1.3121446663833236E-3"/>
          <c:y val="0.9450024900407572"/>
          <c:w val="0.49391080274113974"/>
          <c:h val="5.1010232041116849E-2"/>
        </c:manualLayout>
      </c:layout>
      <c:overlay val="0"/>
      <c:txPr>
        <a:bodyPr/>
        <a:lstStyle/>
        <a:p>
          <a:pPr>
            <a:defRPr sz="900" b="0">
              <a:solidFill>
                <a:schemeClr val="tx1">
                  <a:lumMod val="50000"/>
                </a:schemeClr>
              </a:solidFill>
              <a:latin typeface="BentonSansBBVA Book" pitchFamily="2" charset="77"/>
              <a:cs typeface="Calibri" panose="020F0502020204030204" pitchFamily="34" charset="0"/>
            </a:defRPr>
          </a:pPr>
          <a:endParaRPr lang="es-ES"/>
        </a:p>
      </c:txPr>
    </c:legend>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3266983908214578"/>
          <c:y val="9.1217775255921521E-2"/>
          <c:w val="0.62501300000000004"/>
          <c:h val="0.80529254629870706"/>
        </c:manualLayout>
      </c:layout>
      <c:lineChart>
        <c:grouping val="standard"/>
        <c:varyColors val="0"/>
        <c:ser>
          <c:idx val="0"/>
          <c:order val="0"/>
          <c:tx>
            <c:strRef>
              <c:f>Sheet1!$B$1</c:f>
              <c:strCache>
                <c:ptCount val="1"/>
                <c:pt idx="0">
                  <c:v>Sus familiares</c:v>
                </c:pt>
              </c:strCache>
            </c:strRef>
          </c:tx>
          <c:spPr>
            <a:ln w="25400" cap="flat">
              <a:solidFill>
                <a:srgbClr val="004481"/>
              </a:solidFill>
              <a:prstDash val="solid"/>
              <a:round/>
            </a:ln>
            <a:effectLst/>
          </c:spPr>
          <c:marker>
            <c:symbol val="diamond"/>
            <c:size val="6"/>
            <c:spPr>
              <a:solidFill>
                <a:srgbClr val="004481"/>
              </a:solidFill>
              <a:ln w="9525" cap="sq">
                <a:solidFill>
                  <a:srgbClr val="004481"/>
                </a:solidFill>
                <a:prstDash val="solid"/>
                <a:round/>
              </a:ln>
              <a:effectLst/>
            </c:spPr>
          </c:marker>
          <c:dLbls>
            <c:numFmt formatCode="#,##0.0" sourceLinked="0"/>
            <c:spPr>
              <a:noFill/>
              <a:ln>
                <a:noFill/>
              </a:ln>
              <a:effectLst/>
            </c:spPr>
            <c:txPr>
              <a:bodyPr/>
              <a:lstStyle/>
              <a:p>
                <a:pPr>
                  <a:defRPr sz="989" b="0" i="0" u="none" strike="noStrike">
                    <a:solidFill>
                      <a:srgbClr val="FFFFFF"/>
                    </a:solidFill>
                    <a:latin typeface="BBVABentonSan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2005</c:v>
                </c:pt>
                <c:pt idx="1">
                  <c:v>2013</c:v>
                </c:pt>
                <c:pt idx="2">
                  <c:v>2019</c:v>
                </c:pt>
                <c:pt idx="3">
                  <c:v>2022</c:v>
                </c:pt>
                <c:pt idx="4">
                  <c:v>2025</c:v>
                </c:pt>
              </c:strCache>
            </c:strRef>
          </c:cat>
          <c:val>
            <c:numRef>
              <c:f>Sheet1!$B$2:$B$6</c:f>
              <c:numCache>
                <c:formatCode>0.0</c:formatCode>
                <c:ptCount val="5"/>
                <c:pt idx="0">
                  <c:v>8.6999999999999993</c:v>
                </c:pt>
                <c:pt idx="1">
                  <c:v>8.6</c:v>
                </c:pt>
                <c:pt idx="2">
                  <c:v>8.8000000000000007</c:v>
                </c:pt>
                <c:pt idx="3">
                  <c:v>8.7629000000000001</c:v>
                </c:pt>
                <c:pt idx="4">
                  <c:v>8.8000000000000007</c:v>
                </c:pt>
              </c:numCache>
            </c:numRef>
          </c:val>
          <c:smooth val="0"/>
          <c:extLst>
            <c:ext xmlns:c16="http://schemas.microsoft.com/office/drawing/2014/chart" uri="{C3380CC4-5D6E-409C-BE32-E72D297353CC}">
              <c16:uniqueId val="{00000000-28B5-E147-853E-2C62BF68CE75}"/>
            </c:ext>
          </c:extLst>
        </c:ser>
        <c:ser>
          <c:idx val="1"/>
          <c:order val="1"/>
          <c:tx>
            <c:strRef>
              <c:f>Sheet1!$C$1</c:f>
              <c:strCache>
                <c:ptCount val="1"/>
                <c:pt idx="0">
                  <c:v>Amigos</c:v>
                </c:pt>
              </c:strCache>
            </c:strRef>
          </c:tx>
          <c:spPr>
            <a:ln w="28575" cap="flat">
              <a:solidFill>
                <a:srgbClr val="5BBEFF"/>
              </a:solidFill>
              <a:prstDash val="solid"/>
              <a:round/>
            </a:ln>
            <a:effectLst/>
          </c:spPr>
          <c:marker>
            <c:symbol val="diamond"/>
            <c:size val="6"/>
            <c:spPr>
              <a:solidFill>
                <a:srgbClr val="5BBEFF"/>
              </a:solidFill>
              <a:ln w="9525" cap="flat">
                <a:solidFill>
                  <a:srgbClr val="5BBEFF"/>
                </a:solidFill>
                <a:prstDash val="solid"/>
                <a:round/>
              </a:ln>
              <a:effectLst/>
            </c:spPr>
          </c:marker>
          <c:cat>
            <c:strRef>
              <c:f>Sheet1!$A$2:$A$6</c:f>
              <c:strCache>
                <c:ptCount val="5"/>
                <c:pt idx="0">
                  <c:v>2005</c:v>
                </c:pt>
                <c:pt idx="1">
                  <c:v>2013</c:v>
                </c:pt>
                <c:pt idx="2">
                  <c:v>2019</c:v>
                </c:pt>
                <c:pt idx="3">
                  <c:v>2022</c:v>
                </c:pt>
                <c:pt idx="4">
                  <c:v>2025</c:v>
                </c:pt>
              </c:strCache>
            </c:strRef>
          </c:cat>
          <c:val>
            <c:numRef>
              <c:f>Sheet1!$C$2:$C$6</c:f>
              <c:numCache>
                <c:formatCode>0.0</c:formatCode>
                <c:ptCount val="5"/>
                <c:pt idx="0">
                  <c:v>8.1</c:v>
                </c:pt>
                <c:pt idx="1">
                  <c:v>7.3</c:v>
                </c:pt>
                <c:pt idx="2">
                  <c:v>7.6</c:v>
                </c:pt>
                <c:pt idx="3">
                  <c:v>8.1853999999999996</c:v>
                </c:pt>
                <c:pt idx="4">
                  <c:v>8.3000000000000007</c:v>
                </c:pt>
              </c:numCache>
            </c:numRef>
          </c:val>
          <c:smooth val="0"/>
          <c:extLst>
            <c:ext xmlns:c16="http://schemas.microsoft.com/office/drawing/2014/chart" uri="{C3380CC4-5D6E-409C-BE32-E72D297353CC}">
              <c16:uniqueId val="{00000001-28B5-E147-853E-2C62BF68CE75}"/>
            </c:ext>
          </c:extLst>
        </c:ser>
        <c:ser>
          <c:idx val="2"/>
          <c:order val="2"/>
          <c:tx>
            <c:strRef>
              <c:f>Sheet1!$D$1</c:f>
              <c:strCache>
                <c:ptCount val="1"/>
                <c:pt idx="0">
                  <c:v>Sus compañeros de trabajo o estudio</c:v>
                </c:pt>
              </c:strCache>
            </c:strRef>
          </c:tx>
          <c:spPr>
            <a:ln w="28575" cap="flat">
              <a:solidFill>
                <a:srgbClr val="48AE64"/>
              </a:solidFill>
              <a:prstDash val="solid"/>
              <a:round/>
            </a:ln>
            <a:effectLst/>
          </c:spPr>
          <c:marker>
            <c:symbol val="diamond"/>
            <c:size val="6"/>
            <c:spPr>
              <a:solidFill>
                <a:srgbClr val="48AE64"/>
              </a:solidFill>
              <a:ln w="9525" cap="flat">
                <a:solidFill>
                  <a:srgbClr val="48AE64"/>
                </a:solidFill>
                <a:prstDash val="solid"/>
                <a:round/>
              </a:ln>
              <a:effectLst/>
            </c:spPr>
          </c:marker>
          <c:cat>
            <c:strRef>
              <c:f>Sheet1!$A$2:$A$6</c:f>
              <c:strCache>
                <c:ptCount val="5"/>
                <c:pt idx="0">
                  <c:v>2005</c:v>
                </c:pt>
                <c:pt idx="1">
                  <c:v>2013</c:v>
                </c:pt>
                <c:pt idx="2">
                  <c:v>2019</c:v>
                </c:pt>
                <c:pt idx="3">
                  <c:v>2022</c:v>
                </c:pt>
                <c:pt idx="4">
                  <c:v>2025</c:v>
                </c:pt>
              </c:strCache>
            </c:strRef>
          </c:cat>
          <c:val>
            <c:numRef>
              <c:f>Sheet1!$D$2:$D$6</c:f>
              <c:numCache>
                <c:formatCode>0.0</c:formatCode>
                <c:ptCount val="5"/>
                <c:pt idx="0">
                  <c:v>6.9</c:v>
                </c:pt>
                <c:pt idx="1">
                  <c:v>6.2</c:v>
                </c:pt>
                <c:pt idx="2">
                  <c:v>6.5</c:v>
                </c:pt>
                <c:pt idx="3">
                  <c:v>7.1</c:v>
                </c:pt>
                <c:pt idx="4">
                  <c:v>7</c:v>
                </c:pt>
              </c:numCache>
            </c:numRef>
          </c:val>
          <c:smooth val="0"/>
          <c:extLst>
            <c:ext xmlns:c16="http://schemas.microsoft.com/office/drawing/2014/chart" uri="{C3380CC4-5D6E-409C-BE32-E72D297353CC}">
              <c16:uniqueId val="{00000002-28B5-E147-853E-2C62BF68CE75}"/>
            </c:ext>
          </c:extLst>
        </c:ser>
        <c:ser>
          <c:idx val="3"/>
          <c:order val="3"/>
          <c:tx>
            <c:strRef>
              <c:f>Sheet1!$E$1</c:f>
              <c:strCache>
                <c:ptCount val="1"/>
                <c:pt idx="0">
                  <c:v>Su jefe, supervisor o profesor</c:v>
                </c:pt>
              </c:strCache>
            </c:strRef>
          </c:tx>
          <c:spPr>
            <a:ln w="28575" cap="flat">
              <a:solidFill>
                <a:srgbClr val="92D050"/>
              </a:solidFill>
              <a:prstDash val="solid"/>
              <a:round/>
            </a:ln>
            <a:effectLst/>
          </c:spPr>
          <c:marker>
            <c:symbol val="diamond"/>
            <c:size val="6"/>
            <c:spPr>
              <a:solidFill>
                <a:srgbClr val="92D050"/>
              </a:solidFill>
              <a:ln w="9525" cap="flat">
                <a:solidFill>
                  <a:srgbClr val="92D050"/>
                </a:solidFill>
                <a:prstDash val="solid"/>
                <a:round/>
              </a:ln>
              <a:effectLst/>
            </c:spPr>
          </c:marker>
          <c:cat>
            <c:strRef>
              <c:f>Sheet1!$A$2:$A$6</c:f>
              <c:strCache>
                <c:ptCount val="5"/>
                <c:pt idx="0">
                  <c:v>2005</c:v>
                </c:pt>
                <c:pt idx="1">
                  <c:v>2013</c:v>
                </c:pt>
                <c:pt idx="2">
                  <c:v>2019</c:v>
                </c:pt>
                <c:pt idx="3">
                  <c:v>2022</c:v>
                </c:pt>
                <c:pt idx="4">
                  <c:v>2025</c:v>
                </c:pt>
              </c:strCache>
            </c:strRef>
          </c:cat>
          <c:val>
            <c:numRef>
              <c:f>Sheet1!$E$2:$E$6</c:f>
              <c:numCache>
                <c:formatCode>0.0</c:formatCode>
                <c:ptCount val="5"/>
                <c:pt idx="0">
                  <c:v>6</c:v>
                </c:pt>
                <c:pt idx="1">
                  <c:v>5.7</c:v>
                </c:pt>
                <c:pt idx="2">
                  <c:v>6.4</c:v>
                </c:pt>
                <c:pt idx="3">
                  <c:v>6.7</c:v>
                </c:pt>
                <c:pt idx="4">
                  <c:v>6.7</c:v>
                </c:pt>
              </c:numCache>
            </c:numRef>
          </c:val>
          <c:smooth val="0"/>
          <c:extLst>
            <c:ext xmlns:c16="http://schemas.microsoft.com/office/drawing/2014/chart" uri="{C3380CC4-5D6E-409C-BE32-E72D297353CC}">
              <c16:uniqueId val="{00000003-28B5-E147-853E-2C62BF68CE75}"/>
            </c:ext>
          </c:extLst>
        </c:ser>
        <c:ser>
          <c:idx val="4"/>
          <c:order val="4"/>
          <c:tx>
            <c:strRef>
              <c:f>Sheet1!$F$1</c:f>
              <c:strCache>
                <c:ptCount val="1"/>
                <c:pt idx="0">
                  <c:v>Vecinos</c:v>
                </c:pt>
              </c:strCache>
            </c:strRef>
          </c:tx>
          <c:spPr>
            <a:ln w="28575" cap="flat">
              <a:solidFill>
                <a:srgbClr val="AD53A1"/>
              </a:solidFill>
              <a:prstDash val="solid"/>
              <a:round/>
            </a:ln>
            <a:effectLst/>
          </c:spPr>
          <c:marker>
            <c:symbol val="diamond"/>
            <c:size val="6"/>
            <c:spPr>
              <a:solidFill>
                <a:srgbClr val="AD53A1"/>
              </a:solidFill>
              <a:ln w="9525" cap="flat">
                <a:solidFill>
                  <a:srgbClr val="AD53A1"/>
                </a:solidFill>
                <a:prstDash val="solid"/>
                <a:round/>
              </a:ln>
              <a:effectLst/>
            </c:spPr>
          </c:marker>
          <c:cat>
            <c:strRef>
              <c:f>Sheet1!$A$2:$A$6</c:f>
              <c:strCache>
                <c:ptCount val="5"/>
                <c:pt idx="0">
                  <c:v>2005</c:v>
                </c:pt>
                <c:pt idx="1">
                  <c:v>2013</c:v>
                </c:pt>
                <c:pt idx="2">
                  <c:v>2019</c:v>
                </c:pt>
                <c:pt idx="3">
                  <c:v>2022</c:v>
                </c:pt>
                <c:pt idx="4">
                  <c:v>2025</c:v>
                </c:pt>
              </c:strCache>
            </c:strRef>
          </c:cat>
          <c:val>
            <c:numRef>
              <c:f>Sheet1!$F$2:$F$6</c:f>
              <c:numCache>
                <c:formatCode>0.0</c:formatCode>
                <c:ptCount val="5"/>
                <c:pt idx="0">
                  <c:v>6</c:v>
                </c:pt>
                <c:pt idx="1">
                  <c:v>5.5</c:v>
                </c:pt>
                <c:pt idx="2">
                  <c:v>5.9</c:v>
                </c:pt>
                <c:pt idx="3">
                  <c:v>6.2</c:v>
                </c:pt>
                <c:pt idx="4">
                  <c:v>6.3</c:v>
                </c:pt>
              </c:numCache>
            </c:numRef>
          </c:val>
          <c:smooth val="0"/>
          <c:extLst>
            <c:ext xmlns:c16="http://schemas.microsoft.com/office/drawing/2014/chart" uri="{C3380CC4-5D6E-409C-BE32-E72D297353CC}">
              <c16:uniqueId val="{00000004-28B5-E147-853E-2C62BF68CE75}"/>
            </c:ext>
          </c:extLst>
        </c:ser>
        <c:ser>
          <c:idx val="5"/>
          <c:order val="5"/>
          <c:tx>
            <c:strRef>
              <c:f>Sheet1!$G$1</c:f>
              <c:strCache>
                <c:ptCount val="1"/>
                <c:pt idx="0">
                  <c:v>La gente de su pueblo o ciudad</c:v>
                </c:pt>
              </c:strCache>
            </c:strRef>
          </c:tx>
          <c:spPr>
            <a:ln w="28575" cap="flat">
              <a:solidFill>
                <a:srgbClr val="F7893B"/>
              </a:solidFill>
              <a:prstDash val="solid"/>
              <a:round/>
            </a:ln>
            <a:effectLst/>
          </c:spPr>
          <c:marker>
            <c:symbol val="diamond"/>
            <c:size val="6"/>
            <c:spPr>
              <a:solidFill>
                <a:srgbClr val="F7893B"/>
              </a:solidFill>
              <a:ln w="9525" cap="flat">
                <a:solidFill>
                  <a:srgbClr val="F7893B"/>
                </a:solidFill>
                <a:prstDash val="solid"/>
                <a:round/>
              </a:ln>
              <a:effectLst/>
            </c:spPr>
          </c:marker>
          <c:cat>
            <c:strRef>
              <c:f>Sheet1!$A$2:$A$6</c:f>
              <c:strCache>
                <c:ptCount val="5"/>
                <c:pt idx="0">
                  <c:v>2005</c:v>
                </c:pt>
                <c:pt idx="1">
                  <c:v>2013</c:v>
                </c:pt>
                <c:pt idx="2">
                  <c:v>2019</c:v>
                </c:pt>
                <c:pt idx="3">
                  <c:v>2022</c:v>
                </c:pt>
                <c:pt idx="4">
                  <c:v>2025</c:v>
                </c:pt>
              </c:strCache>
            </c:strRef>
          </c:cat>
          <c:val>
            <c:numRef>
              <c:f>Sheet1!$G$2:$G$6</c:f>
              <c:numCache>
                <c:formatCode>0.0</c:formatCode>
                <c:ptCount val="5"/>
                <c:pt idx="0">
                  <c:v>6.4</c:v>
                </c:pt>
                <c:pt idx="1">
                  <c:v>5.9</c:v>
                </c:pt>
                <c:pt idx="2">
                  <c:v>5.8</c:v>
                </c:pt>
                <c:pt idx="3">
                  <c:v>6.1</c:v>
                </c:pt>
                <c:pt idx="4">
                  <c:v>6.2</c:v>
                </c:pt>
              </c:numCache>
            </c:numRef>
          </c:val>
          <c:smooth val="0"/>
          <c:extLst>
            <c:ext xmlns:c16="http://schemas.microsoft.com/office/drawing/2014/chart" uri="{C3380CC4-5D6E-409C-BE32-E72D297353CC}">
              <c16:uniqueId val="{00000005-28B5-E147-853E-2C62BF68CE75}"/>
            </c:ext>
          </c:extLst>
        </c:ser>
        <c:ser>
          <c:idx val="6"/>
          <c:order val="6"/>
          <c:tx>
            <c:strRef>
              <c:f>Sheet1!$H$1</c:f>
              <c:strCache>
                <c:ptCount val="1"/>
                <c:pt idx="0">
                  <c:v>La gente de este país</c:v>
                </c:pt>
              </c:strCache>
            </c:strRef>
          </c:tx>
          <c:spPr>
            <a:ln w="28575" cap="flat">
              <a:solidFill>
                <a:srgbClr val="F8CD51"/>
              </a:solidFill>
              <a:prstDash val="solid"/>
              <a:round/>
            </a:ln>
            <a:effectLst/>
          </c:spPr>
          <c:marker>
            <c:symbol val="diamond"/>
            <c:size val="6"/>
            <c:spPr>
              <a:solidFill>
                <a:srgbClr val="F8CD51"/>
              </a:solidFill>
              <a:ln w="9525" cap="flat">
                <a:solidFill>
                  <a:srgbClr val="F8CD51"/>
                </a:solidFill>
                <a:prstDash val="solid"/>
                <a:round/>
              </a:ln>
              <a:effectLst/>
            </c:spPr>
          </c:marker>
          <c:cat>
            <c:strRef>
              <c:f>Sheet1!$A$2:$A$6</c:f>
              <c:strCache>
                <c:ptCount val="5"/>
                <c:pt idx="0">
                  <c:v>2005</c:v>
                </c:pt>
                <c:pt idx="1">
                  <c:v>2013</c:v>
                </c:pt>
                <c:pt idx="2">
                  <c:v>2019</c:v>
                </c:pt>
                <c:pt idx="3">
                  <c:v>2022</c:v>
                </c:pt>
                <c:pt idx="4">
                  <c:v>2025</c:v>
                </c:pt>
              </c:strCache>
            </c:strRef>
          </c:cat>
          <c:val>
            <c:numRef>
              <c:f>Sheet1!$H$2:$H$6</c:f>
              <c:numCache>
                <c:formatCode>0.0</c:formatCode>
                <c:ptCount val="5"/>
                <c:pt idx="0">
                  <c:v>6.2</c:v>
                </c:pt>
                <c:pt idx="1">
                  <c:v>5.4</c:v>
                </c:pt>
                <c:pt idx="2">
                  <c:v>5.5</c:v>
                </c:pt>
                <c:pt idx="3">
                  <c:v>5.6</c:v>
                </c:pt>
                <c:pt idx="4">
                  <c:v>5.7</c:v>
                </c:pt>
              </c:numCache>
            </c:numRef>
          </c:val>
          <c:smooth val="0"/>
          <c:extLst>
            <c:ext xmlns:c16="http://schemas.microsoft.com/office/drawing/2014/chart" uri="{C3380CC4-5D6E-409C-BE32-E72D297353CC}">
              <c16:uniqueId val="{00000006-28B5-E147-853E-2C62BF68CE75}"/>
            </c:ext>
          </c:extLst>
        </c:ser>
        <c:dLbls>
          <c:showLegendKey val="0"/>
          <c:showVal val="0"/>
          <c:showCatName val="0"/>
          <c:showSerName val="0"/>
          <c:showPercent val="0"/>
          <c:showBubbleSize val="0"/>
        </c:dLbls>
        <c:marker val="1"/>
        <c:smooth val="0"/>
        <c:axId val="284775584"/>
        <c:axId val="284778304"/>
      </c:lineChart>
      <c:catAx>
        <c:axId val="284775584"/>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900" b="1" i="0" u="none" strike="noStrike">
                <a:solidFill>
                  <a:srgbClr val="004481"/>
                </a:solidFill>
                <a:latin typeface="BBVABentonSans"/>
              </a:defRPr>
            </a:pPr>
            <a:endParaRPr lang="es-ES"/>
          </a:p>
        </c:txPr>
        <c:crossAx val="284778304"/>
        <c:crosses val="autoZero"/>
        <c:auto val="1"/>
        <c:lblAlgn val="ctr"/>
        <c:lblOffset val="100"/>
        <c:noMultiLvlLbl val="1"/>
      </c:catAx>
      <c:valAx>
        <c:axId val="284778304"/>
        <c:scaling>
          <c:orientation val="minMax"/>
          <c:max val="10"/>
          <c:min val="0"/>
        </c:scaling>
        <c:delete val="0"/>
        <c:axPos val="l"/>
        <c:majorGridlines>
          <c:spPr>
            <a:ln w="12700" cap="flat">
              <a:solidFill>
                <a:srgbClr val="888888"/>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284775584"/>
        <c:crosses val="autoZero"/>
        <c:crossBetween val="between"/>
        <c:majorUnit val="2"/>
        <c:minorUnit val="1"/>
      </c:valAx>
      <c:spPr>
        <a:noFill/>
        <a:ln w="12700" cap="flat">
          <a:noFill/>
          <a:miter lim="400000"/>
        </a:ln>
        <a:effectLst/>
      </c:spPr>
    </c:plotArea>
    <c:legend>
      <c:legendPos val="r"/>
      <c:layout>
        <c:manualLayout>
          <c:xMode val="edge"/>
          <c:yMode val="edge"/>
          <c:x val="0"/>
          <c:y val="0.47644408691545659"/>
          <c:w val="0.29102240867677226"/>
          <c:h val="0.4358303301496893"/>
        </c:manualLayout>
      </c:layout>
      <c:overlay val="1"/>
      <c:spPr>
        <a:noFill/>
        <a:ln w="12700" cap="flat">
          <a:noFill/>
          <a:miter lim="400000"/>
        </a:ln>
        <a:effectLst/>
      </c:spPr>
      <c:txPr>
        <a:bodyPr rot="0"/>
        <a:lstStyle/>
        <a:p>
          <a:pPr>
            <a:defRPr sz="910" b="0" i="0" u="none" strike="noStrike">
              <a:solidFill>
                <a:srgbClr val="000000"/>
              </a:solidFill>
              <a:latin typeface="BBVABentonSans"/>
            </a:defRPr>
          </a:pPr>
          <a:endParaRPr lang="es-ES"/>
        </a:p>
      </c:txPr>
    </c:legend>
    <c:plotVisOnly val="1"/>
    <c:dispBlanksAs val="gap"/>
    <c:showDLblsOverMax val="1"/>
  </c:chart>
  <c:spPr>
    <a:noFill/>
    <a:ln>
      <a:noFill/>
    </a:ln>
    <a:effectLst/>
  </c:sp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8659687638515889"/>
          <c:y val="2.0420814233509867E-2"/>
          <c:w val="0.31603503646337283"/>
          <c:h val="0.94162594543889022"/>
        </c:manualLayout>
      </c:layout>
      <c:barChart>
        <c:barDir val="bar"/>
        <c:grouping val="clustered"/>
        <c:varyColors val="0"/>
        <c:ser>
          <c:idx val="4"/>
          <c:order val="0"/>
          <c:spPr>
            <a:solidFill>
              <a:srgbClr val="004481"/>
            </a:solidFill>
            <a:ln w="12984">
              <a:noFill/>
              <a:prstDash val="solid"/>
            </a:ln>
          </c:spPr>
          <c:invertIfNegative val="0"/>
          <c:dPt>
            <c:idx val="0"/>
            <c:invertIfNegative val="0"/>
            <c:bubble3D val="0"/>
            <c:extLst>
              <c:ext xmlns:c16="http://schemas.microsoft.com/office/drawing/2014/chart" uri="{C3380CC4-5D6E-409C-BE32-E72D297353CC}">
                <c16:uniqueId val="{00000000-4069-F344-A367-4DF04573B77A}"/>
              </c:ext>
            </c:extLst>
          </c:dPt>
          <c:dPt>
            <c:idx val="1"/>
            <c:invertIfNegative val="0"/>
            <c:bubble3D val="0"/>
            <c:extLst>
              <c:ext xmlns:c16="http://schemas.microsoft.com/office/drawing/2014/chart" uri="{C3380CC4-5D6E-409C-BE32-E72D297353CC}">
                <c16:uniqueId val="{00000001-4069-F344-A367-4DF04573B77A}"/>
              </c:ext>
            </c:extLst>
          </c:dPt>
          <c:dPt>
            <c:idx val="2"/>
            <c:invertIfNegative val="0"/>
            <c:bubble3D val="0"/>
            <c:extLst>
              <c:ext xmlns:c16="http://schemas.microsoft.com/office/drawing/2014/chart" uri="{C3380CC4-5D6E-409C-BE32-E72D297353CC}">
                <c16:uniqueId val="{00000002-4069-F344-A367-4DF04573B77A}"/>
              </c:ext>
            </c:extLst>
          </c:dPt>
          <c:dPt>
            <c:idx val="3"/>
            <c:invertIfNegative val="0"/>
            <c:bubble3D val="0"/>
            <c:extLst>
              <c:ext xmlns:c16="http://schemas.microsoft.com/office/drawing/2014/chart" uri="{C3380CC4-5D6E-409C-BE32-E72D297353CC}">
                <c16:uniqueId val="{00000003-4069-F344-A367-4DF04573B77A}"/>
              </c:ext>
            </c:extLst>
          </c:dPt>
          <c:dPt>
            <c:idx val="4"/>
            <c:invertIfNegative val="0"/>
            <c:bubble3D val="0"/>
            <c:extLst>
              <c:ext xmlns:c16="http://schemas.microsoft.com/office/drawing/2014/chart" uri="{C3380CC4-5D6E-409C-BE32-E72D297353CC}">
                <c16:uniqueId val="{00000004-4069-F344-A367-4DF04573B77A}"/>
              </c:ext>
            </c:extLst>
          </c:dPt>
          <c:dPt>
            <c:idx val="6"/>
            <c:invertIfNegative val="0"/>
            <c:bubble3D val="0"/>
            <c:extLst>
              <c:ext xmlns:c16="http://schemas.microsoft.com/office/drawing/2014/chart" uri="{C3380CC4-5D6E-409C-BE32-E72D297353CC}">
                <c16:uniqueId val="{00000005-4069-F344-A367-4DF04573B77A}"/>
              </c:ext>
            </c:extLst>
          </c:dPt>
          <c:dPt>
            <c:idx val="12"/>
            <c:invertIfNegative val="0"/>
            <c:bubble3D val="0"/>
            <c:spPr>
              <a:solidFill>
                <a:srgbClr val="004481"/>
              </a:solidFill>
              <a:ln w="9525">
                <a:noFill/>
                <a:prstDash val="solid"/>
              </a:ln>
            </c:spPr>
            <c:extLst>
              <c:ext xmlns:c16="http://schemas.microsoft.com/office/drawing/2014/chart" uri="{C3380CC4-5D6E-409C-BE32-E72D297353CC}">
                <c16:uniqueId val="{00000007-4069-F344-A367-4DF04573B77A}"/>
              </c:ext>
            </c:extLst>
          </c:dPt>
          <c:dPt>
            <c:idx val="13"/>
            <c:invertIfNegative val="0"/>
            <c:bubble3D val="0"/>
            <c:spPr>
              <a:solidFill>
                <a:srgbClr val="004481"/>
              </a:solidFill>
              <a:ln w="9525">
                <a:noFill/>
                <a:prstDash val="solid"/>
              </a:ln>
            </c:spPr>
            <c:extLst>
              <c:ext xmlns:c16="http://schemas.microsoft.com/office/drawing/2014/chart" uri="{C3380CC4-5D6E-409C-BE32-E72D297353CC}">
                <c16:uniqueId val="{00000009-4069-F344-A367-4DF04573B77A}"/>
              </c:ext>
            </c:extLst>
          </c:dPt>
          <c:dLbls>
            <c:numFmt formatCode="#,##0.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Sheet1!$B$2:$H$2</c:f>
              <c:strCache>
                <c:ptCount val="7"/>
                <c:pt idx="0">
                  <c:v>Los periódicos</c:v>
                </c:pt>
                <c:pt idx="1">
                  <c:v> Los Tribunales de Justicia de España</c:v>
                </c:pt>
                <c:pt idx="2">
                  <c:v> Las organizaciones ecologistas</c:v>
                </c:pt>
                <c:pt idx="3">
                  <c:v>Las grandes empresas españolas</c:v>
                </c:pt>
                <c:pt idx="4">
                  <c:v> La policía</c:v>
                </c:pt>
                <c:pt idx="5">
                  <c:v> El ejército</c:v>
                </c:pt>
                <c:pt idx="6">
                  <c:v> La Sanidad Pública</c:v>
                </c:pt>
              </c:strCache>
            </c:strRef>
          </c:cat>
          <c:val>
            <c:numRef>
              <c:f>Sheet1!$B$3:$H$3</c:f>
              <c:numCache>
                <c:formatCode>General</c:formatCode>
                <c:ptCount val="7"/>
                <c:pt idx="0" formatCode="0.0">
                  <c:v>5.0999999999999996</c:v>
                </c:pt>
                <c:pt idx="1">
                  <c:v>5</c:v>
                </c:pt>
                <c:pt idx="2">
                  <c:v>5.2</c:v>
                </c:pt>
                <c:pt idx="3">
                  <c:v>5.6</c:v>
                </c:pt>
                <c:pt idx="4">
                  <c:v>6.8</c:v>
                </c:pt>
                <c:pt idx="5">
                  <c:v>6.7</c:v>
                </c:pt>
                <c:pt idx="6">
                  <c:v>7.2</c:v>
                </c:pt>
              </c:numCache>
            </c:numRef>
          </c:val>
          <c:extLst>
            <c:ext xmlns:c16="http://schemas.microsoft.com/office/drawing/2014/chart" uri="{C3380CC4-5D6E-409C-BE32-E72D297353CC}">
              <c16:uniqueId val="{0000000A-4069-F344-A367-4DF04573B77A}"/>
            </c:ext>
          </c:extLst>
        </c:ser>
        <c:dLbls>
          <c:showLegendKey val="0"/>
          <c:showVal val="1"/>
          <c:showCatName val="0"/>
          <c:showSerName val="0"/>
          <c:showPercent val="0"/>
          <c:showBubbleSize val="0"/>
        </c:dLbls>
        <c:gapWidth val="60"/>
        <c:axId val="284035440"/>
        <c:axId val="284028912"/>
      </c:barChart>
      <c:catAx>
        <c:axId val="284035440"/>
        <c:scaling>
          <c:orientation val="minMax"/>
        </c:scaling>
        <c:delete val="1"/>
        <c:axPos val="l"/>
        <c:numFmt formatCode="General" sourceLinked="1"/>
        <c:majorTickMark val="out"/>
        <c:minorTickMark val="none"/>
        <c:tickLblPos val="nextTo"/>
        <c:crossAx val="284028912"/>
        <c:crosses val="autoZero"/>
        <c:auto val="1"/>
        <c:lblAlgn val="ctr"/>
        <c:lblOffset val="100"/>
        <c:noMultiLvlLbl val="0"/>
      </c:catAx>
      <c:valAx>
        <c:axId val="284028912"/>
        <c:scaling>
          <c:orientation val="minMax"/>
          <c:max val="10"/>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chemeClr val="accent4"/>
                </a:solidFill>
                <a:latin typeface="BentonSansBBVA Book" pitchFamily="2" charset="77"/>
                <a:ea typeface="Century Gothic"/>
                <a:cs typeface="Calibri" panose="020F0502020204030204" pitchFamily="34" charset="0"/>
              </a:defRPr>
            </a:pPr>
            <a:endParaRPr lang="es-ES"/>
          </a:p>
        </c:txPr>
        <c:crossAx val="284035440"/>
        <c:crosses val="autoZero"/>
        <c:crossBetween val="between"/>
        <c:majorUnit val="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34298865505897091"/>
          <c:y val="2.0420814233509867E-2"/>
          <c:w val="0.46181057028549433"/>
          <c:h val="0.94162594543889022"/>
        </c:manualLayout>
      </c:layout>
      <c:barChart>
        <c:barDir val="bar"/>
        <c:grouping val="percentStacked"/>
        <c:varyColors val="0"/>
        <c:ser>
          <c:idx val="4"/>
          <c:order val="0"/>
          <c:tx>
            <c:strRef>
              <c:f>Hoja1!$A$2</c:f>
              <c:strCache>
                <c:ptCount val="1"/>
                <c:pt idx="0">
                  <c:v>0 a 2</c:v>
                </c:pt>
              </c:strCache>
            </c:strRef>
          </c:tx>
          <c:spPr>
            <a:solidFill>
              <a:srgbClr val="AD53A1"/>
            </a:solidFill>
            <a:ln w="9525">
              <a:noFill/>
              <a:prstDash val="solid"/>
            </a:ln>
          </c:spPr>
          <c:invertIfNegative val="0"/>
          <c:dPt>
            <c:idx val="0"/>
            <c:invertIfNegative val="0"/>
            <c:bubble3D val="0"/>
            <c:extLst>
              <c:ext xmlns:c16="http://schemas.microsoft.com/office/drawing/2014/chart" uri="{C3380CC4-5D6E-409C-BE32-E72D297353CC}">
                <c16:uniqueId val="{00000000-F0AA-3040-9E16-DB0D0CDD5E73}"/>
              </c:ext>
            </c:extLst>
          </c:dPt>
          <c:dPt>
            <c:idx val="1"/>
            <c:invertIfNegative val="0"/>
            <c:bubble3D val="0"/>
            <c:extLst>
              <c:ext xmlns:c16="http://schemas.microsoft.com/office/drawing/2014/chart" uri="{C3380CC4-5D6E-409C-BE32-E72D297353CC}">
                <c16:uniqueId val="{00000001-F0AA-3040-9E16-DB0D0CDD5E73}"/>
              </c:ext>
            </c:extLst>
          </c:dPt>
          <c:dPt>
            <c:idx val="2"/>
            <c:invertIfNegative val="0"/>
            <c:bubble3D val="0"/>
            <c:extLst>
              <c:ext xmlns:c16="http://schemas.microsoft.com/office/drawing/2014/chart" uri="{C3380CC4-5D6E-409C-BE32-E72D297353CC}">
                <c16:uniqueId val="{00000002-F0AA-3040-9E16-DB0D0CDD5E73}"/>
              </c:ext>
            </c:extLst>
          </c:dPt>
          <c:dPt>
            <c:idx val="3"/>
            <c:invertIfNegative val="0"/>
            <c:bubble3D val="0"/>
            <c:extLst>
              <c:ext xmlns:c16="http://schemas.microsoft.com/office/drawing/2014/chart" uri="{C3380CC4-5D6E-409C-BE32-E72D297353CC}">
                <c16:uniqueId val="{00000003-F0AA-3040-9E16-DB0D0CDD5E73}"/>
              </c:ext>
            </c:extLst>
          </c:dPt>
          <c:dPt>
            <c:idx val="4"/>
            <c:invertIfNegative val="0"/>
            <c:bubble3D val="0"/>
            <c:extLst>
              <c:ext xmlns:c16="http://schemas.microsoft.com/office/drawing/2014/chart" uri="{C3380CC4-5D6E-409C-BE32-E72D297353CC}">
                <c16:uniqueId val="{00000004-F0AA-3040-9E16-DB0D0CDD5E73}"/>
              </c:ext>
            </c:extLst>
          </c:dPt>
          <c:dPt>
            <c:idx val="6"/>
            <c:invertIfNegative val="0"/>
            <c:bubble3D val="0"/>
            <c:extLst>
              <c:ext xmlns:c16="http://schemas.microsoft.com/office/drawing/2014/chart" uri="{C3380CC4-5D6E-409C-BE32-E72D297353CC}">
                <c16:uniqueId val="{00000005-F0AA-3040-9E16-DB0D0CDD5E73}"/>
              </c:ext>
            </c:extLst>
          </c:dPt>
          <c:dLbls>
            <c:numFmt formatCode="0%" sourceLinked="0"/>
            <c:spPr>
              <a:noFill/>
              <a:ln w="25968">
                <a:noFill/>
              </a:ln>
            </c:spPr>
            <c:txPr>
              <a:bodyPr wrap="square" lIns="38100" tIns="19050" rIns="38100" bIns="19050" anchor="ctr">
                <a:spAutoFit/>
              </a:bodyPr>
              <a:lstStyle/>
              <a:p>
                <a:pPr>
                  <a:defRPr sz="700" b="1" i="0" u="none" strike="noStrike" baseline="0">
                    <a:solidFill>
                      <a:schemeClr val="bg1"/>
                    </a:solidFill>
                    <a:latin typeface="BentonSansBBVA Book" pitchFamily="2" charset="77"/>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Hoja1!$B$1:$H$1</c:f>
              <c:strCache>
                <c:ptCount val="7"/>
                <c:pt idx="0">
                  <c:v>Los periódicos</c:v>
                </c:pt>
                <c:pt idx="1">
                  <c:v> Los Tribunales de Justicia de España</c:v>
                </c:pt>
                <c:pt idx="2">
                  <c:v> Las organizaciones ecologistas</c:v>
                </c:pt>
                <c:pt idx="3">
                  <c:v>Las grandes empresas españolas</c:v>
                </c:pt>
                <c:pt idx="4">
                  <c:v> La policía</c:v>
                </c:pt>
                <c:pt idx="5">
                  <c:v> El ejército</c:v>
                </c:pt>
                <c:pt idx="6">
                  <c:v> La Sanidad Pública</c:v>
                </c:pt>
              </c:strCache>
            </c:strRef>
          </c:cat>
          <c:val>
            <c:numRef>
              <c:f>Hoja1!$B$2:$H$2</c:f>
              <c:numCache>
                <c:formatCode>###0%</c:formatCode>
                <c:ptCount val="7"/>
                <c:pt idx="0">
                  <c:v>0.146898263027295</c:v>
                </c:pt>
                <c:pt idx="1">
                  <c:v>0.20942928039702235</c:v>
                </c:pt>
                <c:pt idx="2">
                  <c:v>0.20099255583126549</c:v>
                </c:pt>
                <c:pt idx="3">
                  <c:v>0.1205955334987593</c:v>
                </c:pt>
                <c:pt idx="4">
                  <c:v>7.3945409429280393E-2</c:v>
                </c:pt>
                <c:pt idx="5">
                  <c:v>0.10372208436724567</c:v>
                </c:pt>
                <c:pt idx="6">
                  <c:v>6.1538461538461542E-2</c:v>
                </c:pt>
              </c:numCache>
            </c:numRef>
          </c:val>
          <c:extLst>
            <c:ext xmlns:c16="http://schemas.microsoft.com/office/drawing/2014/chart" uri="{C3380CC4-5D6E-409C-BE32-E72D297353CC}">
              <c16:uniqueId val="{00000006-F0AA-3040-9E16-DB0D0CDD5E73}"/>
            </c:ext>
          </c:extLst>
        </c:ser>
        <c:ser>
          <c:idx val="0"/>
          <c:order val="1"/>
          <c:tx>
            <c:strRef>
              <c:f>Hoja1!$A$3</c:f>
              <c:strCache>
                <c:ptCount val="1"/>
                <c:pt idx="0">
                  <c:v>3 a 4</c:v>
                </c:pt>
              </c:strCache>
            </c:strRef>
          </c:tx>
          <c:spPr>
            <a:solidFill>
              <a:srgbClr val="F8CD51"/>
            </a:solidFill>
            <a:ln>
              <a:noFill/>
            </a:ln>
          </c:spPr>
          <c:invertIfNegative val="0"/>
          <c:dLbls>
            <c:dLbl>
              <c:idx val="4"/>
              <c:layout>
                <c:manualLayout>
                  <c:x val="-4.2198298777246148E-3"/>
                  <c:y val="-1.8142857142857179E-2"/>
                </c:manualLayout>
              </c:layout>
              <c:numFmt formatCode="0%" sourceLinked="0"/>
              <c:spPr>
                <a:noFill/>
                <a:ln>
                  <a:noFill/>
                </a:ln>
                <a:effectLst/>
              </c:spPr>
              <c:txPr>
                <a:bodyPr wrap="square" lIns="38100" tIns="19050" rIns="38100" bIns="19050" anchor="ctr">
                  <a:noAutofit/>
                </a:bodyPr>
                <a:lstStyle/>
                <a:p>
                  <a:pPr>
                    <a:defRPr sz="700">
                      <a:solidFill>
                        <a:schemeClr val="accent4"/>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6.1841772993088781E-2"/>
                      <c:h val="4.2514920634920635E-2"/>
                    </c:manualLayout>
                  </c15:layout>
                </c:ext>
                <c:ext xmlns:c16="http://schemas.microsoft.com/office/drawing/2014/chart" uri="{C3380CC4-5D6E-409C-BE32-E72D297353CC}">
                  <c16:uniqueId val="{00000008-A2E4-E041-963B-94D48E0C0C74}"/>
                </c:ext>
              </c:extLst>
            </c:dLbl>
            <c:dLbl>
              <c:idx val="5"/>
              <c:layout>
                <c:manualLayout>
                  <c:x val="-7.7362654058303301E-17"/>
                  <c:y val="-2.419047619047618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2E4-E041-963B-94D48E0C0C74}"/>
                </c:ext>
              </c:extLst>
            </c:dLbl>
            <c:dLbl>
              <c:idx val="6"/>
              <c:layout>
                <c:manualLayout>
                  <c:x val="8.4396597554492296E-3"/>
                  <c:y val="-2.4190476190476189E-2"/>
                </c:manualLayout>
              </c:layout>
              <c:numFmt formatCode="0%" sourceLinked="0"/>
              <c:spPr>
                <a:noFill/>
                <a:ln>
                  <a:noFill/>
                </a:ln>
                <a:effectLst/>
              </c:spPr>
              <c:txPr>
                <a:bodyPr wrap="square" lIns="38100" tIns="19050" rIns="38100" bIns="19050" anchor="ctr">
                  <a:noAutofit/>
                </a:bodyPr>
                <a:lstStyle/>
                <a:p>
                  <a:pPr>
                    <a:defRPr sz="700">
                      <a:solidFill>
                        <a:schemeClr val="accent4"/>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6.1841772993088781E-2"/>
                      <c:h val="3.0419682539682538E-2"/>
                    </c:manualLayout>
                  </c15:layout>
                </c:ext>
                <c:ext xmlns:c16="http://schemas.microsoft.com/office/drawing/2014/chart" uri="{C3380CC4-5D6E-409C-BE32-E72D297353CC}">
                  <c16:uniqueId val="{00000006-A2E4-E041-963B-94D48E0C0C74}"/>
                </c:ext>
              </c:extLst>
            </c:dLbl>
            <c:numFmt formatCode="0%" sourceLinked="0"/>
            <c:spPr>
              <a:noFill/>
              <a:ln>
                <a:noFill/>
              </a:ln>
              <a:effectLst/>
            </c:spPr>
            <c:txPr>
              <a:bodyPr wrap="square" lIns="38100" tIns="19050" rIns="38100" bIns="19050" anchor="ctr">
                <a:spAutoFit/>
              </a:bodyPr>
              <a:lstStyle/>
              <a:p>
                <a:pPr>
                  <a:defRPr sz="700">
                    <a:solidFill>
                      <a:schemeClr val="accent4"/>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Hoja1!$B$1:$H$1</c:f>
              <c:strCache>
                <c:ptCount val="7"/>
                <c:pt idx="0">
                  <c:v>Los periódicos</c:v>
                </c:pt>
                <c:pt idx="1">
                  <c:v> Los Tribunales de Justicia de España</c:v>
                </c:pt>
                <c:pt idx="2">
                  <c:v> Las organizaciones ecologistas</c:v>
                </c:pt>
                <c:pt idx="3">
                  <c:v>Las grandes empresas españolas</c:v>
                </c:pt>
                <c:pt idx="4">
                  <c:v> La policía</c:v>
                </c:pt>
                <c:pt idx="5">
                  <c:v> El ejército</c:v>
                </c:pt>
                <c:pt idx="6">
                  <c:v> La Sanidad Pública</c:v>
                </c:pt>
              </c:strCache>
            </c:strRef>
          </c:cat>
          <c:val>
            <c:numRef>
              <c:f>Hoja1!$B$3:$H$3</c:f>
              <c:numCache>
                <c:formatCode>###0%</c:formatCode>
                <c:ptCount val="7"/>
                <c:pt idx="0">
                  <c:v>0.14590570719602977</c:v>
                </c:pt>
                <c:pt idx="1">
                  <c:v>0.13945409429280398</c:v>
                </c:pt>
                <c:pt idx="2">
                  <c:v>0.12655086848635236</c:v>
                </c:pt>
                <c:pt idx="3">
                  <c:v>0.13052109181141439</c:v>
                </c:pt>
                <c:pt idx="4">
                  <c:v>7.8411910669975188E-2</c:v>
                </c:pt>
                <c:pt idx="5">
                  <c:v>7.8411910669975188E-2</c:v>
                </c:pt>
                <c:pt idx="6">
                  <c:v>5.2605459057071959E-2</c:v>
                </c:pt>
              </c:numCache>
            </c:numRef>
          </c:val>
          <c:extLst>
            <c:ext xmlns:c16="http://schemas.microsoft.com/office/drawing/2014/chart" uri="{C3380CC4-5D6E-409C-BE32-E72D297353CC}">
              <c16:uniqueId val="{00000007-F0AA-3040-9E16-DB0D0CDD5E73}"/>
            </c:ext>
          </c:extLst>
        </c:ser>
        <c:ser>
          <c:idx val="1"/>
          <c:order val="2"/>
          <c:tx>
            <c:strRef>
              <c:f>Hoja1!$A$4</c:f>
              <c:strCache>
                <c:ptCount val="1"/>
                <c:pt idx="0">
                  <c:v>5</c:v>
                </c:pt>
              </c:strCache>
            </c:strRef>
          </c:tx>
          <c:spPr>
            <a:solidFill>
              <a:srgbClr val="48AE64"/>
            </a:solidFill>
            <a:ln>
              <a:noFill/>
            </a:ln>
          </c:spPr>
          <c:invertIfNegative val="0"/>
          <c:dLbls>
            <c:dLbl>
              <c:idx val="6"/>
              <c:layout>
                <c:manualLayout>
                  <c:x val="4.2198298777246148E-3"/>
                  <c:y val="1.5873015872091941E-7"/>
                </c:manualLayout>
              </c:layout>
              <c:spPr>
                <a:noFill/>
                <a:ln>
                  <a:noFill/>
                </a:ln>
                <a:effectLst/>
              </c:spPr>
              <c:txPr>
                <a:bodyPr wrap="square" lIns="38100" tIns="19050" rIns="38100" bIns="19050" anchor="ctr">
                  <a:noAutofit/>
                </a:bodyPr>
                <a:lstStyle/>
                <a:p>
                  <a:pPr>
                    <a:defRPr sz="700">
                      <a:solidFill>
                        <a:schemeClr val="bg1"/>
                      </a:solidFill>
                      <a:latin typeface="+mj-lt"/>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8.4460061137692721E-2"/>
                      <c:h val="3.6446984126984119E-2"/>
                    </c:manualLayout>
                  </c15:layout>
                </c:ext>
                <c:ext xmlns:c16="http://schemas.microsoft.com/office/drawing/2014/chart" uri="{C3380CC4-5D6E-409C-BE32-E72D297353CC}">
                  <c16:uniqueId val="{00000009-A2E4-E041-963B-94D48E0C0C74}"/>
                </c:ext>
              </c:extLst>
            </c:dLbl>
            <c:spPr>
              <a:noFill/>
              <a:ln>
                <a:noFill/>
              </a:ln>
              <a:effectLst/>
            </c:spPr>
            <c:txPr>
              <a:bodyPr wrap="square" lIns="38100" tIns="19050" rIns="38100" bIns="19050" anchor="ctr">
                <a:spAutoFit/>
              </a:bodyPr>
              <a:lstStyle/>
              <a:p>
                <a:pPr>
                  <a:defRPr sz="7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Hoja1!$B$1:$H$1</c:f>
              <c:strCache>
                <c:ptCount val="7"/>
                <c:pt idx="0">
                  <c:v>Los periódicos</c:v>
                </c:pt>
                <c:pt idx="1">
                  <c:v> Los Tribunales de Justicia de España</c:v>
                </c:pt>
                <c:pt idx="2">
                  <c:v> Las organizaciones ecologistas</c:v>
                </c:pt>
                <c:pt idx="3">
                  <c:v>Las grandes empresas españolas</c:v>
                </c:pt>
                <c:pt idx="4">
                  <c:v> La policía</c:v>
                </c:pt>
                <c:pt idx="5">
                  <c:v> El ejército</c:v>
                </c:pt>
                <c:pt idx="6">
                  <c:v> La Sanidad Pública</c:v>
                </c:pt>
              </c:strCache>
            </c:strRef>
          </c:cat>
          <c:val>
            <c:numRef>
              <c:f>Hoja1!$B$4:$H$4</c:f>
              <c:numCache>
                <c:formatCode>###0%</c:formatCode>
                <c:ptCount val="7"/>
                <c:pt idx="0">
                  <c:v>0.23523573200992554</c:v>
                </c:pt>
                <c:pt idx="1">
                  <c:v>0.16724565756823823</c:v>
                </c:pt>
                <c:pt idx="2">
                  <c:v>0.15682382133995038</c:v>
                </c:pt>
                <c:pt idx="3">
                  <c:v>0.18163771712158808</c:v>
                </c:pt>
                <c:pt idx="4">
                  <c:v>0.12704714640198511</c:v>
                </c:pt>
                <c:pt idx="5">
                  <c:v>0.11811414392059554</c:v>
                </c:pt>
                <c:pt idx="6">
                  <c:v>9.5285359801488834E-2</c:v>
                </c:pt>
              </c:numCache>
            </c:numRef>
          </c:val>
          <c:extLst>
            <c:ext xmlns:c16="http://schemas.microsoft.com/office/drawing/2014/chart" uri="{C3380CC4-5D6E-409C-BE32-E72D297353CC}">
              <c16:uniqueId val="{00000008-F0AA-3040-9E16-DB0D0CDD5E73}"/>
            </c:ext>
          </c:extLst>
        </c:ser>
        <c:ser>
          <c:idx val="2"/>
          <c:order val="3"/>
          <c:tx>
            <c:strRef>
              <c:f>Hoja1!$A$5</c:f>
              <c:strCache>
                <c:ptCount val="1"/>
                <c:pt idx="0">
                  <c:v>6 a 7</c:v>
                </c:pt>
              </c:strCache>
            </c:strRef>
          </c:tx>
          <c:spPr>
            <a:solidFill>
              <a:srgbClr val="5BBEFF"/>
            </a:solidFill>
            <a:ln>
              <a:noFill/>
            </a:ln>
          </c:spPr>
          <c:invertIfNegative val="0"/>
          <c:dLbls>
            <c:spPr>
              <a:noFill/>
              <a:ln>
                <a:noFill/>
              </a:ln>
              <a:effectLst/>
            </c:spPr>
            <c:txPr>
              <a:bodyPr wrap="square" lIns="38100" tIns="19050" rIns="38100" bIns="19050" anchor="ctr">
                <a:spAutoFit/>
              </a:bodyPr>
              <a:lstStyle/>
              <a:p>
                <a:pPr>
                  <a:defRPr sz="7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Hoja1!$B$1:$H$1</c:f>
              <c:strCache>
                <c:ptCount val="7"/>
                <c:pt idx="0">
                  <c:v>Los periódicos</c:v>
                </c:pt>
                <c:pt idx="1">
                  <c:v> Los Tribunales de Justicia de España</c:v>
                </c:pt>
                <c:pt idx="2">
                  <c:v> Las organizaciones ecologistas</c:v>
                </c:pt>
                <c:pt idx="3">
                  <c:v>Las grandes empresas españolas</c:v>
                </c:pt>
                <c:pt idx="4">
                  <c:v> La policía</c:v>
                </c:pt>
                <c:pt idx="5">
                  <c:v> El ejército</c:v>
                </c:pt>
                <c:pt idx="6">
                  <c:v> La Sanidad Pública</c:v>
                </c:pt>
              </c:strCache>
            </c:strRef>
          </c:cat>
          <c:val>
            <c:numRef>
              <c:f>Hoja1!$B$5:$H$5</c:f>
              <c:numCache>
                <c:formatCode>###0%</c:formatCode>
                <c:ptCount val="7"/>
                <c:pt idx="0">
                  <c:v>0.31563275434243176</c:v>
                </c:pt>
                <c:pt idx="1">
                  <c:v>0.26253101736972706</c:v>
                </c:pt>
                <c:pt idx="2">
                  <c:v>0.2823821339950372</c:v>
                </c:pt>
                <c:pt idx="3">
                  <c:v>0.31414392059553348</c:v>
                </c:pt>
                <c:pt idx="4">
                  <c:v>0.26302729528535979</c:v>
                </c:pt>
                <c:pt idx="5">
                  <c:v>0.21488833746898262</c:v>
                </c:pt>
                <c:pt idx="6">
                  <c:v>0.24069478908188585</c:v>
                </c:pt>
              </c:numCache>
            </c:numRef>
          </c:val>
          <c:extLst>
            <c:ext xmlns:c16="http://schemas.microsoft.com/office/drawing/2014/chart" uri="{C3380CC4-5D6E-409C-BE32-E72D297353CC}">
              <c16:uniqueId val="{00000009-F0AA-3040-9E16-DB0D0CDD5E73}"/>
            </c:ext>
          </c:extLst>
        </c:ser>
        <c:ser>
          <c:idx val="3"/>
          <c:order val="4"/>
          <c:tx>
            <c:strRef>
              <c:f>Hoja1!$A$6</c:f>
              <c:strCache>
                <c:ptCount val="1"/>
                <c:pt idx="0">
                  <c:v>8 a 10</c:v>
                </c:pt>
              </c:strCache>
            </c:strRef>
          </c:tx>
          <c:spPr>
            <a:solidFill>
              <a:srgbClr val="004481"/>
            </a:solidFill>
            <a:ln>
              <a:noFill/>
            </a:ln>
          </c:spPr>
          <c:invertIfNegative val="0"/>
          <c:dLbls>
            <c:spPr>
              <a:noFill/>
              <a:ln>
                <a:noFill/>
              </a:ln>
              <a:effectLst/>
            </c:spPr>
            <c:txPr>
              <a:bodyPr wrap="square" lIns="38100" tIns="19050" rIns="38100" bIns="19050" anchor="ctr">
                <a:spAutoFit/>
              </a:bodyPr>
              <a:lstStyle/>
              <a:p>
                <a:pPr>
                  <a:defRPr sz="7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Hoja1!$B$1:$H$1</c:f>
              <c:strCache>
                <c:ptCount val="7"/>
                <c:pt idx="0">
                  <c:v>Los periódicos</c:v>
                </c:pt>
                <c:pt idx="1">
                  <c:v> Los Tribunales de Justicia de España</c:v>
                </c:pt>
                <c:pt idx="2">
                  <c:v> Las organizaciones ecologistas</c:v>
                </c:pt>
                <c:pt idx="3">
                  <c:v>Las grandes empresas españolas</c:v>
                </c:pt>
                <c:pt idx="4">
                  <c:v> La policía</c:v>
                </c:pt>
                <c:pt idx="5">
                  <c:v> El ejército</c:v>
                </c:pt>
                <c:pt idx="6">
                  <c:v> La Sanidad Pública</c:v>
                </c:pt>
              </c:strCache>
            </c:strRef>
          </c:cat>
          <c:val>
            <c:numRef>
              <c:f>Hoja1!$B$6:$H$6</c:f>
              <c:numCache>
                <c:formatCode>###0%</c:formatCode>
                <c:ptCount val="7"/>
                <c:pt idx="0">
                  <c:v>0.13647642679900746</c:v>
                </c:pt>
                <c:pt idx="1">
                  <c:v>0.20893300248138957</c:v>
                </c:pt>
                <c:pt idx="2">
                  <c:v>0.21588089330024815</c:v>
                </c:pt>
                <c:pt idx="3">
                  <c:v>0.23176178660049629</c:v>
                </c:pt>
                <c:pt idx="4">
                  <c:v>0.45558312655086852</c:v>
                </c:pt>
                <c:pt idx="5">
                  <c:v>0.46947890818858562</c:v>
                </c:pt>
                <c:pt idx="6">
                  <c:v>0.54937965260545907</c:v>
                </c:pt>
              </c:numCache>
            </c:numRef>
          </c:val>
          <c:extLst>
            <c:ext xmlns:c16="http://schemas.microsoft.com/office/drawing/2014/chart" uri="{C3380CC4-5D6E-409C-BE32-E72D297353CC}">
              <c16:uniqueId val="{0000000A-F0AA-3040-9E16-DB0D0CDD5E73}"/>
            </c:ext>
          </c:extLst>
        </c:ser>
        <c:ser>
          <c:idx val="5"/>
          <c:order val="5"/>
          <c:tx>
            <c:strRef>
              <c:f>Hoja1!$A$7</c:f>
              <c:strCache>
                <c:ptCount val="1"/>
                <c:pt idx="0">
                  <c:v>Ns/Nc</c:v>
                </c:pt>
              </c:strCache>
            </c:strRef>
          </c:tx>
          <c:spPr>
            <a:solidFill>
              <a:srgbClr val="F7893B"/>
            </a:solidFill>
            <a:ln>
              <a:noFill/>
            </a:ln>
          </c:spPr>
          <c:invertIfNegative val="0"/>
          <c:dLbls>
            <c:delete val="1"/>
          </c:dLbls>
          <c:cat>
            <c:strRef>
              <c:f>Hoja1!$B$1:$H$1</c:f>
              <c:strCache>
                <c:ptCount val="7"/>
                <c:pt idx="0">
                  <c:v>Los periódicos</c:v>
                </c:pt>
                <c:pt idx="1">
                  <c:v> Los Tribunales de Justicia de España</c:v>
                </c:pt>
                <c:pt idx="2">
                  <c:v> Las organizaciones ecologistas</c:v>
                </c:pt>
                <c:pt idx="3">
                  <c:v>Las grandes empresas españolas</c:v>
                </c:pt>
                <c:pt idx="4">
                  <c:v> La policía</c:v>
                </c:pt>
                <c:pt idx="5">
                  <c:v> El ejército</c:v>
                </c:pt>
                <c:pt idx="6">
                  <c:v> La Sanidad Pública</c:v>
                </c:pt>
              </c:strCache>
            </c:strRef>
          </c:cat>
          <c:val>
            <c:numRef>
              <c:f>Hoja1!$B$7:$H$7</c:f>
              <c:numCache>
                <c:formatCode>###0%</c:formatCode>
                <c:ptCount val="7"/>
                <c:pt idx="0">
                  <c:v>1.9851116625310174E-2</c:v>
                </c:pt>
                <c:pt idx="1">
                  <c:v>1.2406947890818858E-2</c:v>
                </c:pt>
                <c:pt idx="2">
                  <c:v>1.7369727047146403E-2</c:v>
                </c:pt>
                <c:pt idx="3">
                  <c:v>2.1339950372208438E-2</c:v>
                </c:pt>
                <c:pt idx="4">
                  <c:v>1.9851116625310174E-3</c:v>
                </c:pt>
                <c:pt idx="5">
                  <c:v>1.5384615384615385E-2</c:v>
                </c:pt>
                <c:pt idx="6">
                  <c:v>4.9627791563275434E-4</c:v>
                </c:pt>
              </c:numCache>
            </c:numRef>
          </c:val>
          <c:extLst>
            <c:ext xmlns:c16="http://schemas.microsoft.com/office/drawing/2014/chart" uri="{C3380CC4-5D6E-409C-BE32-E72D297353CC}">
              <c16:uniqueId val="{0000000B-F0AA-3040-9E16-DB0D0CDD5E73}"/>
            </c:ext>
          </c:extLst>
        </c:ser>
        <c:dLbls>
          <c:showLegendKey val="0"/>
          <c:showVal val="1"/>
          <c:showCatName val="0"/>
          <c:showSerName val="0"/>
          <c:showPercent val="0"/>
          <c:showBubbleSize val="0"/>
        </c:dLbls>
        <c:gapWidth val="60"/>
        <c:overlap val="100"/>
        <c:axId val="504154944"/>
        <c:axId val="504151680"/>
      </c:barChart>
      <c:catAx>
        <c:axId val="504154944"/>
        <c:scaling>
          <c:orientation val="minMax"/>
        </c:scaling>
        <c:delete val="0"/>
        <c:axPos val="l"/>
        <c:numFmt formatCode="General" sourceLinked="1"/>
        <c:majorTickMark val="out"/>
        <c:minorTickMark val="none"/>
        <c:tickLblPos val="nextTo"/>
        <c:txPr>
          <a:bodyPr/>
          <a:lstStyle/>
          <a:p>
            <a:pPr>
              <a:defRPr sz="800">
                <a:solidFill>
                  <a:srgbClr val="004481"/>
                </a:solidFill>
                <a:latin typeface="BentonSansBBVA Book" pitchFamily="2" charset="77"/>
                <a:cs typeface="Calibri" panose="020F0502020204030204" pitchFamily="34" charset="0"/>
              </a:defRPr>
            </a:pPr>
            <a:endParaRPr lang="es-ES"/>
          </a:p>
        </c:txPr>
        <c:crossAx val="504151680"/>
        <c:crosses val="autoZero"/>
        <c:auto val="1"/>
        <c:lblAlgn val="ctr"/>
        <c:lblOffset val="100"/>
        <c:noMultiLvlLbl val="0"/>
      </c:catAx>
      <c:valAx>
        <c:axId val="504151680"/>
        <c:scaling>
          <c:orientation val="minMax"/>
          <c:max val="1"/>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rgbClr val="000000"/>
                </a:solidFill>
                <a:latin typeface="BentonSansBBVA Book" pitchFamily="2" charset="77"/>
                <a:ea typeface="Century Gothic"/>
                <a:cs typeface="Calibri" panose="020F0502020204030204" pitchFamily="34" charset="0"/>
              </a:defRPr>
            </a:pPr>
            <a:endParaRPr lang="es-ES"/>
          </a:p>
        </c:txPr>
        <c:crossAx val="504154944"/>
        <c:crosses val="autoZero"/>
        <c:crossBetween val="between"/>
        <c:majorUnit val="0.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8659687638515889"/>
          <c:y val="2.0420814233509867E-2"/>
          <c:w val="0.31603503646337283"/>
          <c:h val="0.94162594543889022"/>
        </c:manualLayout>
      </c:layout>
      <c:barChart>
        <c:barDir val="bar"/>
        <c:grouping val="clustered"/>
        <c:varyColors val="0"/>
        <c:ser>
          <c:idx val="4"/>
          <c:order val="0"/>
          <c:spPr>
            <a:solidFill>
              <a:srgbClr val="004481"/>
            </a:solidFill>
            <a:ln w="12984">
              <a:noFill/>
              <a:prstDash val="solid"/>
            </a:ln>
          </c:spPr>
          <c:invertIfNegative val="0"/>
          <c:dPt>
            <c:idx val="0"/>
            <c:invertIfNegative val="0"/>
            <c:bubble3D val="0"/>
            <c:extLst>
              <c:ext xmlns:c16="http://schemas.microsoft.com/office/drawing/2014/chart" uri="{C3380CC4-5D6E-409C-BE32-E72D297353CC}">
                <c16:uniqueId val="{00000000-357B-7945-87F8-F85310309AAA}"/>
              </c:ext>
            </c:extLst>
          </c:dPt>
          <c:dPt>
            <c:idx val="1"/>
            <c:invertIfNegative val="0"/>
            <c:bubble3D val="0"/>
            <c:extLst>
              <c:ext xmlns:c16="http://schemas.microsoft.com/office/drawing/2014/chart" uri="{C3380CC4-5D6E-409C-BE32-E72D297353CC}">
                <c16:uniqueId val="{00000001-357B-7945-87F8-F85310309AAA}"/>
              </c:ext>
            </c:extLst>
          </c:dPt>
          <c:dPt>
            <c:idx val="2"/>
            <c:invertIfNegative val="0"/>
            <c:bubble3D val="0"/>
            <c:extLst>
              <c:ext xmlns:c16="http://schemas.microsoft.com/office/drawing/2014/chart" uri="{C3380CC4-5D6E-409C-BE32-E72D297353CC}">
                <c16:uniqueId val="{00000002-357B-7945-87F8-F85310309AAA}"/>
              </c:ext>
            </c:extLst>
          </c:dPt>
          <c:dPt>
            <c:idx val="3"/>
            <c:invertIfNegative val="0"/>
            <c:bubble3D val="0"/>
            <c:extLst>
              <c:ext xmlns:c16="http://schemas.microsoft.com/office/drawing/2014/chart" uri="{C3380CC4-5D6E-409C-BE32-E72D297353CC}">
                <c16:uniqueId val="{00000003-357B-7945-87F8-F85310309AAA}"/>
              </c:ext>
            </c:extLst>
          </c:dPt>
          <c:dPt>
            <c:idx val="4"/>
            <c:invertIfNegative val="0"/>
            <c:bubble3D val="0"/>
            <c:extLst>
              <c:ext xmlns:c16="http://schemas.microsoft.com/office/drawing/2014/chart" uri="{C3380CC4-5D6E-409C-BE32-E72D297353CC}">
                <c16:uniqueId val="{00000004-357B-7945-87F8-F85310309AAA}"/>
              </c:ext>
            </c:extLst>
          </c:dPt>
          <c:dPt>
            <c:idx val="6"/>
            <c:invertIfNegative val="0"/>
            <c:bubble3D val="0"/>
            <c:extLst>
              <c:ext xmlns:c16="http://schemas.microsoft.com/office/drawing/2014/chart" uri="{C3380CC4-5D6E-409C-BE32-E72D297353CC}">
                <c16:uniqueId val="{00000005-357B-7945-87F8-F85310309AAA}"/>
              </c:ext>
            </c:extLst>
          </c:dPt>
          <c:dPt>
            <c:idx val="12"/>
            <c:invertIfNegative val="0"/>
            <c:bubble3D val="0"/>
            <c:spPr>
              <a:solidFill>
                <a:srgbClr val="004481"/>
              </a:solidFill>
              <a:ln w="9525">
                <a:noFill/>
                <a:prstDash val="solid"/>
              </a:ln>
            </c:spPr>
            <c:extLst>
              <c:ext xmlns:c16="http://schemas.microsoft.com/office/drawing/2014/chart" uri="{C3380CC4-5D6E-409C-BE32-E72D297353CC}">
                <c16:uniqueId val="{00000007-357B-7945-87F8-F85310309AAA}"/>
              </c:ext>
            </c:extLst>
          </c:dPt>
          <c:dPt>
            <c:idx val="13"/>
            <c:invertIfNegative val="0"/>
            <c:bubble3D val="0"/>
            <c:spPr>
              <a:solidFill>
                <a:srgbClr val="004481"/>
              </a:solidFill>
              <a:ln w="9525">
                <a:noFill/>
                <a:prstDash val="solid"/>
              </a:ln>
            </c:spPr>
            <c:extLst>
              <c:ext xmlns:c16="http://schemas.microsoft.com/office/drawing/2014/chart" uri="{C3380CC4-5D6E-409C-BE32-E72D297353CC}">
                <c16:uniqueId val="{00000009-357B-7945-87F8-F85310309AAA}"/>
              </c:ext>
            </c:extLst>
          </c:dPt>
          <c:dLbls>
            <c:dLbl>
              <c:idx val="0"/>
              <c:layout>
                <c:manualLayout>
                  <c:x val="-0.11185958369608823"/>
                  <c:y val="1.6775601833103564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9.6049236788630241E-2"/>
                      <c:h val="5.4872992222411009E-2"/>
                    </c:manualLayout>
                  </c15:layout>
                </c:ext>
                <c:ext xmlns:c16="http://schemas.microsoft.com/office/drawing/2014/chart" uri="{C3380CC4-5D6E-409C-BE32-E72D297353CC}">
                  <c16:uniqueId val="{00000000-357B-7945-87F8-F85310309AAA}"/>
                </c:ext>
              </c:extLst>
            </c:dLbl>
            <c:dLbl>
              <c:idx val="1"/>
              <c:layout>
                <c:manualLayout>
                  <c:x val="-0.10515652776465989"/>
                  <c:y val="-7.8808471084641488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57B-7945-87F8-F85310309AAA}"/>
                </c:ext>
              </c:extLst>
            </c:dLbl>
            <c:numFmt formatCode="#,##0.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Sheet1!$B$2:$F$2</c:f>
              <c:strCache>
                <c:ptCount val="5"/>
                <c:pt idx="0">
                  <c:v>Los políticos</c:v>
                </c:pt>
                <c:pt idx="1">
                  <c:v>Los influencers o youtubers</c:v>
                </c:pt>
                <c:pt idx="2">
                  <c:v>Los financieros</c:v>
                </c:pt>
                <c:pt idx="3">
                  <c:v>Los sindicalistas</c:v>
                </c:pt>
                <c:pt idx="4">
                  <c:v>Los sacerdotes</c:v>
                </c:pt>
              </c:strCache>
            </c:strRef>
          </c:cat>
          <c:val>
            <c:numRef>
              <c:f>Sheet1!$B$3:$F$3</c:f>
              <c:numCache>
                <c:formatCode>General</c:formatCode>
                <c:ptCount val="5"/>
                <c:pt idx="0" formatCode="0.0">
                  <c:v>2.6</c:v>
                </c:pt>
                <c:pt idx="1">
                  <c:v>2.2000000000000002</c:v>
                </c:pt>
                <c:pt idx="2">
                  <c:v>4.4000000000000004</c:v>
                </c:pt>
                <c:pt idx="3">
                  <c:v>4.0999999999999996</c:v>
                </c:pt>
                <c:pt idx="4">
                  <c:v>3.9</c:v>
                </c:pt>
              </c:numCache>
            </c:numRef>
          </c:val>
          <c:extLst>
            <c:ext xmlns:c16="http://schemas.microsoft.com/office/drawing/2014/chart" uri="{C3380CC4-5D6E-409C-BE32-E72D297353CC}">
              <c16:uniqueId val="{0000000A-357B-7945-87F8-F85310309AAA}"/>
            </c:ext>
          </c:extLst>
        </c:ser>
        <c:dLbls>
          <c:showLegendKey val="0"/>
          <c:showVal val="1"/>
          <c:showCatName val="0"/>
          <c:showSerName val="0"/>
          <c:showPercent val="0"/>
          <c:showBubbleSize val="0"/>
        </c:dLbls>
        <c:gapWidth val="60"/>
        <c:axId val="284035440"/>
        <c:axId val="284028912"/>
      </c:barChart>
      <c:catAx>
        <c:axId val="284035440"/>
        <c:scaling>
          <c:orientation val="minMax"/>
        </c:scaling>
        <c:delete val="1"/>
        <c:axPos val="l"/>
        <c:numFmt formatCode="General" sourceLinked="1"/>
        <c:majorTickMark val="out"/>
        <c:minorTickMark val="none"/>
        <c:tickLblPos val="nextTo"/>
        <c:crossAx val="284028912"/>
        <c:crosses val="autoZero"/>
        <c:auto val="1"/>
        <c:lblAlgn val="ctr"/>
        <c:lblOffset val="100"/>
        <c:noMultiLvlLbl val="0"/>
      </c:catAx>
      <c:valAx>
        <c:axId val="284028912"/>
        <c:scaling>
          <c:orientation val="minMax"/>
          <c:max val="10"/>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chemeClr val="accent4"/>
                </a:solidFill>
                <a:latin typeface="BentonSansBBVA Book" pitchFamily="2" charset="77"/>
                <a:ea typeface="Century Gothic"/>
                <a:cs typeface="Calibri" panose="020F0502020204030204" pitchFamily="34" charset="0"/>
              </a:defRPr>
            </a:pPr>
            <a:endParaRPr lang="es-ES"/>
          </a:p>
        </c:txPr>
        <c:crossAx val="284035440"/>
        <c:crosses val="autoZero"/>
        <c:crossBetween val="between"/>
        <c:majorUnit val="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6229551912400977"/>
          <c:y val="1.180127329051326E-2"/>
          <c:w val="0.37585285159993009"/>
          <c:h val="0.83403296716494013"/>
        </c:manualLayout>
      </c:layout>
      <c:barChart>
        <c:barDir val="bar"/>
        <c:grouping val="percentStacked"/>
        <c:varyColors val="0"/>
        <c:ser>
          <c:idx val="4"/>
          <c:order val="0"/>
          <c:tx>
            <c:strRef>
              <c:f>Hoja1!$A$2</c:f>
              <c:strCache>
                <c:ptCount val="1"/>
                <c:pt idx="0">
                  <c:v>0 a 2</c:v>
                </c:pt>
              </c:strCache>
            </c:strRef>
          </c:tx>
          <c:spPr>
            <a:solidFill>
              <a:srgbClr val="AD53A1"/>
            </a:solidFill>
            <a:ln w="9525">
              <a:noFill/>
              <a:prstDash val="solid"/>
            </a:ln>
          </c:spPr>
          <c:invertIfNegative val="0"/>
          <c:dPt>
            <c:idx val="0"/>
            <c:invertIfNegative val="0"/>
            <c:bubble3D val="0"/>
            <c:extLst>
              <c:ext xmlns:c16="http://schemas.microsoft.com/office/drawing/2014/chart" uri="{C3380CC4-5D6E-409C-BE32-E72D297353CC}">
                <c16:uniqueId val="{00000000-61F5-C44C-90DC-F53FC5AC152E}"/>
              </c:ext>
            </c:extLst>
          </c:dPt>
          <c:dPt>
            <c:idx val="1"/>
            <c:invertIfNegative val="0"/>
            <c:bubble3D val="0"/>
            <c:extLst>
              <c:ext xmlns:c16="http://schemas.microsoft.com/office/drawing/2014/chart" uri="{C3380CC4-5D6E-409C-BE32-E72D297353CC}">
                <c16:uniqueId val="{00000001-61F5-C44C-90DC-F53FC5AC152E}"/>
              </c:ext>
            </c:extLst>
          </c:dPt>
          <c:dPt>
            <c:idx val="2"/>
            <c:invertIfNegative val="0"/>
            <c:bubble3D val="0"/>
            <c:extLst>
              <c:ext xmlns:c16="http://schemas.microsoft.com/office/drawing/2014/chart" uri="{C3380CC4-5D6E-409C-BE32-E72D297353CC}">
                <c16:uniqueId val="{00000002-61F5-C44C-90DC-F53FC5AC152E}"/>
              </c:ext>
            </c:extLst>
          </c:dPt>
          <c:dPt>
            <c:idx val="3"/>
            <c:invertIfNegative val="0"/>
            <c:bubble3D val="0"/>
            <c:extLst>
              <c:ext xmlns:c16="http://schemas.microsoft.com/office/drawing/2014/chart" uri="{C3380CC4-5D6E-409C-BE32-E72D297353CC}">
                <c16:uniqueId val="{00000003-61F5-C44C-90DC-F53FC5AC152E}"/>
              </c:ext>
            </c:extLst>
          </c:dPt>
          <c:dPt>
            <c:idx val="4"/>
            <c:invertIfNegative val="0"/>
            <c:bubble3D val="0"/>
            <c:extLst>
              <c:ext xmlns:c16="http://schemas.microsoft.com/office/drawing/2014/chart" uri="{C3380CC4-5D6E-409C-BE32-E72D297353CC}">
                <c16:uniqueId val="{00000004-61F5-C44C-90DC-F53FC5AC152E}"/>
              </c:ext>
            </c:extLst>
          </c:dPt>
          <c:dPt>
            <c:idx val="6"/>
            <c:invertIfNegative val="0"/>
            <c:bubble3D val="0"/>
            <c:extLst>
              <c:ext xmlns:c16="http://schemas.microsoft.com/office/drawing/2014/chart" uri="{C3380CC4-5D6E-409C-BE32-E72D297353CC}">
                <c16:uniqueId val="{00000005-61F5-C44C-90DC-F53FC5AC152E}"/>
              </c:ext>
            </c:extLst>
          </c:dPt>
          <c:dLbls>
            <c:numFmt formatCode="0%" sourceLinked="0"/>
            <c:spPr>
              <a:noFill/>
              <a:ln>
                <a:noFill/>
              </a:ln>
              <a:effectLst/>
            </c:spPr>
            <c:txPr>
              <a:bodyPr wrap="square" lIns="38100" tIns="19050" rIns="38100" bIns="19050" anchor="ctr">
                <a:spAutoFit/>
              </a:bodyPr>
              <a:lstStyle/>
              <a:p>
                <a:pPr>
                  <a:defRPr sz="7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Hoja1!$B$1:$F$1</c:f>
              <c:strCache>
                <c:ptCount val="5"/>
                <c:pt idx="0">
                  <c:v>Los políticos</c:v>
                </c:pt>
                <c:pt idx="1">
                  <c:v>Los influencers o youtubers</c:v>
                </c:pt>
                <c:pt idx="2">
                  <c:v>Los financieros</c:v>
                </c:pt>
                <c:pt idx="3">
                  <c:v>Los sindicalistas</c:v>
                </c:pt>
                <c:pt idx="4">
                  <c:v>Los sacerdotes</c:v>
                </c:pt>
              </c:strCache>
            </c:strRef>
          </c:cat>
          <c:val>
            <c:numRef>
              <c:f>Hoja1!$B$2:$F$2</c:f>
              <c:numCache>
                <c:formatCode>###0.0%</c:formatCode>
                <c:ptCount val="5"/>
                <c:pt idx="0">
                  <c:v>0.51166253101736969</c:v>
                </c:pt>
                <c:pt idx="1">
                  <c:v>0.56575682382133996</c:v>
                </c:pt>
                <c:pt idx="2">
                  <c:v>0.24019851116625299</c:v>
                </c:pt>
                <c:pt idx="3">
                  <c:v>0.29826302729528537</c:v>
                </c:pt>
                <c:pt idx="4">
                  <c:v>0.3588089330024814</c:v>
                </c:pt>
              </c:numCache>
            </c:numRef>
          </c:val>
          <c:extLst>
            <c:ext xmlns:c16="http://schemas.microsoft.com/office/drawing/2014/chart" uri="{C3380CC4-5D6E-409C-BE32-E72D297353CC}">
              <c16:uniqueId val="{00000006-61F5-C44C-90DC-F53FC5AC152E}"/>
            </c:ext>
          </c:extLst>
        </c:ser>
        <c:ser>
          <c:idx val="0"/>
          <c:order val="1"/>
          <c:tx>
            <c:strRef>
              <c:f>Hoja1!$A$3</c:f>
              <c:strCache>
                <c:ptCount val="1"/>
                <c:pt idx="0">
                  <c:v>3 a 4</c:v>
                </c:pt>
              </c:strCache>
            </c:strRef>
          </c:tx>
          <c:spPr>
            <a:solidFill>
              <a:srgbClr val="F8CD51"/>
            </a:solidFill>
            <a:ln>
              <a:noFill/>
            </a:ln>
          </c:spPr>
          <c:invertIfNegative val="0"/>
          <c:dLbls>
            <c:numFmt formatCode="0%" sourceLinked="0"/>
            <c:spPr>
              <a:noFill/>
              <a:ln>
                <a:noFill/>
              </a:ln>
              <a:effectLst/>
            </c:spPr>
            <c:txPr>
              <a:bodyPr wrap="square" lIns="38100" tIns="19050" rIns="38100" bIns="19050" anchor="ctr">
                <a:spAutoFit/>
              </a:bodyPr>
              <a:lstStyle/>
              <a:p>
                <a:pPr>
                  <a:defRPr sz="700">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Hoja1!$B$1:$F$1</c:f>
              <c:strCache>
                <c:ptCount val="5"/>
                <c:pt idx="0">
                  <c:v>Los políticos</c:v>
                </c:pt>
                <c:pt idx="1">
                  <c:v>Los influencers o youtubers</c:v>
                </c:pt>
                <c:pt idx="2">
                  <c:v>Los financieros</c:v>
                </c:pt>
                <c:pt idx="3">
                  <c:v>Los sindicalistas</c:v>
                </c:pt>
                <c:pt idx="4">
                  <c:v>Los sacerdotes</c:v>
                </c:pt>
              </c:strCache>
            </c:strRef>
          </c:cat>
          <c:val>
            <c:numRef>
              <c:f>Hoja1!$B$3:$F$3</c:f>
              <c:numCache>
                <c:formatCode>###0.0%</c:formatCode>
                <c:ptCount val="5"/>
                <c:pt idx="0">
                  <c:v>0.19503722084367248</c:v>
                </c:pt>
                <c:pt idx="1">
                  <c:v>0.18957816377171216</c:v>
                </c:pt>
                <c:pt idx="2">
                  <c:v>0.19553349875930523</c:v>
                </c:pt>
                <c:pt idx="3">
                  <c:v>0.15880893300248139</c:v>
                </c:pt>
                <c:pt idx="4">
                  <c:v>0.13995037220843673</c:v>
                </c:pt>
              </c:numCache>
            </c:numRef>
          </c:val>
          <c:extLst>
            <c:ext xmlns:c16="http://schemas.microsoft.com/office/drawing/2014/chart" uri="{C3380CC4-5D6E-409C-BE32-E72D297353CC}">
              <c16:uniqueId val="{00000007-61F5-C44C-90DC-F53FC5AC152E}"/>
            </c:ext>
          </c:extLst>
        </c:ser>
        <c:ser>
          <c:idx val="1"/>
          <c:order val="2"/>
          <c:tx>
            <c:strRef>
              <c:f>Hoja1!$A$4</c:f>
              <c:strCache>
                <c:ptCount val="1"/>
                <c:pt idx="0">
                  <c:v>5</c:v>
                </c:pt>
              </c:strCache>
            </c:strRef>
          </c:tx>
          <c:spPr>
            <a:solidFill>
              <a:srgbClr val="48AE64"/>
            </a:solidFill>
            <a:ln>
              <a:noFill/>
            </a:ln>
          </c:spPr>
          <c:invertIfNegative val="0"/>
          <c:dLbls>
            <c:dLbl>
              <c:idx val="0"/>
              <c:layout>
                <c:manualLayout>
                  <c:x val="0"/>
                  <c:y val="2.059113305817225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61F5-C44C-90DC-F53FC5AC152E}"/>
                </c:ext>
              </c:extLst>
            </c:dLbl>
            <c:dLbl>
              <c:idx val="1"/>
              <c:layout>
                <c:manualLayout>
                  <c:x val="-7.604259642596854E-17"/>
                  <c:y val="1.02955665290861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61F5-C44C-90DC-F53FC5AC152E}"/>
                </c:ext>
              </c:extLst>
            </c:dLbl>
            <c:numFmt formatCode="0%" sourceLinked="0"/>
            <c:spPr>
              <a:noFill/>
              <a:ln>
                <a:noFill/>
              </a:ln>
              <a:effectLst/>
            </c:spPr>
            <c:txPr>
              <a:bodyPr wrap="square" lIns="38100" tIns="19050" rIns="38100" bIns="19050" anchor="ctr">
                <a:spAutoFit/>
              </a:bodyPr>
              <a:lstStyle/>
              <a:p>
                <a:pPr>
                  <a:defRPr sz="700">
                    <a:solidFill>
                      <a:srgbClr val="FFFFFF"/>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Hoja1!$B$1:$F$1</c:f>
              <c:strCache>
                <c:ptCount val="5"/>
                <c:pt idx="0">
                  <c:v>Los políticos</c:v>
                </c:pt>
                <c:pt idx="1">
                  <c:v>Los influencers o youtubers</c:v>
                </c:pt>
                <c:pt idx="2">
                  <c:v>Los financieros</c:v>
                </c:pt>
                <c:pt idx="3">
                  <c:v>Los sindicalistas</c:v>
                </c:pt>
                <c:pt idx="4">
                  <c:v>Los sacerdotes</c:v>
                </c:pt>
              </c:strCache>
            </c:strRef>
          </c:cat>
          <c:val>
            <c:numRef>
              <c:f>Hoja1!$B$4:$F$4</c:f>
              <c:numCache>
                <c:formatCode>###0.0%</c:formatCode>
                <c:ptCount val="5"/>
                <c:pt idx="0">
                  <c:v>0.13895781637717122</c:v>
                </c:pt>
                <c:pt idx="1">
                  <c:v>0.13399503722084366</c:v>
                </c:pt>
                <c:pt idx="2">
                  <c:v>0.19950372208436726</c:v>
                </c:pt>
                <c:pt idx="3">
                  <c:v>0.18163771712158808</c:v>
                </c:pt>
                <c:pt idx="4">
                  <c:v>0.1945409429280397</c:v>
                </c:pt>
              </c:numCache>
            </c:numRef>
          </c:val>
          <c:extLst>
            <c:ext xmlns:c16="http://schemas.microsoft.com/office/drawing/2014/chart" uri="{C3380CC4-5D6E-409C-BE32-E72D297353CC}">
              <c16:uniqueId val="{00000008-61F5-C44C-90DC-F53FC5AC152E}"/>
            </c:ext>
          </c:extLst>
        </c:ser>
        <c:ser>
          <c:idx val="2"/>
          <c:order val="3"/>
          <c:tx>
            <c:strRef>
              <c:f>Hoja1!$A$5</c:f>
              <c:strCache>
                <c:ptCount val="1"/>
                <c:pt idx="0">
                  <c:v>6 a 7</c:v>
                </c:pt>
              </c:strCache>
            </c:strRef>
          </c:tx>
          <c:spPr>
            <a:solidFill>
              <a:srgbClr val="5BBEFF"/>
            </a:solidFill>
            <a:ln>
              <a:noFill/>
            </a:ln>
          </c:spPr>
          <c:invertIfNegative val="0"/>
          <c:dLbls>
            <c:numFmt formatCode="0%" sourceLinked="0"/>
            <c:spPr>
              <a:noFill/>
              <a:ln>
                <a:noFill/>
              </a:ln>
              <a:effectLst/>
            </c:spPr>
            <c:txPr>
              <a:bodyPr wrap="square" lIns="38100" tIns="19050" rIns="38100" bIns="19050" anchor="ctr">
                <a:spAutoFit/>
              </a:bodyPr>
              <a:lstStyle/>
              <a:p>
                <a:pPr>
                  <a:defRPr sz="7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Hoja1!$B$1:$F$1</c:f>
              <c:strCache>
                <c:ptCount val="5"/>
                <c:pt idx="0">
                  <c:v>Los políticos</c:v>
                </c:pt>
                <c:pt idx="1">
                  <c:v>Los influencers o youtubers</c:v>
                </c:pt>
                <c:pt idx="2">
                  <c:v>Los financieros</c:v>
                </c:pt>
                <c:pt idx="3">
                  <c:v>Los sindicalistas</c:v>
                </c:pt>
                <c:pt idx="4">
                  <c:v>Los sacerdotes</c:v>
                </c:pt>
              </c:strCache>
            </c:strRef>
          </c:cat>
          <c:val>
            <c:numRef>
              <c:f>Hoja1!$B$5:$F$5</c:f>
              <c:numCache>
                <c:formatCode>###0.0%</c:formatCode>
                <c:ptCount val="5"/>
                <c:pt idx="0">
                  <c:v>0.12406947890818859</c:v>
                </c:pt>
                <c:pt idx="1">
                  <c:v>5.8560794044665014E-2</c:v>
                </c:pt>
                <c:pt idx="2">
                  <c:v>0.2476426799007444</c:v>
                </c:pt>
                <c:pt idx="3">
                  <c:v>0.24813895781637718</c:v>
                </c:pt>
                <c:pt idx="4">
                  <c:v>0.17667493796526057</c:v>
                </c:pt>
              </c:numCache>
            </c:numRef>
          </c:val>
          <c:extLst>
            <c:ext xmlns:c16="http://schemas.microsoft.com/office/drawing/2014/chart" uri="{C3380CC4-5D6E-409C-BE32-E72D297353CC}">
              <c16:uniqueId val="{00000009-61F5-C44C-90DC-F53FC5AC152E}"/>
            </c:ext>
          </c:extLst>
        </c:ser>
        <c:ser>
          <c:idx val="3"/>
          <c:order val="4"/>
          <c:tx>
            <c:strRef>
              <c:f>Hoja1!$A$6</c:f>
              <c:strCache>
                <c:ptCount val="1"/>
                <c:pt idx="0">
                  <c:v>8 a 10</c:v>
                </c:pt>
              </c:strCache>
            </c:strRef>
          </c:tx>
          <c:spPr>
            <a:solidFill>
              <a:srgbClr val="004481"/>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C9AE-9042-8BF4-CC51A81C24ED}"/>
                </c:ext>
              </c:extLst>
            </c:dLbl>
            <c:dLbl>
              <c:idx val="1"/>
              <c:delete val="1"/>
              <c:extLst>
                <c:ext xmlns:c15="http://schemas.microsoft.com/office/drawing/2012/chart" uri="{CE6537A1-D6FC-4f65-9D91-7224C49458BB}"/>
                <c:ext xmlns:c16="http://schemas.microsoft.com/office/drawing/2014/chart" uri="{C3380CC4-5D6E-409C-BE32-E72D297353CC}">
                  <c16:uniqueId val="{00000007-C9AE-9042-8BF4-CC51A81C24ED}"/>
                </c:ext>
              </c:extLst>
            </c:dLbl>
            <c:numFmt formatCode="0%" sourceLinked="0"/>
            <c:spPr>
              <a:noFill/>
              <a:ln>
                <a:noFill/>
              </a:ln>
              <a:effectLst/>
            </c:spPr>
            <c:txPr>
              <a:bodyPr wrap="square" lIns="38100" tIns="19050" rIns="38100" bIns="19050" anchor="ctr">
                <a:spAutoFit/>
              </a:bodyPr>
              <a:lstStyle/>
              <a:p>
                <a:pPr>
                  <a:defRPr sz="7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Hoja1!$B$1:$F$1</c:f>
              <c:strCache>
                <c:ptCount val="5"/>
                <c:pt idx="0">
                  <c:v>Los políticos</c:v>
                </c:pt>
                <c:pt idx="1">
                  <c:v>Los influencers o youtubers</c:v>
                </c:pt>
                <c:pt idx="2">
                  <c:v>Los financieros</c:v>
                </c:pt>
                <c:pt idx="3">
                  <c:v>Los sindicalistas</c:v>
                </c:pt>
                <c:pt idx="4">
                  <c:v>Los sacerdotes</c:v>
                </c:pt>
              </c:strCache>
            </c:strRef>
          </c:cat>
          <c:val>
            <c:numRef>
              <c:f>Hoja1!$B$6:$F$6</c:f>
              <c:numCache>
                <c:formatCode>###0.0%</c:formatCode>
                <c:ptCount val="5"/>
                <c:pt idx="0">
                  <c:v>2.4317617866004962E-2</c:v>
                </c:pt>
                <c:pt idx="1">
                  <c:v>2.1339950372208438E-2</c:v>
                </c:pt>
                <c:pt idx="2">
                  <c:v>9.3796526054590573E-2</c:v>
                </c:pt>
                <c:pt idx="3">
                  <c:v>9.6277915632754341E-2</c:v>
                </c:pt>
                <c:pt idx="4">
                  <c:v>0.12009925558312656</c:v>
                </c:pt>
              </c:numCache>
            </c:numRef>
          </c:val>
          <c:extLst>
            <c:ext xmlns:c16="http://schemas.microsoft.com/office/drawing/2014/chart" uri="{C3380CC4-5D6E-409C-BE32-E72D297353CC}">
              <c16:uniqueId val="{0000000A-61F5-C44C-90DC-F53FC5AC152E}"/>
            </c:ext>
          </c:extLst>
        </c:ser>
        <c:ser>
          <c:idx val="5"/>
          <c:order val="5"/>
          <c:tx>
            <c:strRef>
              <c:f>Hoja1!$A$7</c:f>
              <c:strCache>
                <c:ptCount val="1"/>
                <c:pt idx="0">
                  <c:v>Ns/Nc</c:v>
                </c:pt>
              </c:strCache>
            </c:strRef>
          </c:tx>
          <c:spPr>
            <a:solidFill>
              <a:srgbClr val="F7893B"/>
            </a:solidFill>
            <a:ln>
              <a:noFill/>
            </a:ln>
          </c:spPr>
          <c:invertIfNegative val="0"/>
          <c:dLbls>
            <c:delete val="1"/>
          </c:dLbls>
          <c:cat>
            <c:strRef>
              <c:f>Hoja1!$B$1:$F$1</c:f>
              <c:strCache>
                <c:ptCount val="5"/>
                <c:pt idx="0">
                  <c:v>Los políticos</c:v>
                </c:pt>
                <c:pt idx="1">
                  <c:v>Los influencers o youtubers</c:v>
                </c:pt>
                <c:pt idx="2">
                  <c:v>Los financieros</c:v>
                </c:pt>
                <c:pt idx="3">
                  <c:v>Los sindicalistas</c:v>
                </c:pt>
                <c:pt idx="4">
                  <c:v>Los sacerdotes</c:v>
                </c:pt>
              </c:strCache>
            </c:strRef>
          </c:cat>
          <c:val>
            <c:numRef>
              <c:f>Hoja1!$B$7:$F$7</c:f>
              <c:numCache>
                <c:formatCode>###0.0%</c:formatCode>
                <c:ptCount val="5"/>
                <c:pt idx="0" formatCode="####.0%">
                  <c:v>5.9553349875930521E-3</c:v>
                </c:pt>
                <c:pt idx="1">
                  <c:v>3.0769230769230771E-2</c:v>
                </c:pt>
                <c:pt idx="2">
                  <c:v>2.3325062034739451E-2</c:v>
                </c:pt>
                <c:pt idx="3">
                  <c:v>1.6873449131513646E-2</c:v>
                </c:pt>
                <c:pt idx="4" formatCode="####.0%">
                  <c:v>9.9255583126550868E-3</c:v>
                </c:pt>
              </c:numCache>
            </c:numRef>
          </c:val>
          <c:extLst>
            <c:ext xmlns:c16="http://schemas.microsoft.com/office/drawing/2014/chart" uri="{C3380CC4-5D6E-409C-BE32-E72D297353CC}">
              <c16:uniqueId val="{0000000B-61F5-C44C-90DC-F53FC5AC152E}"/>
            </c:ext>
          </c:extLst>
        </c:ser>
        <c:dLbls>
          <c:showLegendKey val="0"/>
          <c:showVal val="1"/>
          <c:showCatName val="0"/>
          <c:showSerName val="0"/>
          <c:showPercent val="0"/>
          <c:showBubbleSize val="0"/>
        </c:dLbls>
        <c:gapWidth val="60"/>
        <c:overlap val="100"/>
        <c:axId val="504148960"/>
        <c:axId val="504149504"/>
      </c:barChart>
      <c:catAx>
        <c:axId val="504148960"/>
        <c:scaling>
          <c:orientation val="minMax"/>
        </c:scaling>
        <c:delete val="0"/>
        <c:axPos val="l"/>
        <c:numFmt formatCode="General" sourceLinked="1"/>
        <c:majorTickMark val="out"/>
        <c:minorTickMark val="none"/>
        <c:tickLblPos val="nextTo"/>
        <c:txPr>
          <a:bodyPr/>
          <a:lstStyle/>
          <a:p>
            <a:pPr>
              <a:defRPr sz="800">
                <a:solidFill>
                  <a:srgbClr val="004481"/>
                </a:solidFill>
                <a:latin typeface="BentonSansBBVA Book" pitchFamily="2" charset="77"/>
                <a:cs typeface="Calibri" panose="020F0502020204030204" pitchFamily="34" charset="0"/>
              </a:defRPr>
            </a:pPr>
            <a:endParaRPr lang="es-ES"/>
          </a:p>
        </c:txPr>
        <c:crossAx val="504149504"/>
        <c:crosses val="autoZero"/>
        <c:auto val="1"/>
        <c:lblAlgn val="ctr"/>
        <c:lblOffset val="100"/>
        <c:noMultiLvlLbl val="0"/>
      </c:catAx>
      <c:valAx>
        <c:axId val="504149504"/>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600" b="0" i="0" u="none" strike="noStrike" baseline="0">
                <a:solidFill>
                  <a:srgbClr val="000000"/>
                </a:solidFill>
                <a:latin typeface="BentonSansBBVA Book" pitchFamily="2" charset="77"/>
                <a:ea typeface="Century Gothic"/>
                <a:cs typeface="Calibri" panose="020F0502020204030204" pitchFamily="34" charset="0"/>
              </a:defRPr>
            </a:pPr>
            <a:endParaRPr lang="es-ES"/>
          </a:p>
        </c:txPr>
        <c:crossAx val="504148960"/>
        <c:crosses val="autoZero"/>
        <c:crossBetween val="between"/>
        <c:majorUnit val="0.2"/>
      </c:valAx>
      <c:spPr>
        <a:noFill/>
        <a:ln w="25968">
          <a:noFill/>
        </a:ln>
      </c:spPr>
    </c:plotArea>
    <c:legend>
      <c:legendPos val="b"/>
      <c:layout>
        <c:manualLayout>
          <c:xMode val="edge"/>
          <c:yMode val="edge"/>
          <c:x val="0"/>
          <c:y val="0.91754515235845613"/>
          <c:w val="0.78308666943983551"/>
          <c:h val="5.6596204424876041E-2"/>
        </c:manualLayout>
      </c:layout>
      <c:overlay val="0"/>
      <c:txPr>
        <a:bodyPr/>
        <a:lstStyle/>
        <a:p>
          <a:pPr>
            <a:defRPr sz="900" b="0">
              <a:latin typeface="BentonSansBBVA Book" pitchFamily="2" charset="77"/>
              <a:cs typeface="Calibri" panose="020F0502020204030204" pitchFamily="34" charset="0"/>
            </a:defRPr>
          </a:pPr>
          <a:endParaRPr lang="es-ES"/>
        </a:p>
      </c:txPr>
    </c:legend>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58659687638515889"/>
          <c:y val="2.0420814233509867E-2"/>
          <c:w val="0.31603503646337283"/>
          <c:h val="0.94162594543889022"/>
        </c:manualLayout>
      </c:layout>
      <c:barChart>
        <c:barDir val="bar"/>
        <c:grouping val="clustered"/>
        <c:varyColors val="0"/>
        <c:ser>
          <c:idx val="4"/>
          <c:order val="0"/>
          <c:spPr>
            <a:solidFill>
              <a:srgbClr val="004481"/>
            </a:solidFill>
            <a:ln w="12984">
              <a:noFill/>
              <a:prstDash val="solid"/>
            </a:ln>
          </c:spPr>
          <c:invertIfNegative val="0"/>
          <c:dPt>
            <c:idx val="0"/>
            <c:invertIfNegative val="0"/>
            <c:bubble3D val="0"/>
            <c:extLst>
              <c:ext xmlns:c16="http://schemas.microsoft.com/office/drawing/2014/chart" uri="{C3380CC4-5D6E-409C-BE32-E72D297353CC}">
                <c16:uniqueId val="{00000000-2295-E44B-B0D3-87902DE00BBA}"/>
              </c:ext>
            </c:extLst>
          </c:dPt>
          <c:dPt>
            <c:idx val="1"/>
            <c:invertIfNegative val="0"/>
            <c:bubble3D val="0"/>
            <c:extLst>
              <c:ext xmlns:c16="http://schemas.microsoft.com/office/drawing/2014/chart" uri="{C3380CC4-5D6E-409C-BE32-E72D297353CC}">
                <c16:uniqueId val="{00000001-2295-E44B-B0D3-87902DE00BBA}"/>
              </c:ext>
            </c:extLst>
          </c:dPt>
          <c:dPt>
            <c:idx val="2"/>
            <c:invertIfNegative val="0"/>
            <c:bubble3D val="0"/>
            <c:extLst>
              <c:ext xmlns:c16="http://schemas.microsoft.com/office/drawing/2014/chart" uri="{C3380CC4-5D6E-409C-BE32-E72D297353CC}">
                <c16:uniqueId val="{00000002-2295-E44B-B0D3-87902DE00BBA}"/>
              </c:ext>
            </c:extLst>
          </c:dPt>
          <c:dPt>
            <c:idx val="3"/>
            <c:invertIfNegative val="0"/>
            <c:bubble3D val="0"/>
            <c:extLst>
              <c:ext xmlns:c16="http://schemas.microsoft.com/office/drawing/2014/chart" uri="{C3380CC4-5D6E-409C-BE32-E72D297353CC}">
                <c16:uniqueId val="{00000003-2295-E44B-B0D3-87902DE00BBA}"/>
              </c:ext>
            </c:extLst>
          </c:dPt>
          <c:dPt>
            <c:idx val="4"/>
            <c:invertIfNegative val="0"/>
            <c:bubble3D val="0"/>
            <c:extLst>
              <c:ext xmlns:c16="http://schemas.microsoft.com/office/drawing/2014/chart" uri="{C3380CC4-5D6E-409C-BE32-E72D297353CC}">
                <c16:uniqueId val="{00000004-2295-E44B-B0D3-87902DE00BBA}"/>
              </c:ext>
            </c:extLst>
          </c:dPt>
          <c:dPt>
            <c:idx val="6"/>
            <c:invertIfNegative val="0"/>
            <c:bubble3D val="0"/>
            <c:extLst>
              <c:ext xmlns:c16="http://schemas.microsoft.com/office/drawing/2014/chart" uri="{C3380CC4-5D6E-409C-BE32-E72D297353CC}">
                <c16:uniqueId val="{00000005-2295-E44B-B0D3-87902DE00BBA}"/>
              </c:ext>
            </c:extLst>
          </c:dPt>
          <c:dPt>
            <c:idx val="12"/>
            <c:invertIfNegative val="0"/>
            <c:bubble3D val="0"/>
            <c:spPr>
              <a:solidFill>
                <a:srgbClr val="004481"/>
              </a:solidFill>
              <a:ln w="9525">
                <a:noFill/>
                <a:prstDash val="solid"/>
              </a:ln>
            </c:spPr>
            <c:extLst>
              <c:ext xmlns:c16="http://schemas.microsoft.com/office/drawing/2014/chart" uri="{C3380CC4-5D6E-409C-BE32-E72D297353CC}">
                <c16:uniqueId val="{00000007-2295-E44B-B0D3-87902DE00BBA}"/>
              </c:ext>
            </c:extLst>
          </c:dPt>
          <c:dPt>
            <c:idx val="13"/>
            <c:invertIfNegative val="0"/>
            <c:bubble3D val="0"/>
            <c:spPr>
              <a:solidFill>
                <a:srgbClr val="004481"/>
              </a:solidFill>
              <a:ln w="9525">
                <a:noFill/>
                <a:prstDash val="solid"/>
              </a:ln>
            </c:spPr>
            <c:extLst>
              <c:ext xmlns:c16="http://schemas.microsoft.com/office/drawing/2014/chart" uri="{C3380CC4-5D6E-409C-BE32-E72D297353CC}">
                <c16:uniqueId val="{00000009-2295-E44B-B0D3-87902DE00BBA}"/>
              </c:ext>
            </c:extLst>
          </c:dPt>
          <c:dLbls>
            <c:dLbl>
              <c:idx val="0"/>
              <c:layout>
                <c:manualLayout>
                  <c:x val="-0.10869929107328381"/>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295-E44B-B0D3-87902DE00BBA}"/>
                </c:ext>
              </c:extLst>
            </c:dLbl>
            <c:numFmt formatCode="#,##0.0" sourceLinked="0"/>
            <c:spPr>
              <a:noFill/>
              <a:ln w="25968">
                <a:noFill/>
              </a:ln>
            </c:spPr>
            <c:txPr>
              <a:bodyPr wrap="square" lIns="38100" tIns="19050" rIns="38100" bIns="19050" anchor="ctr">
                <a:spAutoFit/>
              </a:bodyPr>
              <a:lstStyle/>
              <a:p>
                <a:pPr>
                  <a:defRPr sz="800" b="1" i="0" u="none" strike="noStrike" baseline="0">
                    <a:solidFill>
                      <a:schemeClr val="bg1"/>
                    </a:solidFill>
                    <a:latin typeface="BentonSansBBVA Book" pitchFamily="2" charset="77"/>
                    <a:ea typeface="Calibri"/>
                    <a:cs typeface="Calibri"/>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Sheet1!$B$2:$F$2</c:f>
              <c:strCache>
                <c:ptCount val="5"/>
                <c:pt idx="0">
                  <c:v> Los partidos políticos</c:v>
                </c:pt>
                <c:pt idx="1">
                  <c:v> Las redes sociales</c:v>
                </c:pt>
                <c:pt idx="2">
                  <c:v>Los bancos</c:v>
                </c:pt>
                <c:pt idx="3">
                  <c:v>Los sindicatos</c:v>
                </c:pt>
                <c:pt idx="4">
                  <c:v>La Iglesia Católica</c:v>
                </c:pt>
              </c:strCache>
            </c:strRef>
          </c:cat>
          <c:val>
            <c:numRef>
              <c:f>Sheet1!$B$3:$F$3</c:f>
              <c:numCache>
                <c:formatCode>General</c:formatCode>
                <c:ptCount val="5"/>
                <c:pt idx="0" formatCode="0.0">
                  <c:v>2.5</c:v>
                </c:pt>
                <c:pt idx="1">
                  <c:v>3.7</c:v>
                </c:pt>
                <c:pt idx="2">
                  <c:v>3.9</c:v>
                </c:pt>
                <c:pt idx="3">
                  <c:v>4.4000000000000004</c:v>
                </c:pt>
                <c:pt idx="4">
                  <c:v>3.9</c:v>
                </c:pt>
              </c:numCache>
            </c:numRef>
          </c:val>
          <c:extLst>
            <c:ext xmlns:c16="http://schemas.microsoft.com/office/drawing/2014/chart" uri="{C3380CC4-5D6E-409C-BE32-E72D297353CC}">
              <c16:uniqueId val="{0000000A-2295-E44B-B0D3-87902DE00BBA}"/>
            </c:ext>
          </c:extLst>
        </c:ser>
        <c:dLbls>
          <c:showLegendKey val="0"/>
          <c:showVal val="1"/>
          <c:showCatName val="0"/>
          <c:showSerName val="0"/>
          <c:showPercent val="0"/>
          <c:showBubbleSize val="0"/>
        </c:dLbls>
        <c:gapWidth val="60"/>
        <c:axId val="284035440"/>
        <c:axId val="284028912"/>
      </c:barChart>
      <c:catAx>
        <c:axId val="284035440"/>
        <c:scaling>
          <c:orientation val="minMax"/>
        </c:scaling>
        <c:delete val="1"/>
        <c:axPos val="l"/>
        <c:numFmt formatCode="General" sourceLinked="1"/>
        <c:majorTickMark val="out"/>
        <c:minorTickMark val="none"/>
        <c:tickLblPos val="nextTo"/>
        <c:crossAx val="284028912"/>
        <c:crosses val="autoZero"/>
        <c:auto val="1"/>
        <c:lblAlgn val="ctr"/>
        <c:lblOffset val="100"/>
        <c:noMultiLvlLbl val="0"/>
      </c:catAx>
      <c:valAx>
        <c:axId val="284028912"/>
        <c:scaling>
          <c:orientation val="minMax"/>
          <c:max val="10"/>
          <c:min val="0"/>
        </c:scaling>
        <c:delete val="0"/>
        <c:axPos val="b"/>
        <c:majorGridlines>
          <c:spPr>
            <a:ln w="3246">
              <a:solidFill>
                <a:srgbClr val="FFFFFF">
                  <a:lumMod val="85000"/>
                </a:srgbClr>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chemeClr val="accent4"/>
                </a:solidFill>
                <a:latin typeface="BentonSansBBVA Book" pitchFamily="2" charset="77"/>
                <a:ea typeface="Century Gothic"/>
                <a:cs typeface="Calibri" panose="020F0502020204030204" pitchFamily="34" charset="0"/>
              </a:defRPr>
            </a:pPr>
            <a:endParaRPr lang="es-ES"/>
          </a:p>
        </c:txPr>
        <c:crossAx val="284035440"/>
        <c:crosses val="autoZero"/>
        <c:crossBetween val="between"/>
        <c:majorUnit val="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44737629781233801"/>
          <c:y val="0"/>
          <c:w val="0.51073479201009375"/>
          <c:h val="0.9396433079545099"/>
        </c:manualLayout>
      </c:layout>
      <c:barChart>
        <c:barDir val="bar"/>
        <c:grouping val="percentStacked"/>
        <c:varyColors val="0"/>
        <c:ser>
          <c:idx val="4"/>
          <c:order val="0"/>
          <c:tx>
            <c:strRef>
              <c:f>Hoja1!$A$2</c:f>
              <c:strCache>
                <c:ptCount val="1"/>
                <c:pt idx="0">
                  <c:v>0 a 2</c:v>
                </c:pt>
              </c:strCache>
            </c:strRef>
          </c:tx>
          <c:spPr>
            <a:solidFill>
              <a:srgbClr val="AD53A1"/>
            </a:solidFill>
            <a:ln w="9525">
              <a:noFill/>
              <a:prstDash val="solid"/>
            </a:ln>
          </c:spPr>
          <c:invertIfNegative val="0"/>
          <c:dPt>
            <c:idx val="0"/>
            <c:invertIfNegative val="0"/>
            <c:bubble3D val="0"/>
            <c:extLst>
              <c:ext xmlns:c16="http://schemas.microsoft.com/office/drawing/2014/chart" uri="{C3380CC4-5D6E-409C-BE32-E72D297353CC}">
                <c16:uniqueId val="{00000000-E8B9-DA45-B27F-B99633A300B8}"/>
              </c:ext>
            </c:extLst>
          </c:dPt>
          <c:dPt>
            <c:idx val="1"/>
            <c:invertIfNegative val="0"/>
            <c:bubble3D val="0"/>
            <c:extLst>
              <c:ext xmlns:c16="http://schemas.microsoft.com/office/drawing/2014/chart" uri="{C3380CC4-5D6E-409C-BE32-E72D297353CC}">
                <c16:uniqueId val="{00000001-E8B9-DA45-B27F-B99633A300B8}"/>
              </c:ext>
            </c:extLst>
          </c:dPt>
          <c:dPt>
            <c:idx val="2"/>
            <c:invertIfNegative val="0"/>
            <c:bubble3D val="0"/>
            <c:extLst>
              <c:ext xmlns:c16="http://schemas.microsoft.com/office/drawing/2014/chart" uri="{C3380CC4-5D6E-409C-BE32-E72D297353CC}">
                <c16:uniqueId val="{00000002-E8B9-DA45-B27F-B99633A300B8}"/>
              </c:ext>
            </c:extLst>
          </c:dPt>
          <c:dPt>
            <c:idx val="3"/>
            <c:invertIfNegative val="0"/>
            <c:bubble3D val="0"/>
            <c:extLst>
              <c:ext xmlns:c16="http://schemas.microsoft.com/office/drawing/2014/chart" uri="{C3380CC4-5D6E-409C-BE32-E72D297353CC}">
                <c16:uniqueId val="{00000003-E8B9-DA45-B27F-B99633A300B8}"/>
              </c:ext>
            </c:extLst>
          </c:dPt>
          <c:dPt>
            <c:idx val="4"/>
            <c:invertIfNegative val="0"/>
            <c:bubble3D val="0"/>
            <c:extLst>
              <c:ext xmlns:c16="http://schemas.microsoft.com/office/drawing/2014/chart" uri="{C3380CC4-5D6E-409C-BE32-E72D297353CC}">
                <c16:uniqueId val="{00000004-E8B9-DA45-B27F-B99633A300B8}"/>
              </c:ext>
            </c:extLst>
          </c:dPt>
          <c:dPt>
            <c:idx val="6"/>
            <c:invertIfNegative val="0"/>
            <c:bubble3D val="0"/>
            <c:extLst>
              <c:ext xmlns:c16="http://schemas.microsoft.com/office/drawing/2014/chart" uri="{C3380CC4-5D6E-409C-BE32-E72D297353CC}">
                <c16:uniqueId val="{00000005-E8B9-DA45-B27F-B99633A300B8}"/>
              </c:ext>
            </c:extLst>
          </c:dPt>
          <c:dLbls>
            <c:spPr>
              <a:noFill/>
              <a:ln>
                <a:noFill/>
              </a:ln>
              <a:effectLst/>
            </c:spPr>
            <c:txPr>
              <a:bodyPr wrap="square" lIns="38100" tIns="19050" rIns="38100" bIns="19050" anchor="ctr">
                <a:spAutoFit/>
              </a:bodyPr>
              <a:lstStyle/>
              <a:p>
                <a:pPr>
                  <a:defRPr sz="700">
                    <a:solidFill>
                      <a:schemeClr val="bg1"/>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Hoja1!$B$1:$F$1</c:f>
              <c:strCache>
                <c:ptCount val="5"/>
                <c:pt idx="0">
                  <c:v> Los partidos políticos</c:v>
                </c:pt>
                <c:pt idx="1">
                  <c:v> Las redes sociales</c:v>
                </c:pt>
                <c:pt idx="2">
                  <c:v>Los bancos</c:v>
                </c:pt>
                <c:pt idx="3">
                  <c:v>Los sindicatos</c:v>
                </c:pt>
                <c:pt idx="4">
                  <c:v>La Iglesia Católica</c:v>
                </c:pt>
              </c:strCache>
            </c:strRef>
          </c:cat>
          <c:val>
            <c:numRef>
              <c:f>Hoja1!$B$2:$F$2</c:f>
              <c:numCache>
                <c:formatCode>###0%</c:formatCode>
                <c:ptCount val="5"/>
                <c:pt idx="0">
                  <c:v>0.5255583126550869</c:v>
                </c:pt>
                <c:pt idx="1">
                  <c:v>0.31861042183622829</c:v>
                </c:pt>
                <c:pt idx="2">
                  <c:v>0.32158808933002481</c:v>
                </c:pt>
                <c:pt idx="3">
                  <c:v>0.28734491315136479</c:v>
                </c:pt>
                <c:pt idx="4">
                  <c:v>0.39106699751861046</c:v>
                </c:pt>
              </c:numCache>
            </c:numRef>
          </c:val>
          <c:extLst>
            <c:ext xmlns:c16="http://schemas.microsoft.com/office/drawing/2014/chart" uri="{C3380CC4-5D6E-409C-BE32-E72D297353CC}">
              <c16:uniqueId val="{00000006-E8B9-DA45-B27F-B99633A300B8}"/>
            </c:ext>
          </c:extLst>
        </c:ser>
        <c:ser>
          <c:idx val="0"/>
          <c:order val="1"/>
          <c:tx>
            <c:strRef>
              <c:f>Hoja1!$A$3</c:f>
              <c:strCache>
                <c:ptCount val="1"/>
                <c:pt idx="0">
                  <c:v>3 a 4</c:v>
                </c:pt>
              </c:strCache>
            </c:strRef>
          </c:tx>
          <c:spPr>
            <a:solidFill>
              <a:srgbClr val="F8CD51"/>
            </a:solidFill>
            <a:ln>
              <a:noFill/>
            </a:ln>
          </c:spPr>
          <c:invertIfNegative val="0"/>
          <c:dLbls>
            <c:spPr>
              <a:noFill/>
              <a:ln>
                <a:noFill/>
              </a:ln>
              <a:effectLst/>
            </c:spPr>
            <c:txPr>
              <a:bodyPr wrap="square" lIns="38100" tIns="19050" rIns="38100" bIns="19050" anchor="ctr">
                <a:spAutoFit/>
              </a:bodyPr>
              <a:lstStyle/>
              <a:p>
                <a:pPr>
                  <a:defRPr sz="700">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Hoja1!$B$1:$F$1</c:f>
              <c:strCache>
                <c:ptCount val="5"/>
                <c:pt idx="0">
                  <c:v> Los partidos políticos</c:v>
                </c:pt>
                <c:pt idx="1">
                  <c:v> Las redes sociales</c:v>
                </c:pt>
                <c:pt idx="2">
                  <c:v>Los bancos</c:v>
                </c:pt>
                <c:pt idx="3">
                  <c:v>Los sindicatos</c:v>
                </c:pt>
                <c:pt idx="4">
                  <c:v>La Iglesia Católica</c:v>
                </c:pt>
              </c:strCache>
            </c:strRef>
          </c:cat>
          <c:val>
            <c:numRef>
              <c:f>Hoja1!$B$3:$F$3</c:f>
              <c:numCache>
                <c:formatCode>###0%</c:formatCode>
                <c:ptCount val="5"/>
                <c:pt idx="0">
                  <c:v>0.19057071960297767</c:v>
                </c:pt>
                <c:pt idx="1">
                  <c:v>0.23821339950372208</c:v>
                </c:pt>
                <c:pt idx="2">
                  <c:v>0.21191066997518612</c:v>
                </c:pt>
                <c:pt idx="3">
                  <c:v>0.15334987593052107</c:v>
                </c:pt>
                <c:pt idx="4">
                  <c:v>0.12803970223325062</c:v>
                </c:pt>
              </c:numCache>
            </c:numRef>
          </c:val>
          <c:extLst>
            <c:ext xmlns:c16="http://schemas.microsoft.com/office/drawing/2014/chart" uri="{C3380CC4-5D6E-409C-BE32-E72D297353CC}">
              <c16:uniqueId val="{00000007-E8B9-DA45-B27F-B99633A300B8}"/>
            </c:ext>
          </c:extLst>
        </c:ser>
        <c:ser>
          <c:idx val="1"/>
          <c:order val="2"/>
          <c:tx>
            <c:strRef>
              <c:f>Hoja1!$A$4</c:f>
              <c:strCache>
                <c:ptCount val="1"/>
                <c:pt idx="0">
                  <c:v>5</c:v>
                </c:pt>
              </c:strCache>
            </c:strRef>
          </c:tx>
          <c:spPr>
            <a:solidFill>
              <a:srgbClr val="48AE64"/>
            </a:solidFill>
            <a:ln>
              <a:noFill/>
            </a:ln>
          </c:spPr>
          <c:invertIfNegative val="0"/>
          <c:dLbls>
            <c:dLbl>
              <c:idx val="0"/>
              <c:layout>
                <c:manualLayout>
                  <c:x val="0"/>
                  <c:y val="7.712542020449167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E8B9-DA45-B27F-B99633A300B8}"/>
                </c:ext>
              </c:extLst>
            </c:dLbl>
            <c:numFmt formatCode="0%" sourceLinked="0"/>
            <c:spPr>
              <a:noFill/>
              <a:ln>
                <a:noFill/>
              </a:ln>
              <a:effectLst/>
            </c:spPr>
            <c:txPr>
              <a:bodyPr wrap="square" lIns="38100" tIns="19050" rIns="38100" bIns="19050" anchor="ctr">
                <a:spAutoFit/>
              </a:bodyPr>
              <a:lstStyle/>
              <a:p>
                <a:pPr>
                  <a:defRPr sz="7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Hoja1!$B$1:$F$1</c:f>
              <c:strCache>
                <c:ptCount val="5"/>
                <c:pt idx="0">
                  <c:v> Los partidos políticos</c:v>
                </c:pt>
                <c:pt idx="1">
                  <c:v> Las redes sociales</c:v>
                </c:pt>
                <c:pt idx="2">
                  <c:v>Los bancos</c:v>
                </c:pt>
                <c:pt idx="3">
                  <c:v>Los sindicatos</c:v>
                </c:pt>
                <c:pt idx="4">
                  <c:v>La Iglesia Católica</c:v>
                </c:pt>
              </c:strCache>
            </c:strRef>
          </c:cat>
          <c:val>
            <c:numRef>
              <c:f>Hoja1!$B$4:$F$4</c:f>
              <c:numCache>
                <c:formatCode>###0%</c:formatCode>
                <c:ptCount val="5"/>
                <c:pt idx="0">
                  <c:v>0.14640198511166252</c:v>
                </c:pt>
                <c:pt idx="1">
                  <c:v>0.2054590570719603</c:v>
                </c:pt>
                <c:pt idx="2">
                  <c:v>0.1806451612903226</c:v>
                </c:pt>
                <c:pt idx="3">
                  <c:v>0.14590570719602977</c:v>
                </c:pt>
                <c:pt idx="4">
                  <c:v>0.15285359801488835</c:v>
                </c:pt>
              </c:numCache>
            </c:numRef>
          </c:val>
          <c:extLst>
            <c:ext xmlns:c16="http://schemas.microsoft.com/office/drawing/2014/chart" uri="{C3380CC4-5D6E-409C-BE32-E72D297353CC}">
              <c16:uniqueId val="{00000008-E8B9-DA45-B27F-B99633A300B8}"/>
            </c:ext>
          </c:extLst>
        </c:ser>
        <c:ser>
          <c:idx val="2"/>
          <c:order val="3"/>
          <c:tx>
            <c:strRef>
              <c:f>Hoja1!$A$5</c:f>
              <c:strCache>
                <c:ptCount val="1"/>
                <c:pt idx="0">
                  <c:v>6 a 7</c:v>
                </c:pt>
              </c:strCache>
            </c:strRef>
          </c:tx>
          <c:spPr>
            <a:solidFill>
              <a:srgbClr val="5BBEFF"/>
            </a:solidFill>
            <a:ln>
              <a:noFill/>
            </a:ln>
          </c:spPr>
          <c:invertIfNegative val="0"/>
          <c:dLbls>
            <c:numFmt formatCode="0%" sourceLinked="0"/>
            <c:spPr>
              <a:noFill/>
              <a:ln>
                <a:noFill/>
              </a:ln>
              <a:effectLst/>
            </c:spPr>
            <c:txPr>
              <a:bodyPr wrap="square" lIns="38100" tIns="19050" rIns="38100" bIns="19050" anchor="ctr">
                <a:spAutoFit/>
              </a:bodyPr>
              <a:lstStyle/>
              <a:p>
                <a:pPr>
                  <a:defRPr sz="7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Hoja1!$B$1:$F$1</c:f>
              <c:strCache>
                <c:ptCount val="5"/>
                <c:pt idx="0">
                  <c:v> Los partidos políticos</c:v>
                </c:pt>
                <c:pt idx="1">
                  <c:v> Las redes sociales</c:v>
                </c:pt>
                <c:pt idx="2">
                  <c:v>Los bancos</c:v>
                </c:pt>
                <c:pt idx="3">
                  <c:v>Los sindicatos</c:v>
                </c:pt>
                <c:pt idx="4">
                  <c:v>La Iglesia Católica</c:v>
                </c:pt>
              </c:strCache>
            </c:strRef>
          </c:cat>
          <c:val>
            <c:numRef>
              <c:f>Hoja1!$B$5:$F$5</c:f>
              <c:numCache>
                <c:formatCode>###0%</c:formatCode>
                <c:ptCount val="5"/>
                <c:pt idx="0">
                  <c:v>0.10372208436724567</c:v>
                </c:pt>
                <c:pt idx="1">
                  <c:v>0.15781637717121588</c:v>
                </c:pt>
                <c:pt idx="2">
                  <c:v>0.20049627791563274</c:v>
                </c:pt>
                <c:pt idx="3">
                  <c:v>0.24863523573200993</c:v>
                </c:pt>
                <c:pt idx="4">
                  <c:v>0.16029776674937968</c:v>
                </c:pt>
              </c:numCache>
            </c:numRef>
          </c:val>
          <c:extLst>
            <c:ext xmlns:c16="http://schemas.microsoft.com/office/drawing/2014/chart" uri="{C3380CC4-5D6E-409C-BE32-E72D297353CC}">
              <c16:uniqueId val="{00000009-E8B9-DA45-B27F-B99633A300B8}"/>
            </c:ext>
          </c:extLst>
        </c:ser>
        <c:ser>
          <c:idx val="3"/>
          <c:order val="4"/>
          <c:tx>
            <c:strRef>
              <c:f>Hoja1!$A$6</c:f>
              <c:strCache>
                <c:ptCount val="1"/>
                <c:pt idx="0">
                  <c:v>8 a 10</c:v>
                </c:pt>
              </c:strCache>
            </c:strRef>
          </c:tx>
          <c:spPr>
            <a:solidFill>
              <a:srgbClr val="004481"/>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7E44-6042-BBB4-C2312E9856B6}"/>
                </c:ext>
              </c:extLst>
            </c:dLbl>
            <c:numFmt formatCode="0%" sourceLinked="0"/>
            <c:spPr>
              <a:noFill/>
              <a:ln>
                <a:noFill/>
              </a:ln>
              <a:effectLst/>
            </c:spPr>
            <c:txPr>
              <a:bodyPr wrap="square" lIns="38100" tIns="19050" rIns="38100" bIns="19050" anchor="ctr">
                <a:spAutoFit/>
              </a:bodyPr>
              <a:lstStyle/>
              <a:p>
                <a:pPr>
                  <a:defRPr sz="700">
                    <a:solidFill>
                      <a:schemeClr val="bg1"/>
                    </a:solidFill>
                    <a:latin typeface="BentonSansBBVA Book" pitchFamily="2" charset="77"/>
                    <a:cs typeface="Calibri" panose="020F050202020403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Hoja1!$B$1:$F$1</c:f>
              <c:strCache>
                <c:ptCount val="5"/>
                <c:pt idx="0">
                  <c:v> Los partidos políticos</c:v>
                </c:pt>
                <c:pt idx="1">
                  <c:v> Las redes sociales</c:v>
                </c:pt>
                <c:pt idx="2">
                  <c:v>Los bancos</c:v>
                </c:pt>
                <c:pt idx="3">
                  <c:v>Los sindicatos</c:v>
                </c:pt>
                <c:pt idx="4">
                  <c:v>La Iglesia Católica</c:v>
                </c:pt>
              </c:strCache>
            </c:strRef>
          </c:cat>
          <c:val>
            <c:numRef>
              <c:f>Hoja1!$B$6:$F$6</c:f>
              <c:numCache>
                <c:formatCode>###0%</c:formatCode>
                <c:ptCount val="5"/>
                <c:pt idx="0">
                  <c:v>2.6302729528535979E-2</c:v>
                </c:pt>
                <c:pt idx="1">
                  <c:v>5.8064516129032261E-2</c:v>
                </c:pt>
                <c:pt idx="2">
                  <c:v>8.1885856079404462E-2</c:v>
                </c:pt>
                <c:pt idx="3">
                  <c:v>0.14987593052109183</c:v>
                </c:pt>
                <c:pt idx="4">
                  <c:v>0.16277915632754344</c:v>
                </c:pt>
              </c:numCache>
            </c:numRef>
          </c:val>
          <c:extLst>
            <c:ext xmlns:c16="http://schemas.microsoft.com/office/drawing/2014/chart" uri="{C3380CC4-5D6E-409C-BE32-E72D297353CC}">
              <c16:uniqueId val="{0000000A-E8B9-DA45-B27F-B99633A300B8}"/>
            </c:ext>
          </c:extLst>
        </c:ser>
        <c:ser>
          <c:idx val="5"/>
          <c:order val="5"/>
          <c:tx>
            <c:strRef>
              <c:f>Hoja1!$A$7</c:f>
              <c:strCache>
                <c:ptCount val="1"/>
                <c:pt idx="0">
                  <c:v>Ns/Nc</c:v>
                </c:pt>
              </c:strCache>
            </c:strRef>
          </c:tx>
          <c:spPr>
            <a:solidFill>
              <a:srgbClr val="F7893B"/>
            </a:solidFill>
            <a:ln>
              <a:noFill/>
            </a:ln>
          </c:spPr>
          <c:invertIfNegative val="0"/>
          <c:dLbls>
            <c:delete val="1"/>
          </c:dLbls>
          <c:cat>
            <c:strRef>
              <c:f>Hoja1!$B$1:$F$1</c:f>
              <c:strCache>
                <c:ptCount val="5"/>
                <c:pt idx="0">
                  <c:v> Los partidos políticos</c:v>
                </c:pt>
                <c:pt idx="1">
                  <c:v> Las redes sociales</c:v>
                </c:pt>
                <c:pt idx="2">
                  <c:v>Los bancos</c:v>
                </c:pt>
                <c:pt idx="3">
                  <c:v>Los sindicatos</c:v>
                </c:pt>
                <c:pt idx="4">
                  <c:v>La Iglesia Católica</c:v>
                </c:pt>
              </c:strCache>
            </c:strRef>
          </c:cat>
          <c:val>
            <c:numRef>
              <c:f>Hoja1!$B$7:$F$7</c:f>
              <c:numCache>
                <c:formatCode>###0%</c:formatCode>
                <c:ptCount val="5"/>
                <c:pt idx="0">
                  <c:v>7.4441687344913151E-3</c:v>
                </c:pt>
                <c:pt idx="1">
                  <c:v>2.1836228287841195E-2</c:v>
                </c:pt>
                <c:pt idx="2">
                  <c:v>3.4739454094292804E-3</c:v>
                </c:pt>
                <c:pt idx="3">
                  <c:v>1.488833746898263E-2</c:v>
                </c:pt>
                <c:pt idx="4">
                  <c:v>4.9627791563275434E-3</c:v>
                </c:pt>
              </c:numCache>
            </c:numRef>
          </c:val>
          <c:extLst>
            <c:ext xmlns:c16="http://schemas.microsoft.com/office/drawing/2014/chart" uri="{C3380CC4-5D6E-409C-BE32-E72D297353CC}">
              <c16:uniqueId val="{00000006-52A1-F046-8C41-8AA6B6641921}"/>
            </c:ext>
          </c:extLst>
        </c:ser>
        <c:dLbls>
          <c:showLegendKey val="0"/>
          <c:showVal val="1"/>
          <c:showCatName val="0"/>
          <c:showSerName val="0"/>
          <c:showPercent val="0"/>
          <c:showBubbleSize val="0"/>
        </c:dLbls>
        <c:gapWidth val="60"/>
        <c:overlap val="100"/>
        <c:axId val="504152768"/>
        <c:axId val="504148416"/>
      </c:barChart>
      <c:catAx>
        <c:axId val="504152768"/>
        <c:scaling>
          <c:orientation val="minMax"/>
        </c:scaling>
        <c:delete val="0"/>
        <c:axPos val="l"/>
        <c:numFmt formatCode="General" sourceLinked="1"/>
        <c:majorTickMark val="out"/>
        <c:minorTickMark val="none"/>
        <c:tickLblPos val="nextTo"/>
        <c:txPr>
          <a:bodyPr/>
          <a:lstStyle/>
          <a:p>
            <a:pPr>
              <a:defRPr sz="800">
                <a:solidFill>
                  <a:srgbClr val="004481"/>
                </a:solidFill>
                <a:latin typeface="BentonSansBBVA Book" pitchFamily="2" charset="77"/>
                <a:cs typeface="Calibri" panose="020F0502020204030204" pitchFamily="34" charset="0"/>
              </a:defRPr>
            </a:pPr>
            <a:endParaRPr lang="es-ES"/>
          </a:p>
        </c:txPr>
        <c:crossAx val="504148416"/>
        <c:crosses val="autoZero"/>
        <c:auto val="1"/>
        <c:lblAlgn val="ctr"/>
        <c:lblOffset val="100"/>
        <c:noMultiLvlLbl val="0"/>
      </c:catAx>
      <c:valAx>
        <c:axId val="504148416"/>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i="0" u="none" strike="noStrike" baseline="0">
                <a:solidFill>
                  <a:srgbClr val="000000"/>
                </a:solidFill>
                <a:latin typeface="BentonSansBBVA Book" pitchFamily="2" charset="77"/>
                <a:ea typeface="Century Gothic"/>
                <a:cs typeface="Calibri" panose="020F0502020204030204" pitchFamily="34" charset="0"/>
              </a:defRPr>
            </a:pPr>
            <a:endParaRPr lang="es-ES"/>
          </a:p>
        </c:txPr>
        <c:crossAx val="504152768"/>
        <c:crosses val="autoZero"/>
        <c:crossBetween val="between"/>
        <c:majorUnit val="0.2"/>
      </c:valAx>
      <c:spPr>
        <a:noFill/>
        <a:ln w="25968">
          <a:noFill/>
        </a:ln>
      </c:spPr>
    </c:plotArea>
    <c:plotVisOnly val="1"/>
    <c:dispBlanksAs val="gap"/>
    <c:showDLblsOverMax val="0"/>
  </c:chart>
  <c:spPr>
    <a:noFill/>
    <a:ln>
      <a:noFill/>
    </a:ln>
  </c:spPr>
  <c:txPr>
    <a:bodyPr/>
    <a:lstStyle/>
    <a:p>
      <a:pPr>
        <a:defRPr sz="307" b="1" i="0" u="none" strike="noStrike" baseline="0">
          <a:solidFill>
            <a:srgbClr val="000000"/>
          </a:solidFill>
          <a:latin typeface="Times New Roman"/>
          <a:ea typeface="Times New Roman"/>
          <a:cs typeface="Times New Roman"/>
        </a:defRPr>
      </a:pPr>
      <a:endParaRPr lang="es-E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24313359257784992"/>
          <c:y val="4.679030257085208E-2"/>
          <c:w val="0.30716838143385761"/>
          <c:h val="0.73028043897194805"/>
        </c:manualLayout>
      </c:layout>
      <c:barChart>
        <c:barDir val="col"/>
        <c:grouping val="percentStacked"/>
        <c:varyColors val="0"/>
        <c:ser>
          <c:idx val="4"/>
          <c:order val="0"/>
          <c:tx>
            <c:strRef>
              <c:f>Hoja1!$B$2</c:f>
              <c:strCache>
                <c:ptCount val="1"/>
                <c:pt idx="0">
                  <c:v> 0-2</c:v>
                </c:pt>
              </c:strCache>
            </c:strRef>
          </c:tx>
          <c:spPr>
            <a:solidFill>
              <a:srgbClr val="AD53A1"/>
            </a:solidFill>
            <a:ln>
              <a:noFill/>
            </a:ln>
          </c:spPr>
          <c:invertIfNegative val="0"/>
          <c:cat>
            <c:numRef>
              <c:f>Hoja1!$A$3:$A$4</c:f>
              <c:numCache>
                <c:formatCode>@</c:formatCode>
                <c:ptCount val="1"/>
                <c:pt idx="0">
                  <c:v>2025</c:v>
                </c:pt>
              </c:numCache>
            </c:numRef>
          </c:cat>
          <c:val>
            <c:numRef>
              <c:f>Hoja1!$B$3:$B$4</c:f>
              <c:numCache>
                <c:formatCode>0%</c:formatCode>
                <c:ptCount val="1"/>
                <c:pt idx="0">
                  <c:v>8.9999999999999993E-3</c:v>
                </c:pt>
              </c:numCache>
            </c:numRef>
          </c:val>
          <c:extLst>
            <c:ext xmlns:c16="http://schemas.microsoft.com/office/drawing/2014/chart" uri="{C3380CC4-5D6E-409C-BE32-E72D297353CC}">
              <c16:uniqueId val="{00000010-A30A-E14C-AFFE-0726513A1456}"/>
            </c:ext>
          </c:extLst>
        </c:ser>
        <c:ser>
          <c:idx val="3"/>
          <c:order val="1"/>
          <c:tx>
            <c:strRef>
              <c:f>Hoja1!$C$2</c:f>
              <c:strCache>
                <c:ptCount val="1"/>
                <c:pt idx="0">
                  <c:v> 3-4</c:v>
                </c:pt>
              </c:strCache>
            </c:strRef>
          </c:tx>
          <c:spPr>
            <a:solidFill>
              <a:srgbClr val="F8CD51"/>
            </a:solidFill>
            <a:ln>
              <a:noFill/>
            </a:ln>
          </c:spPr>
          <c:invertIfNegative val="0"/>
          <c:dLbls>
            <c:spPr>
              <a:noFill/>
              <a:ln>
                <a:noFill/>
              </a:ln>
              <a:effectLst/>
            </c:spPr>
            <c:txPr>
              <a:bodyPr wrap="square" lIns="38100" tIns="19050" rIns="38100" bIns="19050" anchor="ctr">
                <a:spAutoFit/>
              </a:bodyPr>
              <a:lstStyle/>
              <a:p>
                <a:pPr>
                  <a:defRPr>
                    <a:solidFill>
                      <a:schemeClr val="accent4"/>
                    </a:solidFill>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Hoja1!$A$3:$A$4</c:f>
              <c:numCache>
                <c:formatCode>@</c:formatCode>
                <c:ptCount val="1"/>
                <c:pt idx="0">
                  <c:v>2025</c:v>
                </c:pt>
              </c:numCache>
            </c:numRef>
          </c:cat>
          <c:val>
            <c:numRef>
              <c:f>Hoja1!$C$3:$C$4</c:f>
              <c:numCache>
                <c:formatCode>0%</c:formatCode>
                <c:ptCount val="1"/>
                <c:pt idx="0">
                  <c:v>3.6999999999999998E-2</c:v>
                </c:pt>
              </c:numCache>
            </c:numRef>
          </c:val>
          <c:extLst>
            <c:ext xmlns:c16="http://schemas.microsoft.com/office/drawing/2014/chart" uri="{C3380CC4-5D6E-409C-BE32-E72D297353CC}">
              <c16:uniqueId val="{0000000F-A30A-E14C-AFFE-0726513A1456}"/>
            </c:ext>
          </c:extLst>
        </c:ser>
        <c:ser>
          <c:idx val="2"/>
          <c:order val="2"/>
          <c:tx>
            <c:strRef>
              <c:f>Hoja1!$D$2</c:f>
              <c:strCache>
                <c:ptCount val="1"/>
                <c:pt idx="0">
                  <c:v>5</c:v>
                </c:pt>
              </c:strCache>
            </c:strRef>
          </c:tx>
          <c:spPr>
            <a:solidFill>
              <a:srgbClr val="48AE6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Hoja1!$A$3:$A$4</c:f>
              <c:numCache>
                <c:formatCode>@</c:formatCode>
                <c:ptCount val="1"/>
                <c:pt idx="0">
                  <c:v>2025</c:v>
                </c:pt>
              </c:numCache>
            </c:numRef>
          </c:cat>
          <c:val>
            <c:numRef>
              <c:f>Hoja1!$D$3:$D$4</c:f>
              <c:numCache>
                <c:formatCode>0%</c:formatCode>
                <c:ptCount val="1"/>
                <c:pt idx="0">
                  <c:v>7.5999999999999998E-2</c:v>
                </c:pt>
              </c:numCache>
            </c:numRef>
          </c:val>
          <c:extLst>
            <c:ext xmlns:c16="http://schemas.microsoft.com/office/drawing/2014/chart" uri="{C3380CC4-5D6E-409C-BE32-E72D297353CC}">
              <c16:uniqueId val="{0000000E-A30A-E14C-AFFE-0726513A1456}"/>
            </c:ext>
          </c:extLst>
        </c:ser>
        <c:ser>
          <c:idx val="1"/>
          <c:order val="3"/>
          <c:tx>
            <c:strRef>
              <c:f>Hoja1!$E$2</c:f>
              <c:strCache>
                <c:ptCount val="1"/>
                <c:pt idx="0">
                  <c:v> 6-7</c:v>
                </c:pt>
              </c:strCache>
            </c:strRef>
          </c:tx>
          <c:spPr>
            <a:solidFill>
              <a:srgbClr val="5BBEFF"/>
            </a:solidFill>
          </c:spPr>
          <c:invertIfNegative val="0"/>
          <c:dLbls>
            <c:spPr>
              <a:noFill/>
              <a:ln>
                <a:noFill/>
              </a:ln>
              <a:effectLst/>
            </c:spPr>
            <c:txPr>
              <a:bodyPr wrap="square" lIns="38100" tIns="19050" rIns="38100" bIns="19050" anchor="ctr">
                <a:spAutoFit/>
              </a:bodyPr>
              <a:lstStyle/>
              <a:p>
                <a:pPr>
                  <a:defRPr sz="900">
                    <a:solidFill>
                      <a:schemeClr val="bg2"/>
                    </a:solidFill>
                    <a:latin typeface="+mj-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Hoja1!$A$3:$A$4</c:f>
              <c:numCache>
                <c:formatCode>@</c:formatCode>
                <c:ptCount val="1"/>
                <c:pt idx="0">
                  <c:v>2025</c:v>
                </c:pt>
              </c:numCache>
            </c:numRef>
          </c:cat>
          <c:val>
            <c:numRef>
              <c:f>Hoja1!$E$3:$E$4</c:f>
              <c:numCache>
                <c:formatCode>0%</c:formatCode>
                <c:ptCount val="1"/>
                <c:pt idx="0">
                  <c:v>0.19600000000000001</c:v>
                </c:pt>
              </c:numCache>
            </c:numRef>
          </c:val>
          <c:extLst>
            <c:ext xmlns:c16="http://schemas.microsoft.com/office/drawing/2014/chart" uri="{C3380CC4-5D6E-409C-BE32-E72D297353CC}">
              <c16:uniqueId val="{0000000C-A30A-E14C-AFFE-0726513A1456}"/>
            </c:ext>
          </c:extLst>
        </c:ser>
        <c:ser>
          <c:idx val="0"/>
          <c:order val="4"/>
          <c:tx>
            <c:strRef>
              <c:f>Hoja1!$F$2</c:f>
              <c:strCache>
                <c:ptCount val="1"/>
                <c:pt idx="0">
                  <c:v> 8-10</c:v>
                </c:pt>
              </c:strCache>
            </c:strRef>
          </c:tx>
          <c:spPr>
            <a:solidFill>
              <a:srgbClr val="004481"/>
            </a:solidFill>
            <a:ln w="12591">
              <a:noFill/>
              <a:prstDash val="solid"/>
            </a:ln>
          </c:spPr>
          <c:invertIfNegative val="0"/>
          <c:dPt>
            <c:idx val="0"/>
            <c:invertIfNegative val="0"/>
            <c:bubble3D val="0"/>
            <c:extLst>
              <c:ext xmlns:c16="http://schemas.microsoft.com/office/drawing/2014/chart" uri="{C3380CC4-5D6E-409C-BE32-E72D297353CC}">
                <c16:uniqueId val="{00000000-A30A-E14C-AFFE-0726513A1456}"/>
              </c:ext>
            </c:extLst>
          </c:dPt>
          <c:dPt>
            <c:idx val="1"/>
            <c:invertIfNegative val="0"/>
            <c:bubble3D val="0"/>
            <c:extLst>
              <c:ext xmlns:c16="http://schemas.microsoft.com/office/drawing/2014/chart" uri="{C3380CC4-5D6E-409C-BE32-E72D297353CC}">
                <c16:uniqueId val="{00000002-A30A-E14C-AFFE-0726513A1456}"/>
              </c:ext>
            </c:extLst>
          </c:dPt>
          <c:dPt>
            <c:idx val="2"/>
            <c:invertIfNegative val="0"/>
            <c:bubble3D val="0"/>
            <c:extLst>
              <c:ext xmlns:c16="http://schemas.microsoft.com/office/drawing/2014/chart" uri="{C3380CC4-5D6E-409C-BE32-E72D297353CC}">
                <c16:uniqueId val="{00000004-A30A-E14C-AFFE-0726513A1456}"/>
              </c:ext>
            </c:extLst>
          </c:dPt>
          <c:dPt>
            <c:idx val="3"/>
            <c:invertIfNegative val="0"/>
            <c:bubble3D val="0"/>
            <c:extLst>
              <c:ext xmlns:c16="http://schemas.microsoft.com/office/drawing/2014/chart" uri="{C3380CC4-5D6E-409C-BE32-E72D297353CC}">
                <c16:uniqueId val="{00000006-A30A-E14C-AFFE-0726513A1456}"/>
              </c:ext>
            </c:extLst>
          </c:dPt>
          <c:dPt>
            <c:idx val="4"/>
            <c:invertIfNegative val="0"/>
            <c:bubble3D val="0"/>
            <c:extLst>
              <c:ext xmlns:c16="http://schemas.microsoft.com/office/drawing/2014/chart" uri="{C3380CC4-5D6E-409C-BE32-E72D297353CC}">
                <c16:uniqueId val="{00000008-A30A-E14C-AFFE-0726513A1456}"/>
              </c:ext>
            </c:extLst>
          </c:dPt>
          <c:dPt>
            <c:idx val="5"/>
            <c:invertIfNegative val="0"/>
            <c:bubble3D val="0"/>
            <c:extLst>
              <c:ext xmlns:c16="http://schemas.microsoft.com/office/drawing/2014/chart" uri="{C3380CC4-5D6E-409C-BE32-E72D297353CC}">
                <c16:uniqueId val="{0000000A-A30A-E14C-AFFE-0726513A1456}"/>
              </c:ext>
            </c:extLst>
          </c:dPt>
          <c:dLbls>
            <c:dLbl>
              <c:idx val="1"/>
              <c:spPr>
                <a:noFill/>
                <a:ln>
                  <a:noFill/>
                </a:ln>
                <a:effectLst/>
              </c:spPr>
              <c:txPr>
                <a:bodyPr wrap="square" lIns="38100" tIns="19050" rIns="38100" bIns="19050" anchor="ctr">
                  <a:spAutoFit/>
                </a:bodyPr>
                <a:lstStyle/>
                <a:p>
                  <a:pPr>
                    <a:defRPr sz="900">
                      <a:solidFill>
                        <a:schemeClr val="bg1"/>
                      </a:solidFill>
                      <a:latin typeface="BentonSansBBVA Book" pitchFamily="2" charset="77"/>
                    </a:defRPr>
                  </a:pPr>
                  <a:endParaRPr lang="es-ES"/>
                </a:p>
              </c:txPr>
              <c:showLegendKey val="0"/>
              <c:showVal val="1"/>
              <c:showCatName val="0"/>
              <c:showSerName val="0"/>
              <c:showPercent val="0"/>
              <c:showBubbleSize val="0"/>
              <c:extLst>
                <c:ext xmlns:c16="http://schemas.microsoft.com/office/drawing/2014/chart" uri="{C3380CC4-5D6E-409C-BE32-E72D297353CC}">
                  <c16:uniqueId val="{00000002-A30A-E14C-AFFE-0726513A1456}"/>
                </c:ext>
              </c:extLst>
            </c:dLbl>
            <c:dLbl>
              <c:idx val="3"/>
              <c:layout>
                <c:manualLayout>
                  <c:x val="1.464732658316607E-3"/>
                  <c:y val="2.7681480931420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0A-E14C-AFFE-0726513A1456}"/>
                </c:ext>
              </c:extLst>
            </c:dLbl>
            <c:dLbl>
              <c:idx val="4"/>
              <c:layout>
                <c:manualLayout>
                  <c:x val="8.4084037682010393E-3"/>
                  <c:y val="3.531775153319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30A-E14C-AFFE-0726513A1456}"/>
                </c:ext>
              </c:extLst>
            </c:dLbl>
            <c:dLbl>
              <c:idx val="5"/>
              <c:layout>
                <c:manualLayout>
                  <c:x val="6.2215172371167197E-3"/>
                  <c:y val="2.7681480931420577E-2"/>
                </c:manualLayout>
              </c:layout>
              <c:spPr>
                <a:noFill/>
                <a:ln>
                  <a:noFill/>
                </a:ln>
                <a:effectLst/>
              </c:spPr>
              <c:txPr>
                <a:bodyPr wrap="square" lIns="38100" tIns="19050" rIns="38100" bIns="19050" anchor="ctr">
                  <a:spAutoFit/>
                </a:bodyPr>
                <a:lstStyle/>
                <a:p>
                  <a:pPr>
                    <a:defRPr sz="900">
                      <a:solidFill>
                        <a:schemeClr val="bg2"/>
                      </a:solidFill>
                      <a:latin typeface="BentonSansBBVA Book" pitchFamily="2" charset="77"/>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30A-E14C-AFFE-0726513A1456}"/>
                </c:ext>
              </c:extLst>
            </c:dLbl>
            <c:spPr>
              <a:noFill/>
              <a:ln>
                <a:noFill/>
              </a:ln>
              <a:effectLst/>
            </c:spPr>
            <c:txPr>
              <a:bodyPr wrap="square" lIns="38100" tIns="19050" rIns="38100" bIns="19050" anchor="ctr">
                <a:spAutoFit/>
              </a:bodyPr>
              <a:lstStyle/>
              <a:p>
                <a:pPr>
                  <a:defRPr sz="900">
                    <a:latin typeface="BentonSansBBVA Book" pitchFamily="2" charset="77"/>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Hoja1!$A$3:$A$4</c:f>
              <c:numCache>
                <c:formatCode>@</c:formatCode>
                <c:ptCount val="1"/>
                <c:pt idx="0">
                  <c:v>2025</c:v>
                </c:pt>
              </c:numCache>
            </c:numRef>
          </c:cat>
          <c:val>
            <c:numRef>
              <c:f>Hoja1!$F$3:$F$4</c:f>
              <c:numCache>
                <c:formatCode>0%</c:formatCode>
                <c:ptCount val="1"/>
                <c:pt idx="0">
                  <c:v>0.67900000000000005</c:v>
                </c:pt>
              </c:numCache>
            </c:numRef>
          </c:val>
          <c:extLst>
            <c:ext xmlns:c16="http://schemas.microsoft.com/office/drawing/2014/chart" uri="{C3380CC4-5D6E-409C-BE32-E72D297353CC}">
              <c16:uniqueId val="{0000000B-A30A-E14C-AFFE-0726513A1456}"/>
            </c:ext>
          </c:extLst>
        </c:ser>
        <c:dLbls>
          <c:showLegendKey val="0"/>
          <c:showVal val="0"/>
          <c:showCatName val="0"/>
          <c:showSerName val="0"/>
          <c:showPercent val="0"/>
          <c:showBubbleSize val="0"/>
        </c:dLbls>
        <c:gapWidth val="100"/>
        <c:overlap val="100"/>
        <c:axId val="477533264"/>
        <c:axId val="477231456"/>
      </c:barChart>
      <c:catAx>
        <c:axId val="477533264"/>
        <c:scaling>
          <c:orientation val="minMax"/>
        </c:scaling>
        <c:delete val="1"/>
        <c:axPos val="b"/>
        <c:numFmt formatCode="@" sourceLinked="1"/>
        <c:majorTickMark val="out"/>
        <c:minorTickMark val="none"/>
        <c:tickLblPos val="nextTo"/>
        <c:crossAx val="477231456"/>
        <c:crosses val="autoZero"/>
        <c:auto val="1"/>
        <c:lblAlgn val="ctr"/>
        <c:lblOffset val="100"/>
        <c:noMultiLvlLbl val="0"/>
      </c:catAx>
      <c:valAx>
        <c:axId val="477231456"/>
        <c:scaling>
          <c:orientation val="minMax"/>
          <c:max val="1"/>
        </c:scaling>
        <c:delete val="0"/>
        <c:axPos val="l"/>
        <c:majorGridlines/>
        <c:numFmt formatCode="0%" sourceLinked="1"/>
        <c:majorTickMark val="out"/>
        <c:minorTickMark val="none"/>
        <c:tickLblPos val="nextTo"/>
        <c:txPr>
          <a:bodyPr/>
          <a:lstStyle/>
          <a:p>
            <a:pPr>
              <a:defRPr sz="700" b="0">
                <a:solidFill>
                  <a:schemeClr val="accent4"/>
                </a:solidFill>
                <a:latin typeface="+mj-lt"/>
              </a:defRPr>
            </a:pPr>
            <a:endParaRPr lang="es-ES"/>
          </a:p>
        </c:txPr>
        <c:crossAx val="477533264"/>
        <c:crosses val="autoZero"/>
        <c:crossBetween val="between"/>
        <c:majorUnit val="0.2"/>
      </c:valAx>
      <c:spPr>
        <a:noFill/>
        <a:ln w="25181">
          <a:noFill/>
        </a:ln>
      </c:spPr>
    </c:plotArea>
    <c:legend>
      <c:legendPos val="r"/>
      <c:layout>
        <c:manualLayout>
          <c:xMode val="edge"/>
          <c:yMode val="edge"/>
          <c:x val="0.62290408213982829"/>
          <c:y val="0.32755938047815764"/>
          <c:w val="7.8663276692133022E-2"/>
          <c:h val="0.45600541570851078"/>
        </c:manualLayout>
      </c:layout>
      <c:overlay val="0"/>
      <c:txPr>
        <a:bodyPr/>
        <a:lstStyle/>
        <a:p>
          <a:pPr>
            <a:defRPr sz="900" b="0">
              <a:solidFill>
                <a:srgbClr val="002060"/>
              </a:solidFill>
              <a:latin typeface="+mj-lt"/>
            </a:defRPr>
          </a:pPr>
          <a:endParaRPr lang="es-ES"/>
        </a:p>
      </c:txPr>
    </c:legend>
    <c:plotVisOnly val="1"/>
    <c:dispBlanksAs val="zero"/>
    <c:showDLblsOverMax val="0"/>
  </c:chart>
  <c:spPr>
    <a:noFill/>
    <a:ln>
      <a:noFill/>
    </a:ln>
  </c:spPr>
  <c:txPr>
    <a:bodyPr/>
    <a:lstStyle/>
    <a:p>
      <a:pPr>
        <a:defRPr sz="1100" b="1" i="0" u="none" strike="noStrike" baseline="0">
          <a:solidFill>
            <a:schemeClr val="bg1"/>
          </a:solidFill>
          <a:latin typeface="Calibri" panose="020F0502020204030204" pitchFamily="34" charset="0"/>
          <a:ea typeface="Arial"/>
          <a:cs typeface="Calibri" panose="020F0502020204030204" pitchFamily="34" charset="0"/>
        </a:defRPr>
      </a:pPr>
      <a:endParaRPr lang="es-ES"/>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4990100000000001"/>
          <c:y val="1.98552E-2"/>
          <c:w val="0.59875490682206922"/>
          <c:h val="0.93614299999999995"/>
        </c:manualLayout>
      </c:layout>
      <c:barChart>
        <c:barDir val="bar"/>
        <c:grouping val="stacked"/>
        <c:varyColors val="0"/>
        <c:ser>
          <c:idx val="0"/>
          <c:order val="0"/>
          <c:tx>
            <c:strRef>
              <c:f>Sheet1!$A$4</c:f>
              <c:strCache>
                <c:ptCount val="1"/>
                <c:pt idx="0">
                  <c:v>0-2</c:v>
                </c:pt>
              </c:strCache>
            </c:strRef>
          </c:tx>
          <c:spPr>
            <a:solidFill>
              <a:srgbClr val="AD53A1"/>
            </a:solidFill>
            <a:ln w="9525" cap="flat">
              <a:noFill/>
              <a:miter lim="400000"/>
            </a:ln>
            <a:effectLst/>
          </c:spPr>
          <c:invertIfNegative val="0"/>
          <c:dLbls>
            <c:numFmt formatCode="0%" sourceLinked="0"/>
            <c:spPr>
              <a:noFill/>
              <a:ln>
                <a:noFill/>
              </a:ln>
              <a:effectLst/>
            </c:spPr>
            <c:txPr>
              <a:bodyPr/>
              <a:lstStyle/>
              <a:p>
                <a:pPr>
                  <a:defRPr sz="800" b="1" i="0" u="none" strike="noStrike">
                    <a:solidFill>
                      <a:srgbClr val="FFFFFF"/>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Sheet1!$B$2:$AE$3</c:f>
              <c:multiLvlStrCache>
                <c:ptCount val="30"/>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Baja (0-4)</c:v>
                  </c:pt>
                  <c:pt idx="17">
                    <c:v>Media (5)</c:v>
                  </c:pt>
                  <c:pt idx="18">
                    <c:v>(Alta (6-10)</c:v>
                  </c:pt>
                  <c:pt idx="20">
                    <c:v>Izquierda (0-4)</c:v>
                  </c:pt>
                  <c:pt idx="21">
                    <c:v>Centro (5)</c:v>
                  </c:pt>
                  <c:pt idx="22">
                    <c:v>Derecha (6-10)</c:v>
                  </c:pt>
                  <c:pt idx="24">
                    <c:v>PP</c:v>
                  </c:pt>
                  <c:pt idx="25">
                    <c:v>PSOE</c:v>
                  </c:pt>
                  <c:pt idx="26">
                    <c:v>Vox</c:v>
                  </c:pt>
                  <c:pt idx="27">
                    <c:v>Sumar</c:v>
                  </c:pt>
                  <c:pt idx="28">
                    <c:v>Otros</c:v>
                  </c:pt>
                  <c:pt idx="29">
                    <c:v>Ninguno</c:v>
                  </c:pt>
                </c:lvl>
                <c:lvl>
                  <c:pt idx="2">
                    <c:v>Sexo</c:v>
                  </c:pt>
                  <c:pt idx="5">
                    <c:v>Edad</c:v>
                  </c:pt>
                  <c:pt idx="12">
                    <c:v>Estudios</c:v>
                  </c:pt>
                  <c:pt idx="16">
                    <c:v>Religiosidad</c:v>
                  </c:pt>
                  <c:pt idx="20">
                    <c:v>Ideología</c:v>
                  </c:pt>
                  <c:pt idx="24">
                    <c:v>Simpatía</c:v>
                  </c:pt>
                </c:lvl>
              </c:multiLvlStrCache>
            </c:multiLvlStrRef>
          </c:cat>
          <c:val>
            <c:numRef>
              <c:f>Sheet1!$B$4:$AE$4</c:f>
              <c:numCache>
                <c:formatCode>General</c:formatCode>
                <c:ptCount val="30"/>
                <c:pt idx="0" formatCode="0%">
                  <c:v>0.104715</c:v>
                </c:pt>
                <c:pt idx="2" formatCode="0%">
                  <c:v>9.489800000000001E-2</c:v>
                </c:pt>
                <c:pt idx="3" formatCode="0%">
                  <c:v>0.11401</c:v>
                </c:pt>
                <c:pt idx="5" formatCode="0%">
                  <c:v>5.8479999999999997E-2</c:v>
                </c:pt>
                <c:pt idx="6" formatCode="0%">
                  <c:v>8.9551999999999993E-2</c:v>
                </c:pt>
                <c:pt idx="7" formatCode="0%">
                  <c:v>0.114458</c:v>
                </c:pt>
                <c:pt idx="8" formatCode="0%">
                  <c:v>0.11779400000000001</c:v>
                </c:pt>
                <c:pt idx="9" formatCode="0%">
                  <c:v>0.112717</c:v>
                </c:pt>
                <c:pt idx="10" formatCode="0%">
                  <c:v>0.106212</c:v>
                </c:pt>
                <c:pt idx="12" formatCode="0%">
                  <c:v>0.18695100000000001</c:v>
                </c:pt>
                <c:pt idx="13" formatCode="0%">
                  <c:v>5.6863000000000004E-2</c:v>
                </c:pt>
                <c:pt idx="14" formatCode="0%">
                  <c:v>4.6609999999999999E-2</c:v>
                </c:pt>
                <c:pt idx="16" formatCode="0%">
                  <c:v>9.960200000000001E-2</c:v>
                </c:pt>
                <c:pt idx="17" formatCode="0%">
                  <c:v>0.134328</c:v>
                </c:pt>
                <c:pt idx="18" formatCode="0%">
                  <c:v>9.9099000000000007E-2</c:v>
                </c:pt>
                <c:pt idx="20" formatCode="0%">
                  <c:v>6.9587999999999997E-2</c:v>
                </c:pt>
                <c:pt idx="21" formatCode="0%">
                  <c:v>0.125</c:v>
                </c:pt>
                <c:pt idx="22" formatCode="0%">
                  <c:v>0.104811</c:v>
                </c:pt>
                <c:pt idx="24" formatCode="0%">
                  <c:v>7.6999999999999999E-2</c:v>
                </c:pt>
                <c:pt idx="25" formatCode="0%">
                  <c:v>0.10199999999999999</c:v>
                </c:pt>
                <c:pt idx="26" formatCode="0%">
                  <c:v>0.2</c:v>
                </c:pt>
                <c:pt idx="27" formatCode="0%">
                  <c:v>2.9000000000000001E-2</c:v>
                </c:pt>
                <c:pt idx="28" formatCode="0%">
                  <c:v>7.9000000000000001E-2</c:v>
                </c:pt>
                <c:pt idx="29" formatCode="0%">
                  <c:v>0.125</c:v>
                </c:pt>
              </c:numCache>
            </c:numRef>
          </c:val>
          <c:extLst>
            <c:ext xmlns:c16="http://schemas.microsoft.com/office/drawing/2014/chart" uri="{C3380CC4-5D6E-409C-BE32-E72D297353CC}">
              <c16:uniqueId val="{00000000-EB53-124B-B6CF-E5849B040DB3}"/>
            </c:ext>
          </c:extLst>
        </c:ser>
        <c:ser>
          <c:idx val="1"/>
          <c:order val="1"/>
          <c:tx>
            <c:strRef>
              <c:f>Sheet1!$A$5</c:f>
              <c:strCache>
                <c:ptCount val="1"/>
                <c:pt idx="0">
                  <c:v>3-4</c:v>
                </c:pt>
              </c:strCache>
            </c:strRef>
          </c:tx>
          <c:spPr>
            <a:solidFill>
              <a:srgbClr val="F8CD51"/>
            </a:solidFill>
            <a:ln w="9525" cap="flat">
              <a:noFill/>
              <a:miter lim="400000"/>
            </a:ln>
            <a:effectLst/>
          </c:spPr>
          <c:invertIfNegative val="0"/>
          <c:dLbls>
            <c:numFmt formatCode="0%" sourceLinked="0"/>
            <c:spPr>
              <a:noFill/>
              <a:ln>
                <a:noFill/>
              </a:ln>
              <a:effectLst/>
            </c:spPr>
            <c:txPr>
              <a:bodyPr/>
              <a:lstStyle/>
              <a:p>
                <a:pPr>
                  <a:defRPr sz="800" b="1" i="0" u="none" strike="noStrike">
                    <a:solidFill>
                      <a:schemeClr val="accent4"/>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Sheet1!$B$2:$AE$3</c:f>
              <c:multiLvlStrCache>
                <c:ptCount val="30"/>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Baja (0-4)</c:v>
                  </c:pt>
                  <c:pt idx="17">
                    <c:v>Media (5)</c:v>
                  </c:pt>
                  <c:pt idx="18">
                    <c:v>(Alta (6-10)</c:v>
                  </c:pt>
                  <c:pt idx="20">
                    <c:v>Izquierda (0-4)</c:v>
                  </c:pt>
                  <c:pt idx="21">
                    <c:v>Centro (5)</c:v>
                  </c:pt>
                  <c:pt idx="22">
                    <c:v>Derecha (6-10)</c:v>
                  </c:pt>
                  <c:pt idx="24">
                    <c:v>PP</c:v>
                  </c:pt>
                  <c:pt idx="25">
                    <c:v>PSOE</c:v>
                  </c:pt>
                  <c:pt idx="26">
                    <c:v>Vox</c:v>
                  </c:pt>
                  <c:pt idx="27">
                    <c:v>Sumar</c:v>
                  </c:pt>
                  <c:pt idx="28">
                    <c:v>Otros</c:v>
                  </c:pt>
                  <c:pt idx="29">
                    <c:v>Ninguno</c:v>
                  </c:pt>
                </c:lvl>
                <c:lvl>
                  <c:pt idx="2">
                    <c:v>Sexo</c:v>
                  </c:pt>
                  <c:pt idx="5">
                    <c:v>Edad</c:v>
                  </c:pt>
                  <c:pt idx="12">
                    <c:v>Estudios</c:v>
                  </c:pt>
                  <c:pt idx="16">
                    <c:v>Religiosidad</c:v>
                  </c:pt>
                  <c:pt idx="20">
                    <c:v>Ideología</c:v>
                  </c:pt>
                  <c:pt idx="24">
                    <c:v>Simpatía</c:v>
                  </c:pt>
                </c:lvl>
              </c:multiLvlStrCache>
            </c:multiLvlStrRef>
          </c:cat>
          <c:val>
            <c:numRef>
              <c:f>Sheet1!$B$5:$AE$5</c:f>
              <c:numCache>
                <c:formatCode>General</c:formatCode>
                <c:ptCount val="30"/>
                <c:pt idx="0" formatCode="0%">
                  <c:v>0.13598000000000002</c:v>
                </c:pt>
                <c:pt idx="2" formatCode="0%">
                  <c:v>0.14183699999999999</c:v>
                </c:pt>
                <c:pt idx="3" formatCode="0%">
                  <c:v>0.130435</c:v>
                </c:pt>
                <c:pt idx="5" formatCode="0%">
                  <c:v>0.204678</c:v>
                </c:pt>
                <c:pt idx="6" formatCode="0%">
                  <c:v>0.216418</c:v>
                </c:pt>
                <c:pt idx="7" formatCode="0%">
                  <c:v>0.15060200000000001</c:v>
                </c:pt>
                <c:pt idx="8" formatCode="0%">
                  <c:v>0.102757</c:v>
                </c:pt>
                <c:pt idx="9" formatCode="0%">
                  <c:v>0.10982699999999999</c:v>
                </c:pt>
                <c:pt idx="10" formatCode="0%">
                  <c:v>0.104208</c:v>
                </c:pt>
                <c:pt idx="12" formatCode="0%">
                  <c:v>0.16311200000000001</c:v>
                </c:pt>
                <c:pt idx="13" formatCode="0%">
                  <c:v>0.15294099999999999</c:v>
                </c:pt>
                <c:pt idx="14" formatCode="0%">
                  <c:v>9.3219999999999997E-2</c:v>
                </c:pt>
                <c:pt idx="16" formatCode="0%">
                  <c:v>0.14442199999999999</c:v>
                </c:pt>
                <c:pt idx="17" formatCode="0%">
                  <c:v>0.10447800000000002</c:v>
                </c:pt>
                <c:pt idx="18" formatCode="0%">
                  <c:v>0.13964000000000001</c:v>
                </c:pt>
                <c:pt idx="20" formatCode="0%">
                  <c:v>0.11726800000000001</c:v>
                </c:pt>
                <c:pt idx="21" formatCode="0%">
                  <c:v>0.13059699999999999</c:v>
                </c:pt>
                <c:pt idx="22" formatCode="0%">
                  <c:v>0.15979399999999999</c:v>
                </c:pt>
                <c:pt idx="24" formatCode="0%">
                  <c:v>0.157</c:v>
                </c:pt>
                <c:pt idx="25" formatCode="0%">
                  <c:v>0.11700000000000001</c:v>
                </c:pt>
                <c:pt idx="26" formatCode="0%">
                  <c:v>0.20799999999999999</c:v>
                </c:pt>
                <c:pt idx="27" formatCode="0%">
                  <c:v>0.104</c:v>
                </c:pt>
                <c:pt idx="28" formatCode="0%">
                  <c:v>0.1</c:v>
                </c:pt>
                <c:pt idx="29" formatCode="0%">
                  <c:v>0.14899999999999999</c:v>
                </c:pt>
              </c:numCache>
            </c:numRef>
          </c:val>
          <c:extLst>
            <c:ext xmlns:c16="http://schemas.microsoft.com/office/drawing/2014/chart" uri="{C3380CC4-5D6E-409C-BE32-E72D297353CC}">
              <c16:uniqueId val="{00000001-EB53-124B-B6CF-E5849B040DB3}"/>
            </c:ext>
          </c:extLst>
        </c:ser>
        <c:ser>
          <c:idx val="2"/>
          <c:order val="2"/>
          <c:tx>
            <c:strRef>
              <c:f>Sheet1!$A$6</c:f>
              <c:strCache>
                <c:ptCount val="1"/>
                <c:pt idx="0">
                  <c:v>5</c:v>
                </c:pt>
              </c:strCache>
            </c:strRef>
          </c:tx>
          <c:spPr>
            <a:solidFill>
              <a:srgbClr val="48AE64"/>
            </a:solidFill>
            <a:ln w="9525" cap="flat">
              <a:noFill/>
              <a:miter lim="400000"/>
            </a:ln>
            <a:effectLst/>
          </c:spPr>
          <c:invertIfNegative val="0"/>
          <c:dLbls>
            <c:numFmt formatCode="0%" sourceLinked="0"/>
            <c:spPr>
              <a:noFill/>
              <a:ln>
                <a:noFill/>
              </a:ln>
              <a:effectLst/>
            </c:spPr>
            <c:txPr>
              <a:bodyPr/>
              <a:lstStyle/>
              <a:p>
                <a:pPr>
                  <a:defRPr sz="800" b="1" i="0" u="none" strike="noStrike">
                    <a:solidFill>
                      <a:srgbClr val="FFFFFF"/>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Sheet1!$B$2:$AE$3</c:f>
              <c:multiLvlStrCache>
                <c:ptCount val="30"/>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Baja (0-4)</c:v>
                  </c:pt>
                  <c:pt idx="17">
                    <c:v>Media (5)</c:v>
                  </c:pt>
                  <c:pt idx="18">
                    <c:v>(Alta (6-10)</c:v>
                  </c:pt>
                  <c:pt idx="20">
                    <c:v>Izquierda (0-4)</c:v>
                  </c:pt>
                  <c:pt idx="21">
                    <c:v>Centro (5)</c:v>
                  </c:pt>
                  <c:pt idx="22">
                    <c:v>Derecha (6-10)</c:v>
                  </c:pt>
                  <c:pt idx="24">
                    <c:v>PP</c:v>
                  </c:pt>
                  <c:pt idx="25">
                    <c:v>PSOE</c:v>
                  </c:pt>
                  <c:pt idx="26">
                    <c:v>Vox</c:v>
                  </c:pt>
                  <c:pt idx="27">
                    <c:v>Sumar</c:v>
                  </c:pt>
                  <c:pt idx="28">
                    <c:v>Otros</c:v>
                  </c:pt>
                  <c:pt idx="29">
                    <c:v>Ninguno</c:v>
                  </c:pt>
                </c:lvl>
                <c:lvl>
                  <c:pt idx="2">
                    <c:v>Sexo</c:v>
                  </c:pt>
                  <c:pt idx="5">
                    <c:v>Edad</c:v>
                  </c:pt>
                  <c:pt idx="12">
                    <c:v>Estudios</c:v>
                  </c:pt>
                  <c:pt idx="16">
                    <c:v>Religiosidad</c:v>
                  </c:pt>
                  <c:pt idx="20">
                    <c:v>Ideología</c:v>
                  </c:pt>
                  <c:pt idx="24">
                    <c:v>Simpatía</c:v>
                  </c:pt>
                </c:lvl>
              </c:multiLvlStrCache>
            </c:multiLvlStrRef>
          </c:cat>
          <c:val>
            <c:numRef>
              <c:f>Sheet1!$B$6:$AE$6</c:f>
              <c:numCache>
                <c:formatCode>General</c:formatCode>
                <c:ptCount val="30"/>
                <c:pt idx="0" formatCode="0%">
                  <c:v>0.28188600000000003</c:v>
                </c:pt>
                <c:pt idx="2" formatCode="0%">
                  <c:v>0.28673500000000002</c:v>
                </c:pt>
                <c:pt idx="3" formatCode="0%">
                  <c:v>0.27729500000000001</c:v>
                </c:pt>
                <c:pt idx="5" formatCode="0%">
                  <c:v>0.27485399999999999</c:v>
                </c:pt>
                <c:pt idx="6" formatCode="0%">
                  <c:v>0.26865699999999998</c:v>
                </c:pt>
                <c:pt idx="7" formatCode="0%">
                  <c:v>0.29819299999999999</c:v>
                </c:pt>
                <c:pt idx="8" formatCode="0%">
                  <c:v>0.27819500000000003</c:v>
                </c:pt>
                <c:pt idx="9" formatCode="0%">
                  <c:v>0.27167600000000003</c:v>
                </c:pt>
                <c:pt idx="10" formatCode="0%">
                  <c:v>0.29058099999999998</c:v>
                </c:pt>
                <c:pt idx="12" formatCode="0%">
                  <c:v>0.27854500000000004</c:v>
                </c:pt>
                <c:pt idx="13" formatCode="0%">
                  <c:v>0.30392199999999997</c:v>
                </c:pt>
                <c:pt idx="14" formatCode="0%">
                  <c:v>0.26977400000000001</c:v>
                </c:pt>
                <c:pt idx="16" formatCode="0%">
                  <c:v>0.30478100000000002</c:v>
                </c:pt>
                <c:pt idx="17" formatCode="0%">
                  <c:v>0.29253699999999999</c:v>
                </c:pt>
                <c:pt idx="18" formatCode="0%">
                  <c:v>0.24624600000000002</c:v>
                </c:pt>
                <c:pt idx="20" formatCode="0%">
                  <c:v>0.25515500000000002</c:v>
                </c:pt>
                <c:pt idx="21" formatCode="0%">
                  <c:v>0.33022399999999996</c:v>
                </c:pt>
                <c:pt idx="22" formatCode="0%">
                  <c:v>0.28350500000000001</c:v>
                </c:pt>
                <c:pt idx="24" formatCode="0%">
                  <c:v>0.26300000000000001</c:v>
                </c:pt>
                <c:pt idx="25" formatCode="0%">
                  <c:v>0.27200000000000002</c:v>
                </c:pt>
                <c:pt idx="26" formatCode="0%">
                  <c:v>0.33600000000000002</c:v>
                </c:pt>
                <c:pt idx="27" formatCode="0%">
                  <c:v>0.22</c:v>
                </c:pt>
                <c:pt idx="28" formatCode="0%">
                  <c:v>0.26300000000000001</c:v>
                </c:pt>
                <c:pt idx="29" formatCode="0%">
                  <c:v>0.3</c:v>
                </c:pt>
              </c:numCache>
            </c:numRef>
          </c:val>
          <c:extLst>
            <c:ext xmlns:c16="http://schemas.microsoft.com/office/drawing/2014/chart" uri="{C3380CC4-5D6E-409C-BE32-E72D297353CC}">
              <c16:uniqueId val="{00000002-EB53-124B-B6CF-E5849B040DB3}"/>
            </c:ext>
          </c:extLst>
        </c:ser>
        <c:ser>
          <c:idx val="3"/>
          <c:order val="3"/>
          <c:tx>
            <c:strRef>
              <c:f>Sheet1!$A$7</c:f>
              <c:strCache>
                <c:ptCount val="1"/>
                <c:pt idx="0">
                  <c:v>6-7</c:v>
                </c:pt>
              </c:strCache>
            </c:strRef>
          </c:tx>
          <c:spPr>
            <a:solidFill>
              <a:srgbClr val="5BBEFF"/>
            </a:solidFill>
            <a:ln w="9525" cap="flat">
              <a:noFill/>
              <a:miter lim="400000"/>
            </a:ln>
            <a:effectLst/>
          </c:spPr>
          <c:invertIfNegative val="0"/>
          <c:dLbls>
            <c:numFmt formatCode="0%" sourceLinked="0"/>
            <c:spPr>
              <a:noFill/>
              <a:ln>
                <a:noFill/>
              </a:ln>
              <a:effectLst/>
            </c:spPr>
            <c:txPr>
              <a:bodyPr/>
              <a:lstStyle/>
              <a:p>
                <a:pPr>
                  <a:defRPr sz="800" b="1" i="0" u="none" strike="noStrike">
                    <a:solidFill>
                      <a:srgbClr val="FFFFFF"/>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Sheet1!$B$2:$AE$3</c:f>
              <c:multiLvlStrCache>
                <c:ptCount val="30"/>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Baja (0-4)</c:v>
                  </c:pt>
                  <c:pt idx="17">
                    <c:v>Media (5)</c:v>
                  </c:pt>
                  <c:pt idx="18">
                    <c:v>(Alta (6-10)</c:v>
                  </c:pt>
                  <c:pt idx="20">
                    <c:v>Izquierda (0-4)</c:v>
                  </c:pt>
                  <c:pt idx="21">
                    <c:v>Centro (5)</c:v>
                  </c:pt>
                  <c:pt idx="22">
                    <c:v>Derecha (6-10)</c:v>
                  </c:pt>
                  <c:pt idx="24">
                    <c:v>PP</c:v>
                  </c:pt>
                  <c:pt idx="25">
                    <c:v>PSOE</c:v>
                  </c:pt>
                  <c:pt idx="26">
                    <c:v>Vox</c:v>
                  </c:pt>
                  <c:pt idx="27">
                    <c:v>Sumar</c:v>
                  </c:pt>
                  <c:pt idx="28">
                    <c:v>Otros</c:v>
                  </c:pt>
                  <c:pt idx="29">
                    <c:v>Ninguno</c:v>
                  </c:pt>
                </c:lvl>
                <c:lvl>
                  <c:pt idx="2">
                    <c:v>Sexo</c:v>
                  </c:pt>
                  <c:pt idx="5">
                    <c:v>Edad</c:v>
                  </c:pt>
                  <c:pt idx="12">
                    <c:v>Estudios</c:v>
                  </c:pt>
                  <c:pt idx="16">
                    <c:v>Religiosidad</c:v>
                  </c:pt>
                  <c:pt idx="20">
                    <c:v>Ideología</c:v>
                  </c:pt>
                  <c:pt idx="24">
                    <c:v>Simpatía</c:v>
                  </c:pt>
                </c:lvl>
              </c:multiLvlStrCache>
            </c:multiLvlStrRef>
          </c:cat>
          <c:val>
            <c:numRef>
              <c:f>Sheet1!$B$7:$AE$7</c:f>
              <c:numCache>
                <c:formatCode>General</c:formatCode>
                <c:ptCount val="30"/>
                <c:pt idx="0" formatCode="0%">
                  <c:v>0.34640199999999999</c:v>
                </c:pt>
                <c:pt idx="2" formatCode="0%">
                  <c:v>0.341837</c:v>
                </c:pt>
                <c:pt idx="3" formatCode="0%">
                  <c:v>0.35072499999999995</c:v>
                </c:pt>
                <c:pt idx="5" formatCode="0%">
                  <c:v>0.39766100000000004</c:v>
                </c:pt>
                <c:pt idx="6" formatCode="0%">
                  <c:v>0.34701500000000002</c:v>
                </c:pt>
                <c:pt idx="7" formatCode="0%">
                  <c:v>0.29819299999999999</c:v>
                </c:pt>
                <c:pt idx="8" formatCode="0%">
                  <c:v>0.36591500000000005</c:v>
                </c:pt>
                <c:pt idx="9" formatCode="0%">
                  <c:v>0.36127200000000004</c:v>
                </c:pt>
                <c:pt idx="10" formatCode="0%">
                  <c:v>0.33466900000000005</c:v>
                </c:pt>
                <c:pt idx="12" formatCode="0%">
                  <c:v>0.24592199999999997</c:v>
                </c:pt>
                <c:pt idx="13" formatCode="0%">
                  <c:v>0.39019599999999999</c:v>
                </c:pt>
                <c:pt idx="14" formatCode="0%">
                  <c:v>0.42796599999999996</c:v>
                </c:pt>
                <c:pt idx="16" formatCode="0%">
                  <c:v>0.32669300000000001</c:v>
                </c:pt>
                <c:pt idx="17" formatCode="0%">
                  <c:v>0.36417900000000003</c:v>
                </c:pt>
                <c:pt idx="18" formatCode="0%">
                  <c:v>0.36786799999999997</c:v>
                </c:pt>
                <c:pt idx="20" formatCode="0%">
                  <c:v>0.38917499999999999</c:v>
                </c:pt>
                <c:pt idx="21" formatCode="0%">
                  <c:v>0.300373</c:v>
                </c:pt>
                <c:pt idx="22" formatCode="0%">
                  <c:v>0.35738799999999998</c:v>
                </c:pt>
                <c:pt idx="24" formatCode="0%">
                  <c:v>0.35799999999999998</c:v>
                </c:pt>
                <c:pt idx="25" formatCode="0%">
                  <c:v>0.372</c:v>
                </c:pt>
                <c:pt idx="26" formatCode="0%">
                  <c:v>0.2</c:v>
                </c:pt>
                <c:pt idx="27" formatCode="0%">
                  <c:v>0.47399999999999998</c:v>
                </c:pt>
                <c:pt idx="28" formatCode="0%">
                  <c:v>0.4</c:v>
                </c:pt>
                <c:pt idx="29" formatCode="0%">
                  <c:v>0.314</c:v>
                </c:pt>
              </c:numCache>
            </c:numRef>
          </c:val>
          <c:extLst>
            <c:ext xmlns:c16="http://schemas.microsoft.com/office/drawing/2014/chart" uri="{C3380CC4-5D6E-409C-BE32-E72D297353CC}">
              <c16:uniqueId val="{00000003-EB53-124B-B6CF-E5849B040DB3}"/>
            </c:ext>
          </c:extLst>
        </c:ser>
        <c:ser>
          <c:idx val="4"/>
          <c:order val="4"/>
          <c:tx>
            <c:strRef>
              <c:f>Sheet1!$A$8</c:f>
              <c:strCache>
                <c:ptCount val="1"/>
                <c:pt idx="0">
                  <c:v>8-10</c:v>
                </c:pt>
              </c:strCache>
            </c:strRef>
          </c:tx>
          <c:spPr>
            <a:solidFill>
              <a:srgbClr val="004481"/>
            </a:solidFill>
            <a:ln w="9525" cap="flat">
              <a:noFill/>
              <a:miter lim="400000"/>
            </a:ln>
            <a:effectLst/>
          </c:spPr>
          <c:invertIfNegative val="0"/>
          <c:dLbls>
            <c:numFmt formatCode="0%" sourceLinked="0"/>
            <c:spPr>
              <a:noFill/>
              <a:ln>
                <a:noFill/>
              </a:ln>
              <a:effectLst/>
            </c:spPr>
            <c:txPr>
              <a:bodyPr/>
              <a:lstStyle/>
              <a:p>
                <a:pPr>
                  <a:defRPr sz="800" b="1" i="0" u="none" strike="noStrike">
                    <a:solidFill>
                      <a:srgbClr val="FFFFFF"/>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Sheet1!$B$2:$AE$3</c:f>
              <c:multiLvlStrCache>
                <c:ptCount val="30"/>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Baja (0-4)</c:v>
                  </c:pt>
                  <c:pt idx="17">
                    <c:v>Media (5)</c:v>
                  </c:pt>
                  <c:pt idx="18">
                    <c:v>(Alta (6-10)</c:v>
                  </c:pt>
                  <c:pt idx="20">
                    <c:v>Izquierda (0-4)</c:v>
                  </c:pt>
                  <c:pt idx="21">
                    <c:v>Centro (5)</c:v>
                  </c:pt>
                  <c:pt idx="22">
                    <c:v>Derecha (6-10)</c:v>
                  </c:pt>
                  <c:pt idx="24">
                    <c:v>PP</c:v>
                  </c:pt>
                  <c:pt idx="25">
                    <c:v>PSOE</c:v>
                  </c:pt>
                  <c:pt idx="26">
                    <c:v>Vox</c:v>
                  </c:pt>
                  <c:pt idx="27">
                    <c:v>Sumar</c:v>
                  </c:pt>
                  <c:pt idx="28">
                    <c:v>Otros</c:v>
                  </c:pt>
                  <c:pt idx="29">
                    <c:v>Ninguno</c:v>
                  </c:pt>
                </c:lvl>
                <c:lvl>
                  <c:pt idx="2">
                    <c:v>Sexo</c:v>
                  </c:pt>
                  <c:pt idx="5">
                    <c:v>Edad</c:v>
                  </c:pt>
                  <c:pt idx="12">
                    <c:v>Estudios</c:v>
                  </c:pt>
                  <c:pt idx="16">
                    <c:v>Religiosidad</c:v>
                  </c:pt>
                  <c:pt idx="20">
                    <c:v>Ideología</c:v>
                  </c:pt>
                  <c:pt idx="24">
                    <c:v>Simpatía</c:v>
                  </c:pt>
                </c:lvl>
              </c:multiLvlStrCache>
            </c:multiLvlStrRef>
          </c:cat>
          <c:val>
            <c:numRef>
              <c:f>Sheet1!$B$8:$AE$8</c:f>
              <c:numCache>
                <c:formatCode>General</c:formatCode>
                <c:ptCount val="30"/>
                <c:pt idx="0" formatCode="0%">
                  <c:v>0.12704700000000002</c:v>
                </c:pt>
                <c:pt idx="2" formatCode="0%">
                  <c:v>0.12959199999999998</c:v>
                </c:pt>
                <c:pt idx="3" formatCode="0%">
                  <c:v>0.12463800000000001</c:v>
                </c:pt>
                <c:pt idx="5" formatCode="0%">
                  <c:v>6.4326999999999995E-2</c:v>
                </c:pt>
                <c:pt idx="6" formatCode="0%">
                  <c:v>7.4626999999999999E-2</c:v>
                </c:pt>
                <c:pt idx="7" formatCode="0%">
                  <c:v>0.13855399999999998</c:v>
                </c:pt>
                <c:pt idx="8" formatCode="0%">
                  <c:v>0.12781999999999999</c:v>
                </c:pt>
                <c:pt idx="9" formatCode="0%">
                  <c:v>0.144509</c:v>
                </c:pt>
                <c:pt idx="10" formatCode="0%">
                  <c:v>0.15631300000000001</c:v>
                </c:pt>
                <c:pt idx="12" formatCode="0%">
                  <c:v>0.12170600000000001</c:v>
                </c:pt>
                <c:pt idx="13" formatCode="0%">
                  <c:v>9.6077999999999997E-2</c:v>
                </c:pt>
                <c:pt idx="14" formatCode="0%">
                  <c:v>0.15536700000000001</c:v>
                </c:pt>
                <c:pt idx="16" formatCode="0%">
                  <c:v>0.12250999999999999</c:v>
                </c:pt>
                <c:pt idx="17" formatCode="0%">
                  <c:v>0.101493</c:v>
                </c:pt>
                <c:pt idx="18" formatCode="0%">
                  <c:v>0.13964000000000001</c:v>
                </c:pt>
                <c:pt idx="20" formatCode="0%">
                  <c:v>0.166237</c:v>
                </c:pt>
                <c:pt idx="21" formatCode="0%">
                  <c:v>0.10634299999999999</c:v>
                </c:pt>
                <c:pt idx="22" formatCode="0%">
                  <c:v>9.1065000000000007E-2</c:v>
                </c:pt>
                <c:pt idx="24" formatCode="0%">
                  <c:v>0.13900000000000001</c:v>
                </c:pt>
                <c:pt idx="25" formatCode="0%">
                  <c:v>0.13700000000000001</c:v>
                </c:pt>
                <c:pt idx="26" formatCode="0%">
                  <c:v>4.8000000000000001E-2</c:v>
                </c:pt>
                <c:pt idx="27" formatCode="0%">
                  <c:v>0.16800000000000001</c:v>
                </c:pt>
                <c:pt idx="28" formatCode="0%">
                  <c:v>0.153</c:v>
                </c:pt>
                <c:pt idx="29" formatCode="0%">
                  <c:v>0.109</c:v>
                </c:pt>
              </c:numCache>
            </c:numRef>
          </c:val>
          <c:extLst>
            <c:ext xmlns:c16="http://schemas.microsoft.com/office/drawing/2014/chart" uri="{C3380CC4-5D6E-409C-BE32-E72D297353CC}">
              <c16:uniqueId val="{00000004-EB53-124B-B6CF-E5849B040DB3}"/>
            </c:ext>
          </c:extLst>
        </c:ser>
        <c:ser>
          <c:idx val="5"/>
          <c:order val="5"/>
          <c:tx>
            <c:strRef>
              <c:f>Sheet1!$A$9</c:f>
              <c:strCache>
                <c:ptCount val="1"/>
                <c:pt idx="0">
                  <c:v>Ns/Nc</c:v>
                </c:pt>
              </c:strCache>
            </c:strRef>
          </c:tx>
          <c:spPr>
            <a:solidFill>
              <a:srgbClr val="F7893B"/>
            </a:solidFill>
            <a:ln w="9525" cap="flat">
              <a:noFill/>
              <a:miter lim="400000"/>
            </a:ln>
            <a:effectLst/>
          </c:spPr>
          <c:invertIfNegative val="0"/>
          <c:cat>
            <c:multiLvlStrRef>
              <c:f>Sheet1!$B$2:$AE$3</c:f>
              <c:multiLvlStrCache>
                <c:ptCount val="30"/>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Baja (0-4)</c:v>
                  </c:pt>
                  <c:pt idx="17">
                    <c:v>Media (5)</c:v>
                  </c:pt>
                  <c:pt idx="18">
                    <c:v>(Alta (6-10)</c:v>
                  </c:pt>
                  <c:pt idx="20">
                    <c:v>Izquierda (0-4)</c:v>
                  </c:pt>
                  <c:pt idx="21">
                    <c:v>Centro (5)</c:v>
                  </c:pt>
                  <c:pt idx="22">
                    <c:v>Derecha (6-10)</c:v>
                  </c:pt>
                  <c:pt idx="24">
                    <c:v>PP</c:v>
                  </c:pt>
                  <c:pt idx="25">
                    <c:v>PSOE</c:v>
                  </c:pt>
                  <c:pt idx="26">
                    <c:v>Vox</c:v>
                  </c:pt>
                  <c:pt idx="27">
                    <c:v>Sumar</c:v>
                  </c:pt>
                  <c:pt idx="28">
                    <c:v>Otros</c:v>
                  </c:pt>
                  <c:pt idx="29">
                    <c:v>Ninguno</c:v>
                  </c:pt>
                </c:lvl>
                <c:lvl>
                  <c:pt idx="2">
                    <c:v>Sexo</c:v>
                  </c:pt>
                  <c:pt idx="5">
                    <c:v>Edad</c:v>
                  </c:pt>
                  <c:pt idx="12">
                    <c:v>Estudios</c:v>
                  </c:pt>
                  <c:pt idx="16">
                    <c:v>Religiosidad</c:v>
                  </c:pt>
                  <c:pt idx="20">
                    <c:v>Ideología</c:v>
                  </c:pt>
                  <c:pt idx="24">
                    <c:v>Simpatía</c:v>
                  </c:pt>
                </c:lvl>
              </c:multiLvlStrCache>
            </c:multiLvlStrRef>
          </c:cat>
          <c:val>
            <c:numRef>
              <c:f>Sheet1!$B$9:$AE$9</c:f>
              <c:numCache>
                <c:formatCode>General</c:formatCode>
                <c:ptCount val="30"/>
                <c:pt idx="0" formatCode="0%">
                  <c:v>3.9700000000000004E-3</c:v>
                </c:pt>
                <c:pt idx="2" formatCode="0%">
                  <c:v>5.1019999999999998E-3</c:v>
                </c:pt>
                <c:pt idx="3" formatCode="0%">
                  <c:v>2.8990000000000001E-3</c:v>
                </c:pt>
                <c:pt idx="5" formatCode="0%">
                  <c:v>0</c:v>
                </c:pt>
                <c:pt idx="6" formatCode="0%">
                  <c:v>3.7309999999999999E-3</c:v>
                </c:pt>
                <c:pt idx="7" formatCode="0%">
                  <c:v>0</c:v>
                </c:pt>
                <c:pt idx="8" formatCode="0%">
                  <c:v>7.5190000000000005E-3</c:v>
                </c:pt>
                <c:pt idx="9" formatCode="0%">
                  <c:v>0</c:v>
                </c:pt>
                <c:pt idx="10" formatCode="0%">
                  <c:v>8.0160000000000006E-3</c:v>
                </c:pt>
                <c:pt idx="12" formatCode="0%">
                  <c:v>3.764E-3</c:v>
                </c:pt>
                <c:pt idx="13" formatCode="0%">
                  <c:v>0</c:v>
                </c:pt>
                <c:pt idx="14" formatCode="0%">
                  <c:v>7.0620000000000006E-3</c:v>
                </c:pt>
                <c:pt idx="16" formatCode="0%">
                  <c:v>1.9919999999999998E-3</c:v>
                </c:pt>
                <c:pt idx="17" formatCode="0%">
                  <c:v>2.9849999999999998E-3</c:v>
                </c:pt>
                <c:pt idx="18" formatCode="0%">
                  <c:v>7.5079999999999999E-3</c:v>
                </c:pt>
                <c:pt idx="20" formatCode="0%">
                  <c:v>2.5769999999999999E-3</c:v>
                </c:pt>
                <c:pt idx="21" formatCode="0%">
                  <c:v>7.463E-3</c:v>
                </c:pt>
                <c:pt idx="22" formatCode="0%">
                  <c:v>3.4360000000000003E-3</c:v>
                </c:pt>
                <c:pt idx="24" formatCode="0%">
                  <c:v>7.0000000000000001E-3</c:v>
                </c:pt>
                <c:pt idx="26" formatCode="0%">
                  <c:v>8.0000000000000002E-3</c:v>
                </c:pt>
                <c:pt idx="27" formatCode="0%">
                  <c:v>6.0000000000000001E-3</c:v>
                </c:pt>
                <c:pt idx="28" formatCode="0%">
                  <c:v>5.0000000000000001E-3</c:v>
                </c:pt>
                <c:pt idx="29" formatCode="0%">
                  <c:v>3.0000000000000001E-3</c:v>
                </c:pt>
              </c:numCache>
            </c:numRef>
          </c:val>
          <c:extLst>
            <c:ext xmlns:c16="http://schemas.microsoft.com/office/drawing/2014/chart" uri="{C3380CC4-5D6E-409C-BE32-E72D297353CC}">
              <c16:uniqueId val="{00000005-EB53-124B-B6CF-E5849B040DB3}"/>
            </c:ext>
          </c:extLst>
        </c:ser>
        <c:dLbls>
          <c:showLegendKey val="0"/>
          <c:showVal val="0"/>
          <c:showCatName val="0"/>
          <c:showSerName val="0"/>
          <c:showPercent val="0"/>
          <c:showBubbleSize val="0"/>
        </c:dLbls>
        <c:gapWidth val="60"/>
        <c:overlap val="100"/>
        <c:axId val="351589168"/>
        <c:axId val="351591344"/>
      </c:barChart>
      <c:catAx>
        <c:axId val="351589168"/>
        <c:scaling>
          <c:orientation val="maxMin"/>
        </c:scaling>
        <c:delete val="0"/>
        <c:axPos val="l"/>
        <c:numFmt formatCode="General" sourceLinked="0"/>
        <c:majorTickMark val="out"/>
        <c:minorTickMark val="none"/>
        <c:tickLblPos val="nextTo"/>
        <c:spPr>
          <a:ln w="6350" cap="flat">
            <a:solidFill>
              <a:srgbClr val="888888"/>
            </a:solidFill>
            <a:prstDash val="solid"/>
            <a:round/>
          </a:ln>
        </c:spPr>
        <c:txPr>
          <a:bodyPr rot="0"/>
          <a:lstStyle/>
          <a:p>
            <a:pPr>
              <a:defRPr sz="800" b="1" i="0" u="none" strike="noStrike">
                <a:solidFill>
                  <a:srgbClr val="666666"/>
                </a:solidFill>
                <a:latin typeface="BBVABentonSans"/>
              </a:defRPr>
            </a:pPr>
            <a:endParaRPr lang="es-ES"/>
          </a:p>
        </c:txPr>
        <c:crossAx val="351591344"/>
        <c:crosses val="autoZero"/>
        <c:auto val="1"/>
        <c:lblAlgn val="ctr"/>
        <c:lblOffset val="100"/>
        <c:noMultiLvlLbl val="0"/>
      </c:catAx>
      <c:valAx>
        <c:axId val="351591344"/>
        <c:scaling>
          <c:orientation val="minMax"/>
          <c:max val="1"/>
          <c:min val="0"/>
        </c:scaling>
        <c:delete val="0"/>
        <c:axPos val="t"/>
        <c:majorGridlines>
          <c:spPr>
            <a:ln w="6350" cap="flat">
              <a:solidFill>
                <a:srgbClr val="000000"/>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600" b="0" i="0" u="none" strike="noStrike">
                <a:solidFill>
                  <a:srgbClr val="000000"/>
                </a:solidFill>
                <a:latin typeface="BBVABentonSans"/>
              </a:defRPr>
            </a:pPr>
            <a:endParaRPr lang="es-ES"/>
          </a:p>
        </c:txPr>
        <c:crossAx val="351589168"/>
        <c:crosses val="autoZero"/>
        <c:crossBetween val="between"/>
        <c:majorUnit val="0.2"/>
        <c:minorUnit val="0.1"/>
      </c:valAx>
      <c:spPr>
        <a:noFill/>
        <a:ln w="12700" cap="flat">
          <a:noFill/>
          <a:miter lim="400000"/>
        </a:ln>
        <a:effectLst/>
      </c:spPr>
    </c:plotArea>
    <c:legend>
      <c:legendPos val="r"/>
      <c:layout>
        <c:manualLayout>
          <c:xMode val="edge"/>
          <c:yMode val="edge"/>
          <c:x val="0.88327903182831691"/>
          <c:y val="0.34730487129392246"/>
          <c:w val="8.7465036027409529E-2"/>
          <c:h val="0.28613026420928467"/>
        </c:manualLayout>
      </c:layout>
      <c:overlay val="1"/>
      <c:spPr>
        <a:noFill/>
        <a:ln w="12700" cap="flat">
          <a:noFill/>
          <a:miter lim="400000"/>
        </a:ln>
        <a:effectLst/>
      </c:spPr>
      <c:txPr>
        <a:bodyPr rot="0"/>
        <a:lstStyle/>
        <a:p>
          <a:pPr>
            <a:defRPr sz="900" b="0" i="0" u="none" strike="noStrike">
              <a:solidFill>
                <a:srgbClr val="000000"/>
              </a:solidFill>
              <a:latin typeface="BBVABentonSans"/>
            </a:defRPr>
          </a:pPr>
          <a:endParaRPr lang="es-ES"/>
        </a:p>
      </c:txPr>
    </c:legend>
    <c:plotVisOnly val="1"/>
    <c:dispBlanksAs val="gap"/>
    <c:showDLblsOverMax val="1"/>
  </c:chart>
  <c:spPr>
    <a:noFill/>
    <a:ln>
      <a:noFill/>
    </a:ln>
    <a:effectLst/>
  </c:sp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L.-Los ayuntamientos</c:v>
                </c:pt>
              </c:strCache>
            </c:strRef>
          </c:tx>
          <c:spPr>
            <a:solidFill>
              <a:srgbClr val="004481"/>
            </a:solidFill>
            <a:ln w="9525" cap="flat">
              <a:noFill/>
              <a:miter lim="400000"/>
            </a:ln>
            <a:effectLst/>
          </c:spPr>
          <c:invertIfNegative val="0"/>
          <c:dPt>
            <c:idx val="0"/>
            <c:invertIfNegative val="1"/>
            <c:bubble3D val="0"/>
            <c:extLst>
              <c:ext xmlns:c16="http://schemas.microsoft.com/office/drawing/2014/chart" uri="{C3380CC4-5D6E-409C-BE32-E72D297353CC}">
                <c16:uniqueId val="{00000000-2940-8949-80B2-7FEBB79F899D}"/>
              </c:ext>
            </c:extLst>
          </c:dPt>
          <c:dPt>
            <c:idx val="1"/>
            <c:invertIfNegative val="1"/>
            <c:bubble3D val="0"/>
            <c:extLst>
              <c:ext xmlns:c16="http://schemas.microsoft.com/office/drawing/2014/chart" uri="{C3380CC4-5D6E-409C-BE32-E72D297353CC}">
                <c16:uniqueId val="{00000001-2940-8949-80B2-7FEBB79F899D}"/>
              </c:ext>
            </c:extLst>
          </c:dPt>
          <c:dPt>
            <c:idx val="2"/>
            <c:invertIfNegative val="1"/>
            <c:bubble3D val="0"/>
            <c:extLst>
              <c:ext xmlns:c16="http://schemas.microsoft.com/office/drawing/2014/chart" uri="{C3380CC4-5D6E-409C-BE32-E72D297353CC}">
                <c16:uniqueId val="{00000002-2940-8949-80B2-7FEBB79F899D}"/>
              </c:ext>
            </c:extLst>
          </c:dPt>
          <c:dPt>
            <c:idx val="3"/>
            <c:invertIfNegative val="1"/>
            <c:bubble3D val="0"/>
            <c:extLst>
              <c:ext xmlns:c16="http://schemas.microsoft.com/office/drawing/2014/chart" uri="{C3380CC4-5D6E-409C-BE32-E72D297353CC}">
                <c16:uniqueId val="{00000003-2940-8949-80B2-7FEBB79F899D}"/>
              </c:ext>
            </c:extLst>
          </c:dPt>
          <c:dPt>
            <c:idx val="4"/>
            <c:invertIfNegative val="1"/>
            <c:bubble3D val="0"/>
            <c:extLst>
              <c:ext xmlns:c16="http://schemas.microsoft.com/office/drawing/2014/chart" uri="{C3380CC4-5D6E-409C-BE32-E72D297353CC}">
                <c16:uniqueId val="{00000004-2940-8949-80B2-7FEBB79F899D}"/>
              </c:ext>
            </c:extLst>
          </c:dPt>
          <c:dPt>
            <c:idx val="5"/>
            <c:invertIfNegative val="1"/>
            <c:bubble3D val="0"/>
            <c:extLst>
              <c:ext xmlns:c16="http://schemas.microsoft.com/office/drawing/2014/chart" uri="{C3380CC4-5D6E-409C-BE32-E72D297353CC}">
                <c16:uniqueId val="{00000005-2940-8949-80B2-7FEBB79F899D}"/>
              </c:ext>
            </c:extLst>
          </c:dPt>
          <c:dPt>
            <c:idx val="6"/>
            <c:invertIfNegative val="1"/>
            <c:bubble3D val="0"/>
            <c:extLst>
              <c:ext xmlns:c16="http://schemas.microsoft.com/office/drawing/2014/chart" uri="{C3380CC4-5D6E-409C-BE32-E72D297353CC}">
                <c16:uniqueId val="{00000006-2940-8949-80B2-7FEBB79F899D}"/>
              </c:ext>
            </c:extLst>
          </c:dPt>
          <c:dPt>
            <c:idx val="7"/>
            <c:invertIfNegative val="1"/>
            <c:bubble3D val="0"/>
            <c:extLst>
              <c:ext xmlns:c16="http://schemas.microsoft.com/office/drawing/2014/chart" uri="{C3380CC4-5D6E-409C-BE32-E72D297353CC}">
                <c16:uniqueId val="{00000007-2940-8949-80B2-7FEBB79F899D}"/>
              </c:ext>
            </c:extLst>
          </c:dPt>
          <c:dPt>
            <c:idx val="8"/>
            <c:invertIfNegative val="1"/>
            <c:bubble3D val="0"/>
            <c:extLst>
              <c:ext xmlns:c16="http://schemas.microsoft.com/office/drawing/2014/chart" uri="{C3380CC4-5D6E-409C-BE32-E72D297353CC}">
                <c16:uniqueId val="{00000008-2940-8949-80B2-7FEBB79F899D}"/>
              </c:ext>
            </c:extLst>
          </c:dPt>
          <c:dPt>
            <c:idx val="9"/>
            <c:invertIfNegative val="1"/>
            <c:bubble3D val="0"/>
            <c:extLst>
              <c:ext xmlns:c16="http://schemas.microsoft.com/office/drawing/2014/chart" uri="{C3380CC4-5D6E-409C-BE32-E72D297353CC}">
                <c16:uniqueId val="{00000009-2940-8949-80B2-7FEBB79F899D}"/>
              </c:ext>
            </c:extLst>
          </c:dPt>
          <c:dPt>
            <c:idx val="10"/>
            <c:invertIfNegative val="1"/>
            <c:bubble3D val="0"/>
            <c:extLst>
              <c:ext xmlns:c16="http://schemas.microsoft.com/office/drawing/2014/chart" uri="{C3380CC4-5D6E-409C-BE32-E72D297353CC}">
                <c16:uniqueId val="{0000000A-2940-8949-80B2-7FEBB79F899D}"/>
              </c:ext>
            </c:extLst>
          </c:dPt>
          <c:dPt>
            <c:idx val="11"/>
            <c:invertIfNegative val="1"/>
            <c:bubble3D val="0"/>
            <c:extLst>
              <c:ext xmlns:c16="http://schemas.microsoft.com/office/drawing/2014/chart" uri="{C3380CC4-5D6E-409C-BE32-E72D297353CC}">
                <c16:uniqueId val="{0000000B-2940-8949-80B2-7FEBB79F899D}"/>
              </c:ext>
            </c:extLst>
          </c:dPt>
          <c:dPt>
            <c:idx val="12"/>
            <c:invertIfNegative val="1"/>
            <c:bubble3D val="0"/>
            <c:extLst>
              <c:ext xmlns:c16="http://schemas.microsoft.com/office/drawing/2014/chart" uri="{C3380CC4-5D6E-409C-BE32-E72D297353CC}">
                <c16:uniqueId val="{0000000C-2940-8949-80B2-7FEBB79F899D}"/>
              </c:ext>
            </c:extLst>
          </c:dPt>
          <c:dPt>
            <c:idx val="13"/>
            <c:invertIfNegative val="1"/>
            <c:bubble3D val="0"/>
            <c:extLst>
              <c:ext xmlns:c16="http://schemas.microsoft.com/office/drawing/2014/chart" uri="{C3380CC4-5D6E-409C-BE32-E72D297353CC}">
                <c16:uniqueId val="{0000000D-2940-8949-80B2-7FEBB79F899D}"/>
              </c:ext>
            </c:extLst>
          </c:dPt>
          <c:dPt>
            <c:idx val="14"/>
            <c:invertIfNegative val="1"/>
            <c:bubble3D val="0"/>
            <c:extLst>
              <c:ext xmlns:c16="http://schemas.microsoft.com/office/drawing/2014/chart" uri="{C3380CC4-5D6E-409C-BE32-E72D297353CC}">
                <c16:uniqueId val="{0000000E-2940-8949-80B2-7FEBB79F899D}"/>
              </c:ext>
            </c:extLst>
          </c:dPt>
          <c:dPt>
            <c:idx val="15"/>
            <c:invertIfNegative val="1"/>
            <c:bubble3D val="0"/>
            <c:extLst>
              <c:ext xmlns:c16="http://schemas.microsoft.com/office/drawing/2014/chart" uri="{C3380CC4-5D6E-409C-BE32-E72D297353CC}">
                <c16:uniqueId val="{0000000F-2940-8949-80B2-7FEBB79F899D}"/>
              </c:ext>
            </c:extLst>
          </c:dPt>
          <c:dPt>
            <c:idx val="16"/>
            <c:invertIfNegative val="1"/>
            <c:bubble3D val="0"/>
            <c:extLst>
              <c:ext xmlns:c16="http://schemas.microsoft.com/office/drawing/2014/chart" uri="{C3380CC4-5D6E-409C-BE32-E72D297353CC}">
                <c16:uniqueId val="{00000010-2940-8949-80B2-7FEBB79F899D}"/>
              </c:ext>
            </c:extLst>
          </c:dPt>
          <c:dPt>
            <c:idx val="17"/>
            <c:invertIfNegative val="1"/>
            <c:bubble3D val="0"/>
            <c:extLst>
              <c:ext xmlns:c16="http://schemas.microsoft.com/office/drawing/2014/chart" uri="{C3380CC4-5D6E-409C-BE32-E72D297353CC}">
                <c16:uniqueId val="{00000011-2940-8949-80B2-7FEBB79F899D}"/>
              </c:ext>
            </c:extLst>
          </c:dPt>
          <c:dPt>
            <c:idx val="18"/>
            <c:invertIfNegative val="1"/>
            <c:bubble3D val="0"/>
            <c:extLst>
              <c:ext xmlns:c16="http://schemas.microsoft.com/office/drawing/2014/chart" uri="{C3380CC4-5D6E-409C-BE32-E72D297353CC}">
                <c16:uniqueId val="{00000012-2940-8949-80B2-7FEBB79F899D}"/>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2940-8949-80B2-7FEBB79F899D}"/>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2940-8949-80B2-7FEBB79F899D}"/>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2940-8949-80B2-7FEBB79F899D}"/>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2940-8949-80B2-7FEBB79F899D}"/>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2940-8949-80B2-7FEBB79F899D}"/>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2940-8949-80B2-7FEBB79F899D}"/>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2940-8949-80B2-7FEBB79F899D}"/>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2940-8949-80B2-7FEBB79F899D}"/>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2940-8949-80B2-7FEBB79F899D}"/>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2940-8949-80B2-7FEBB79F899D}"/>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2940-8949-80B2-7FEBB79F899D}"/>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2940-8949-80B2-7FEBB79F899D}"/>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2940-8949-80B2-7FEBB79F899D}"/>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2940-8949-80B2-7FEBB79F899D}"/>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2940-8949-80B2-7FEBB79F899D}"/>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2940-8949-80B2-7FEBB79F899D}"/>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2940-8949-80B2-7FEBB79F899D}"/>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2940-8949-80B2-7FEBB79F899D}"/>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2940-8949-80B2-7FEBB79F899D}"/>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Sheet1!$B$1:$AB$2</c:f>
              <c:multiLvlStrCache>
                <c:ptCount val="27"/>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1">
                    <c:v>PP</c:v>
                  </c:pt>
                  <c:pt idx="22">
                    <c:v>PSOE</c:v>
                  </c:pt>
                  <c:pt idx="23">
                    <c:v>Vox</c:v>
                  </c:pt>
                  <c:pt idx="24">
                    <c:v>Sumar</c:v>
                  </c:pt>
                  <c:pt idx="25">
                    <c:v>Otros</c:v>
                  </c:pt>
                  <c:pt idx="26">
                    <c:v>Ninguno</c:v>
                  </c:pt>
                </c:lvl>
                <c:lvl>
                  <c:pt idx="2">
                    <c:v>Sexo</c:v>
                  </c:pt>
                  <c:pt idx="5">
                    <c:v>Edad</c:v>
                  </c:pt>
                  <c:pt idx="12">
                    <c:v>Estudios</c:v>
                  </c:pt>
                  <c:pt idx="16">
                    <c:v>Ideología</c:v>
                  </c:pt>
                  <c:pt idx="21">
                    <c:v>Simpatía </c:v>
                  </c:pt>
                </c:lvl>
              </c:multiLvlStrCache>
            </c:multiLvlStrRef>
          </c:cat>
          <c:val>
            <c:numRef>
              <c:f>Sheet1!$B$3:$AB$3</c:f>
              <c:numCache>
                <c:formatCode>General</c:formatCode>
                <c:ptCount val="27"/>
                <c:pt idx="0" formatCode="#,##0.0">
                  <c:v>4.9821</c:v>
                </c:pt>
                <c:pt idx="2" formatCode="#,##0.0">
                  <c:v>4.9092000000000002</c:v>
                </c:pt>
                <c:pt idx="3" formatCode="#,##0.0">
                  <c:v>5.0514999999999999</c:v>
                </c:pt>
                <c:pt idx="5" formatCode="#,##0.0">
                  <c:v>5.3098999999999998</c:v>
                </c:pt>
                <c:pt idx="6" formatCode="#,##0.0">
                  <c:v>4.4157000000000002</c:v>
                </c:pt>
                <c:pt idx="7" formatCode="#,##0.0">
                  <c:v>4.5392000000000001</c:v>
                </c:pt>
                <c:pt idx="8" formatCode="#,##0.0">
                  <c:v>5.0627000000000004</c:v>
                </c:pt>
                <c:pt idx="9" formatCode="#,##0.0">
                  <c:v>5.0087000000000002</c:v>
                </c:pt>
                <c:pt idx="10" formatCode="#,##0.0">
                  <c:v>5.3879000000000001</c:v>
                </c:pt>
                <c:pt idx="12" formatCode="#,##0.0">
                  <c:v>4.6422999999999996</c:v>
                </c:pt>
                <c:pt idx="13" formatCode="#,##0.0">
                  <c:v>5.1571999999999996</c:v>
                </c:pt>
                <c:pt idx="14" formatCode="#,##0.0">
                  <c:v>5.2375999999999996</c:v>
                </c:pt>
                <c:pt idx="16" formatCode="#,##0.0">
                  <c:v>5.2043999999999997</c:v>
                </c:pt>
                <c:pt idx="17" formatCode="#,##0.0">
                  <c:v>4.7115999999999998</c:v>
                </c:pt>
                <c:pt idx="18" formatCode="#,##0.0">
                  <c:v>5.1082000000000001</c:v>
                </c:pt>
                <c:pt idx="21" formatCode="#,##0.0">
                  <c:v>5.5</c:v>
                </c:pt>
                <c:pt idx="22" formatCode="#,##0.0">
                  <c:v>5.7</c:v>
                </c:pt>
                <c:pt idx="23" formatCode="#,##0.0">
                  <c:v>3.4</c:v>
                </c:pt>
                <c:pt idx="24" formatCode="#,##0.0">
                  <c:v>5.2</c:v>
                </c:pt>
                <c:pt idx="25" formatCode="#,##0.0">
                  <c:v>4.9000000000000004</c:v>
                </c:pt>
                <c:pt idx="26" formatCode="#,##0.0">
                  <c:v>4.5</c:v>
                </c:pt>
              </c:numCache>
            </c:numRef>
          </c:val>
          <c:extLst>
            <c:ext xmlns:c16="http://schemas.microsoft.com/office/drawing/2014/chart" uri="{C3380CC4-5D6E-409C-BE32-E72D297353CC}">
              <c16:uniqueId val="{00000013-2940-8949-80B2-7FEBB79F899D}"/>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0"/>
        <c:axPos val="l"/>
        <c:numFmt formatCode="General" sourceLinked="0"/>
        <c:majorTickMark val="out"/>
        <c:minorTickMark val="none"/>
        <c:tickLblPos val="nextTo"/>
        <c:spPr>
          <a:ln w="6350" cap="flat">
            <a:solidFill>
              <a:srgbClr val="888888"/>
            </a:solidFill>
            <a:prstDash val="solid"/>
            <a:round/>
          </a:ln>
        </c:spPr>
        <c:txPr>
          <a:bodyPr rot="0"/>
          <a:lstStyle/>
          <a:p>
            <a:pPr>
              <a:defRPr sz="700" b="1" i="0" u="none" strike="noStrike">
                <a:solidFill>
                  <a:srgbClr val="666666"/>
                </a:solidFill>
                <a:latin typeface="BBVABentonSans"/>
              </a:defRPr>
            </a:pPr>
            <a:endParaRPr lang="es-ES"/>
          </a:p>
        </c:txPr>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A.-El Gobierno de España</c:v>
                </c:pt>
              </c:strCache>
            </c:strRef>
          </c:tx>
          <c:spPr>
            <a:solidFill>
              <a:srgbClr val="AD53A1"/>
            </a:solidFill>
            <a:ln w="9525" cap="flat">
              <a:noFill/>
              <a:miter lim="400000"/>
            </a:ln>
            <a:effectLst/>
          </c:spPr>
          <c:invertIfNegative val="0"/>
          <c:dPt>
            <c:idx val="0"/>
            <c:invertIfNegative val="1"/>
            <c:bubble3D val="0"/>
            <c:extLst>
              <c:ext xmlns:c16="http://schemas.microsoft.com/office/drawing/2014/chart" uri="{C3380CC4-5D6E-409C-BE32-E72D297353CC}">
                <c16:uniqueId val="{00000000-EAAC-6448-9D8C-8049E8243558}"/>
              </c:ext>
            </c:extLst>
          </c:dPt>
          <c:dPt>
            <c:idx val="1"/>
            <c:invertIfNegative val="1"/>
            <c:bubble3D val="0"/>
            <c:extLst>
              <c:ext xmlns:c16="http://schemas.microsoft.com/office/drawing/2014/chart" uri="{C3380CC4-5D6E-409C-BE32-E72D297353CC}">
                <c16:uniqueId val="{00000001-EAAC-6448-9D8C-8049E8243558}"/>
              </c:ext>
            </c:extLst>
          </c:dPt>
          <c:dPt>
            <c:idx val="2"/>
            <c:invertIfNegative val="1"/>
            <c:bubble3D val="0"/>
            <c:extLst>
              <c:ext xmlns:c16="http://schemas.microsoft.com/office/drawing/2014/chart" uri="{C3380CC4-5D6E-409C-BE32-E72D297353CC}">
                <c16:uniqueId val="{00000002-EAAC-6448-9D8C-8049E8243558}"/>
              </c:ext>
            </c:extLst>
          </c:dPt>
          <c:dPt>
            <c:idx val="3"/>
            <c:invertIfNegative val="1"/>
            <c:bubble3D val="0"/>
            <c:extLst>
              <c:ext xmlns:c16="http://schemas.microsoft.com/office/drawing/2014/chart" uri="{C3380CC4-5D6E-409C-BE32-E72D297353CC}">
                <c16:uniqueId val="{00000003-EAAC-6448-9D8C-8049E8243558}"/>
              </c:ext>
            </c:extLst>
          </c:dPt>
          <c:dPt>
            <c:idx val="4"/>
            <c:invertIfNegative val="1"/>
            <c:bubble3D val="0"/>
            <c:extLst>
              <c:ext xmlns:c16="http://schemas.microsoft.com/office/drawing/2014/chart" uri="{C3380CC4-5D6E-409C-BE32-E72D297353CC}">
                <c16:uniqueId val="{00000004-EAAC-6448-9D8C-8049E8243558}"/>
              </c:ext>
            </c:extLst>
          </c:dPt>
          <c:dPt>
            <c:idx val="5"/>
            <c:invertIfNegative val="1"/>
            <c:bubble3D val="0"/>
            <c:extLst>
              <c:ext xmlns:c16="http://schemas.microsoft.com/office/drawing/2014/chart" uri="{C3380CC4-5D6E-409C-BE32-E72D297353CC}">
                <c16:uniqueId val="{00000005-EAAC-6448-9D8C-8049E8243558}"/>
              </c:ext>
            </c:extLst>
          </c:dPt>
          <c:dPt>
            <c:idx val="6"/>
            <c:invertIfNegative val="1"/>
            <c:bubble3D val="0"/>
            <c:extLst>
              <c:ext xmlns:c16="http://schemas.microsoft.com/office/drawing/2014/chart" uri="{C3380CC4-5D6E-409C-BE32-E72D297353CC}">
                <c16:uniqueId val="{00000006-EAAC-6448-9D8C-8049E8243558}"/>
              </c:ext>
            </c:extLst>
          </c:dPt>
          <c:dPt>
            <c:idx val="7"/>
            <c:invertIfNegative val="1"/>
            <c:bubble3D val="0"/>
            <c:extLst>
              <c:ext xmlns:c16="http://schemas.microsoft.com/office/drawing/2014/chart" uri="{C3380CC4-5D6E-409C-BE32-E72D297353CC}">
                <c16:uniqueId val="{00000007-EAAC-6448-9D8C-8049E8243558}"/>
              </c:ext>
            </c:extLst>
          </c:dPt>
          <c:dPt>
            <c:idx val="8"/>
            <c:invertIfNegative val="1"/>
            <c:bubble3D val="0"/>
            <c:extLst>
              <c:ext xmlns:c16="http://schemas.microsoft.com/office/drawing/2014/chart" uri="{C3380CC4-5D6E-409C-BE32-E72D297353CC}">
                <c16:uniqueId val="{00000008-EAAC-6448-9D8C-8049E8243558}"/>
              </c:ext>
            </c:extLst>
          </c:dPt>
          <c:dPt>
            <c:idx val="9"/>
            <c:invertIfNegative val="1"/>
            <c:bubble3D val="0"/>
            <c:extLst>
              <c:ext xmlns:c16="http://schemas.microsoft.com/office/drawing/2014/chart" uri="{C3380CC4-5D6E-409C-BE32-E72D297353CC}">
                <c16:uniqueId val="{00000009-EAAC-6448-9D8C-8049E8243558}"/>
              </c:ext>
            </c:extLst>
          </c:dPt>
          <c:dPt>
            <c:idx val="10"/>
            <c:invertIfNegative val="1"/>
            <c:bubble3D val="0"/>
            <c:extLst>
              <c:ext xmlns:c16="http://schemas.microsoft.com/office/drawing/2014/chart" uri="{C3380CC4-5D6E-409C-BE32-E72D297353CC}">
                <c16:uniqueId val="{0000000A-EAAC-6448-9D8C-8049E8243558}"/>
              </c:ext>
            </c:extLst>
          </c:dPt>
          <c:dPt>
            <c:idx val="11"/>
            <c:invertIfNegative val="1"/>
            <c:bubble3D val="0"/>
            <c:extLst>
              <c:ext xmlns:c16="http://schemas.microsoft.com/office/drawing/2014/chart" uri="{C3380CC4-5D6E-409C-BE32-E72D297353CC}">
                <c16:uniqueId val="{0000000B-EAAC-6448-9D8C-8049E8243558}"/>
              </c:ext>
            </c:extLst>
          </c:dPt>
          <c:dPt>
            <c:idx val="12"/>
            <c:invertIfNegative val="1"/>
            <c:bubble3D val="0"/>
            <c:extLst>
              <c:ext xmlns:c16="http://schemas.microsoft.com/office/drawing/2014/chart" uri="{C3380CC4-5D6E-409C-BE32-E72D297353CC}">
                <c16:uniqueId val="{0000000C-EAAC-6448-9D8C-8049E8243558}"/>
              </c:ext>
            </c:extLst>
          </c:dPt>
          <c:dPt>
            <c:idx val="13"/>
            <c:invertIfNegative val="1"/>
            <c:bubble3D val="0"/>
            <c:extLst>
              <c:ext xmlns:c16="http://schemas.microsoft.com/office/drawing/2014/chart" uri="{C3380CC4-5D6E-409C-BE32-E72D297353CC}">
                <c16:uniqueId val="{0000000D-EAAC-6448-9D8C-8049E8243558}"/>
              </c:ext>
            </c:extLst>
          </c:dPt>
          <c:dPt>
            <c:idx val="14"/>
            <c:invertIfNegative val="1"/>
            <c:bubble3D val="0"/>
            <c:extLst>
              <c:ext xmlns:c16="http://schemas.microsoft.com/office/drawing/2014/chart" uri="{C3380CC4-5D6E-409C-BE32-E72D297353CC}">
                <c16:uniqueId val="{0000000E-EAAC-6448-9D8C-8049E8243558}"/>
              </c:ext>
            </c:extLst>
          </c:dPt>
          <c:dPt>
            <c:idx val="15"/>
            <c:invertIfNegative val="1"/>
            <c:bubble3D val="0"/>
            <c:extLst>
              <c:ext xmlns:c16="http://schemas.microsoft.com/office/drawing/2014/chart" uri="{C3380CC4-5D6E-409C-BE32-E72D297353CC}">
                <c16:uniqueId val="{0000000F-EAAC-6448-9D8C-8049E8243558}"/>
              </c:ext>
            </c:extLst>
          </c:dPt>
          <c:dPt>
            <c:idx val="16"/>
            <c:invertIfNegative val="1"/>
            <c:bubble3D val="0"/>
            <c:extLst>
              <c:ext xmlns:c16="http://schemas.microsoft.com/office/drawing/2014/chart" uri="{C3380CC4-5D6E-409C-BE32-E72D297353CC}">
                <c16:uniqueId val="{00000010-EAAC-6448-9D8C-8049E8243558}"/>
              </c:ext>
            </c:extLst>
          </c:dPt>
          <c:dPt>
            <c:idx val="17"/>
            <c:invertIfNegative val="1"/>
            <c:bubble3D val="0"/>
            <c:extLst>
              <c:ext xmlns:c16="http://schemas.microsoft.com/office/drawing/2014/chart" uri="{C3380CC4-5D6E-409C-BE32-E72D297353CC}">
                <c16:uniqueId val="{00000011-EAAC-6448-9D8C-8049E8243558}"/>
              </c:ext>
            </c:extLst>
          </c:dPt>
          <c:dPt>
            <c:idx val="18"/>
            <c:invertIfNegative val="1"/>
            <c:bubble3D val="0"/>
            <c:extLst>
              <c:ext xmlns:c16="http://schemas.microsoft.com/office/drawing/2014/chart" uri="{C3380CC4-5D6E-409C-BE32-E72D297353CC}">
                <c16:uniqueId val="{00000012-EAAC-6448-9D8C-8049E8243558}"/>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EAAC-6448-9D8C-8049E8243558}"/>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EAAC-6448-9D8C-8049E8243558}"/>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EAAC-6448-9D8C-8049E8243558}"/>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EAAC-6448-9D8C-8049E8243558}"/>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EAAC-6448-9D8C-8049E8243558}"/>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EAAC-6448-9D8C-8049E8243558}"/>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EAAC-6448-9D8C-8049E8243558}"/>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EAAC-6448-9D8C-8049E8243558}"/>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EAAC-6448-9D8C-8049E8243558}"/>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EAAC-6448-9D8C-8049E8243558}"/>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EAAC-6448-9D8C-8049E8243558}"/>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EAAC-6448-9D8C-8049E8243558}"/>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EAAC-6448-9D8C-8049E8243558}"/>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EAAC-6448-9D8C-8049E8243558}"/>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EAAC-6448-9D8C-8049E8243558}"/>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EAAC-6448-9D8C-8049E8243558}"/>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EAAC-6448-9D8C-8049E8243558}"/>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EAAC-6448-9D8C-8049E8243558}"/>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EAAC-6448-9D8C-8049E8243558}"/>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0">
                    <c:v>Total</c:v>
                  </c:pt>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3.4738000000000002</c:v>
                </c:pt>
                <c:pt idx="2" formatCode="#,##0.0">
                  <c:v>3.3100999999999998</c:v>
                </c:pt>
                <c:pt idx="3" formatCode="#,##0.0">
                  <c:v>3.6294</c:v>
                </c:pt>
                <c:pt idx="5" formatCode="#,##0.0">
                  <c:v>3.7368000000000001</c:v>
                </c:pt>
                <c:pt idx="6" formatCode="#,##0.0">
                  <c:v>2.9963000000000002</c:v>
                </c:pt>
                <c:pt idx="7" formatCode="#,##0.0">
                  <c:v>3.0788000000000002</c:v>
                </c:pt>
                <c:pt idx="8" formatCode="#,##0.0">
                  <c:v>3.1579000000000002</c:v>
                </c:pt>
                <c:pt idx="9" formatCode="#,##0.0">
                  <c:v>3.2629999999999999</c:v>
                </c:pt>
                <c:pt idx="10" formatCode="#,##0.0">
                  <c:v>4.3109999999999999</c:v>
                </c:pt>
                <c:pt idx="12" formatCode="#,##0.0">
                  <c:v>3.2949000000000002</c:v>
                </c:pt>
                <c:pt idx="13" formatCode="#,##0.0">
                  <c:v>3.5924999999999998</c:v>
                </c:pt>
                <c:pt idx="14" formatCode="#,##0.0">
                  <c:v>3.5884</c:v>
                </c:pt>
                <c:pt idx="16" formatCode="#,##0.0">
                  <c:v>5.0556000000000001</c:v>
                </c:pt>
                <c:pt idx="17" formatCode="#,##0.0">
                  <c:v>2.8763999999999998</c:v>
                </c:pt>
                <c:pt idx="18" formatCode="#,##0.0">
                  <c:v>2.1583000000000001</c:v>
                </c:pt>
                <c:pt idx="20" formatCode="#,##0.0">
                  <c:v>1.9</c:v>
                </c:pt>
                <c:pt idx="21" formatCode="#,##0.0">
                  <c:v>6.1</c:v>
                </c:pt>
                <c:pt idx="22" formatCode="#,##0.0">
                  <c:v>1</c:v>
                </c:pt>
                <c:pt idx="23" formatCode="#,##0.0">
                  <c:v>5.5</c:v>
                </c:pt>
                <c:pt idx="24" formatCode="#,##0.0">
                  <c:v>3.4</c:v>
                </c:pt>
                <c:pt idx="25" formatCode="#,##0.0">
                  <c:v>2.4</c:v>
                </c:pt>
              </c:numCache>
            </c:numRef>
          </c:val>
          <c:extLst>
            <c:ext xmlns:c16="http://schemas.microsoft.com/office/drawing/2014/chart" uri="{C3380CC4-5D6E-409C-BE32-E72D297353CC}">
              <c16:uniqueId val="{00000013-EAAC-6448-9D8C-8049E8243558}"/>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1"/>
        <c:axPos val="l"/>
        <c:numFmt formatCode="General" sourceLinked="0"/>
        <c:majorTickMark val="out"/>
        <c:minorTickMark val="none"/>
        <c:tickLblPos val="nextTo"/>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chemeClr val="accent4"/>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734578161506155"/>
          <c:y val="5.1814560990069244E-2"/>
          <c:w val="0.35933925469502803"/>
          <c:h val="0.74633373640984679"/>
        </c:manualLayout>
      </c:layout>
      <c:barChart>
        <c:barDir val="bar"/>
        <c:grouping val="stacked"/>
        <c:varyColors val="0"/>
        <c:ser>
          <c:idx val="3"/>
          <c:order val="0"/>
          <c:tx>
            <c:strRef>
              <c:f>Hoja1!$A$2</c:f>
              <c:strCache>
                <c:ptCount val="1"/>
                <c:pt idx="0">
                  <c:v>0 a 2</c:v>
                </c:pt>
              </c:strCache>
            </c:strRef>
          </c:tx>
          <c:spPr>
            <a:solidFill>
              <a:srgbClr val="AD53A1"/>
            </a:solidFill>
            <a:ln>
              <a:noFill/>
            </a:ln>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7-DC91-6840-9D1C-98974E656837}"/>
                </c:ext>
              </c:extLst>
            </c:dLbl>
            <c:dLbl>
              <c:idx val="5"/>
              <c:delete val="1"/>
              <c:extLst>
                <c:ext xmlns:c15="http://schemas.microsoft.com/office/drawing/2012/chart" uri="{CE6537A1-D6FC-4f65-9D91-7224C49458BB}"/>
                <c:ext xmlns:c16="http://schemas.microsoft.com/office/drawing/2014/chart" uri="{C3380CC4-5D6E-409C-BE32-E72D297353CC}">
                  <c16:uniqueId val="{0000000A-DC91-6840-9D1C-98974E656837}"/>
                </c:ext>
              </c:extLst>
            </c:dLbl>
            <c:dLbl>
              <c:idx val="6"/>
              <c:delete val="1"/>
              <c:extLst>
                <c:ext xmlns:c15="http://schemas.microsoft.com/office/drawing/2012/chart" uri="{CE6537A1-D6FC-4f65-9D91-7224C49458BB}"/>
                <c:ext xmlns:c16="http://schemas.microsoft.com/office/drawing/2014/chart" uri="{C3380CC4-5D6E-409C-BE32-E72D297353CC}">
                  <c16:uniqueId val="{0000000C-DC91-6840-9D1C-98974E656837}"/>
                </c:ext>
              </c:extLst>
            </c:dLbl>
            <c:dLbl>
              <c:idx val="7"/>
              <c:delete val="1"/>
              <c:extLst>
                <c:ext xmlns:c15="http://schemas.microsoft.com/office/drawing/2012/chart" uri="{CE6537A1-D6FC-4f65-9D91-7224C49458BB}"/>
                <c:ext xmlns:c16="http://schemas.microsoft.com/office/drawing/2014/chart" uri="{C3380CC4-5D6E-409C-BE32-E72D297353CC}">
                  <c16:uniqueId val="{00000016-DC91-6840-9D1C-98974E656837}"/>
                </c:ext>
              </c:extLst>
            </c:dLbl>
            <c:spPr>
              <a:noFill/>
              <a:ln>
                <a:noFill/>
              </a:ln>
              <a:effectLst/>
            </c:spPr>
            <c:txPr>
              <a:bodyPr wrap="square" lIns="38100" tIns="19050" rIns="38100" bIns="19050" anchor="ctr">
                <a:spAutoFit/>
              </a:bodyPr>
              <a:lstStyle/>
              <a:p>
                <a:pPr>
                  <a:defRPr sz="8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Hoja1!$B$1:$I$1</c:f>
              <c:strCache>
                <c:ptCount val="8"/>
                <c:pt idx="0">
                  <c:v>Que tenga principios religiosos</c:v>
                </c:pt>
                <c:pt idx="1">
                  <c:v>Que sea parecida a como soy yo</c:v>
                </c:pt>
                <c:pt idx="2">
                  <c:v>Que la conozca desde hace tiempo</c:v>
                </c:pt>
                <c:pt idx="3">
                  <c:v>Que sea competente o preparada</c:v>
                </c:pt>
                <c:pt idx="4">
                  <c:v>Que sea generosa</c:v>
                </c:pt>
                <c:pt idx="5">
                  <c:v>Que tenga principios éticos</c:v>
                </c:pt>
                <c:pt idx="6">
                  <c:v>Que cumpla las promesas que hace</c:v>
                </c:pt>
                <c:pt idx="7">
                  <c:v>Que diga la verdad</c:v>
                </c:pt>
              </c:strCache>
            </c:strRef>
          </c:cat>
          <c:val>
            <c:numRef>
              <c:f>Hoja1!$B$2:$I$2</c:f>
              <c:numCache>
                <c:formatCode>###0%</c:formatCode>
                <c:ptCount val="8"/>
                <c:pt idx="0">
                  <c:v>0.34937965260545911</c:v>
                </c:pt>
                <c:pt idx="1">
                  <c:v>9.1811414392059559E-2</c:v>
                </c:pt>
                <c:pt idx="2">
                  <c:v>6.1042183622828788E-2</c:v>
                </c:pt>
                <c:pt idx="3">
                  <c:v>4.4168734491315101E-2</c:v>
                </c:pt>
                <c:pt idx="4">
                  <c:v>1.935483870967742E-2</c:v>
                </c:pt>
                <c:pt idx="5">
                  <c:v>1.2406947890818858E-2</c:v>
                </c:pt>
                <c:pt idx="6">
                  <c:v>8.9330024813895782E-3</c:v>
                </c:pt>
                <c:pt idx="7">
                  <c:v>6.9478908188585608E-3</c:v>
                </c:pt>
              </c:numCache>
            </c:numRef>
          </c:val>
          <c:extLst>
            <c:ext xmlns:c16="http://schemas.microsoft.com/office/drawing/2014/chart" uri="{C3380CC4-5D6E-409C-BE32-E72D297353CC}">
              <c16:uniqueId val="{00000000-61E5-E544-949A-801B5E636657}"/>
            </c:ext>
          </c:extLst>
        </c:ser>
        <c:ser>
          <c:idx val="2"/>
          <c:order val="1"/>
          <c:tx>
            <c:strRef>
              <c:f>Hoja1!$A$3</c:f>
              <c:strCache>
                <c:ptCount val="1"/>
                <c:pt idx="0">
                  <c:v>3 a 4</c:v>
                </c:pt>
              </c:strCache>
            </c:strRef>
          </c:tx>
          <c:spPr>
            <a:solidFill>
              <a:srgbClr val="F8CD51"/>
            </a:solidFill>
            <a:ln>
              <a:noFill/>
            </a:ln>
          </c:spPr>
          <c:invertIfNegative val="0"/>
          <c:dLbls>
            <c:dLbl>
              <c:idx val="3"/>
              <c:layout>
                <c:manualLayout>
                  <c:x val="3.9642221150528898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DC91-6840-9D1C-98974E656837}"/>
                </c:ext>
              </c:extLst>
            </c:dLbl>
            <c:dLbl>
              <c:idx val="4"/>
              <c:delete val="1"/>
              <c:extLst>
                <c:ext xmlns:c15="http://schemas.microsoft.com/office/drawing/2012/chart" uri="{CE6537A1-D6FC-4f65-9D91-7224C49458BB}"/>
                <c:ext xmlns:c16="http://schemas.microsoft.com/office/drawing/2014/chart" uri="{C3380CC4-5D6E-409C-BE32-E72D297353CC}">
                  <c16:uniqueId val="{00000006-DC91-6840-9D1C-98974E656837}"/>
                </c:ext>
              </c:extLst>
            </c:dLbl>
            <c:dLbl>
              <c:idx val="5"/>
              <c:delete val="1"/>
              <c:extLst>
                <c:ext xmlns:c15="http://schemas.microsoft.com/office/drawing/2012/chart" uri="{CE6537A1-D6FC-4f65-9D91-7224C49458BB}"/>
                <c:ext xmlns:c16="http://schemas.microsoft.com/office/drawing/2014/chart" uri="{C3380CC4-5D6E-409C-BE32-E72D297353CC}">
                  <c16:uniqueId val="{00000009-DC91-6840-9D1C-98974E656837}"/>
                </c:ext>
              </c:extLst>
            </c:dLbl>
            <c:dLbl>
              <c:idx val="6"/>
              <c:delete val="1"/>
              <c:extLst>
                <c:ext xmlns:c15="http://schemas.microsoft.com/office/drawing/2012/chart" uri="{CE6537A1-D6FC-4f65-9D91-7224C49458BB}"/>
                <c:ext xmlns:c16="http://schemas.microsoft.com/office/drawing/2014/chart" uri="{C3380CC4-5D6E-409C-BE32-E72D297353CC}">
                  <c16:uniqueId val="{0000000E-DC91-6840-9D1C-98974E656837}"/>
                </c:ext>
              </c:extLst>
            </c:dLbl>
            <c:dLbl>
              <c:idx val="7"/>
              <c:delete val="1"/>
              <c:extLst>
                <c:ext xmlns:c15="http://schemas.microsoft.com/office/drawing/2012/chart" uri="{CE6537A1-D6FC-4f65-9D91-7224C49458BB}"/>
                <c:ext xmlns:c16="http://schemas.microsoft.com/office/drawing/2014/chart" uri="{C3380CC4-5D6E-409C-BE32-E72D297353CC}">
                  <c16:uniqueId val="{00000014-DC91-6840-9D1C-98974E656837}"/>
                </c:ext>
              </c:extLst>
            </c:dLbl>
            <c:spPr>
              <a:noFill/>
              <a:ln>
                <a:noFill/>
              </a:ln>
              <a:effectLst/>
            </c:spPr>
            <c:txPr>
              <a:bodyPr wrap="square" lIns="38100" tIns="19050" rIns="38100" bIns="19050" anchor="ctr">
                <a:spAutoFit/>
              </a:bodyPr>
              <a:lstStyle/>
              <a:p>
                <a:pPr>
                  <a:defRPr sz="8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Hoja1!$B$1:$I$1</c:f>
              <c:strCache>
                <c:ptCount val="8"/>
                <c:pt idx="0">
                  <c:v>Que tenga principios religiosos</c:v>
                </c:pt>
                <c:pt idx="1">
                  <c:v>Que sea parecida a como soy yo</c:v>
                </c:pt>
                <c:pt idx="2">
                  <c:v>Que la conozca desde hace tiempo</c:v>
                </c:pt>
                <c:pt idx="3">
                  <c:v>Que sea competente o preparada</c:v>
                </c:pt>
                <c:pt idx="4">
                  <c:v>Que sea generosa</c:v>
                </c:pt>
                <c:pt idx="5">
                  <c:v>Que tenga principios éticos</c:v>
                </c:pt>
                <c:pt idx="6">
                  <c:v>Que cumpla las promesas que hace</c:v>
                </c:pt>
                <c:pt idx="7">
                  <c:v>Que diga la verdad</c:v>
                </c:pt>
              </c:strCache>
            </c:strRef>
          </c:cat>
          <c:val>
            <c:numRef>
              <c:f>Hoja1!$B$3:$I$3</c:f>
              <c:numCache>
                <c:formatCode>###0%</c:formatCode>
                <c:ptCount val="8"/>
                <c:pt idx="0">
                  <c:v>0.10918114143920596</c:v>
                </c:pt>
                <c:pt idx="1">
                  <c:v>6.550868486352357E-2</c:v>
                </c:pt>
                <c:pt idx="2">
                  <c:v>5.4590570719602979E-2</c:v>
                </c:pt>
                <c:pt idx="3">
                  <c:v>3.7220843672456573E-2</c:v>
                </c:pt>
                <c:pt idx="4">
                  <c:v>1.7866004962779156E-2</c:v>
                </c:pt>
                <c:pt idx="5">
                  <c:v>7.4441687344913151E-3</c:v>
                </c:pt>
                <c:pt idx="6">
                  <c:v>9.4292803970223334E-3</c:v>
                </c:pt>
                <c:pt idx="7">
                  <c:v>5.9553349875930521E-3</c:v>
                </c:pt>
              </c:numCache>
            </c:numRef>
          </c:val>
          <c:extLst>
            <c:ext xmlns:c16="http://schemas.microsoft.com/office/drawing/2014/chart" uri="{C3380CC4-5D6E-409C-BE32-E72D297353CC}">
              <c16:uniqueId val="{00000001-61E5-E544-949A-801B5E636657}"/>
            </c:ext>
          </c:extLst>
        </c:ser>
        <c:ser>
          <c:idx val="1"/>
          <c:order val="2"/>
          <c:tx>
            <c:strRef>
              <c:f>Hoja1!$A$4</c:f>
              <c:strCache>
                <c:ptCount val="1"/>
                <c:pt idx="0">
                  <c:v>5</c:v>
                </c:pt>
              </c:strCache>
            </c:strRef>
          </c:tx>
          <c:spPr>
            <a:solidFill>
              <a:srgbClr val="48AE64"/>
            </a:solidFill>
            <a:ln>
              <a:noFill/>
            </a:ln>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15-DC91-6840-9D1C-98974E656837}"/>
                </c:ext>
              </c:extLst>
            </c:dLbl>
            <c:spPr>
              <a:noFill/>
              <a:ln>
                <a:noFill/>
              </a:ln>
              <a:effectLst/>
            </c:spPr>
            <c:txPr>
              <a:bodyPr wrap="square" lIns="38100" tIns="19050" rIns="38100" bIns="19050" anchor="ctr">
                <a:spAutoFit/>
              </a:bodyPr>
              <a:lstStyle/>
              <a:p>
                <a:pPr>
                  <a:defRPr sz="8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Hoja1!$B$1:$I$1</c:f>
              <c:strCache>
                <c:ptCount val="8"/>
                <c:pt idx="0">
                  <c:v>Que tenga principios religiosos</c:v>
                </c:pt>
                <c:pt idx="1">
                  <c:v>Que sea parecida a como soy yo</c:v>
                </c:pt>
                <c:pt idx="2">
                  <c:v>Que la conozca desde hace tiempo</c:v>
                </c:pt>
                <c:pt idx="3">
                  <c:v>Que sea competente o preparada</c:v>
                </c:pt>
                <c:pt idx="4">
                  <c:v>Que sea generosa</c:v>
                </c:pt>
                <c:pt idx="5">
                  <c:v>Que tenga principios éticos</c:v>
                </c:pt>
                <c:pt idx="6">
                  <c:v>Que cumpla las promesas que hace</c:v>
                </c:pt>
                <c:pt idx="7">
                  <c:v>Que diga la verdad</c:v>
                </c:pt>
              </c:strCache>
            </c:strRef>
          </c:cat>
          <c:val>
            <c:numRef>
              <c:f>Hoja1!$B$4:$I$4</c:f>
              <c:numCache>
                <c:formatCode>###0%</c:formatCode>
                <c:ptCount val="8"/>
                <c:pt idx="0">
                  <c:v>0.2129032258064516</c:v>
                </c:pt>
                <c:pt idx="1">
                  <c:v>0.16923076923076924</c:v>
                </c:pt>
                <c:pt idx="2">
                  <c:v>0.13796526054590572</c:v>
                </c:pt>
                <c:pt idx="3">
                  <c:v>0.12704714640198511</c:v>
                </c:pt>
                <c:pt idx="4">
                  <c:v>6.1538461538461542E-2</c:v>
                </c:pt>
                <c:pt idx="5">
                  <c:v>3.4739454094292806E-2</c:v>
                </c:pt>
                <c:pt idx="6">
                  <c:v>3.3250620347394538E-2</c:v>
                </c:pt>
                <c:pt idx="7">
                  <c:v>1.8858560794044667E-2</c:v>
                </c:pt>
              </c:numCache>
            </c:numRef>
          </c:val>
          <c:extLst>
            <c:ext xmlns:c16="http://schemas.microsoft.com/office/drawing/2014/chart" uri="{C3380CC4-5D6E-409C-BE32-E72D297353CC}">
              <c16:uniqueId val="{00000002-61E5-E544-949A-801B5E636657}"/>
            </c:ext>
          </c:extLst>
        </c:ser>
        <c:ser>
          <c:idx val="0"/>
          <c:order val="3"/>
          <c:tx>
            <c:strRef>
              <c:f>Hoja1!$A$5</c:f>
              <c:strCache>
                <c:ptCount val="1"/>
                <c:pt idx="0">
                  <c:v>6 a 7</c:v>
                </c:pt>
              </c:strCache>
            </c:strRef>
          </c:tx>
          <c:spPr>
            <a:solidFill>
              <a:srgbClr val="5BBEFF"/>
            </a:solidFill>
            <a:ln>
              <a:noFill/>
            </a:ln>
          </c:spPr>
          <c:invertIfNegative val="0"/>
          <c:dLbls>
            <c:numFmt formatCode="0%" sourceLinked="0"/>
            <c:spPr>
              <a:noFill/>
              <a:ln>
                <a:noFill/>
              </a:ln>
              <a:effectLst/>
            </c:spPr>
            <c:txPr>
              <a:bodyPr wrap="square" lIns="38100" tIns="19050" rIns="38100" bIns="19050" anchor="ctr">
                <a:spAutoFit/>
              </a:bodyPr>
              <a:lstStyle/>
              <a:p>
                <a:pPr>
                  <a:defRPr sz="8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Hoja1!$B$1:$I$1</c:f>
              <c:strCache>
                <c:ptCount val="8"/>
                <c:pt idx="0">
                  <c:v>Que tenga principios religiosos</c:v>
                </c:pt>
                <c:pt idx="1">
                  <c:v>Que sea parecida a como soy yo</c:v>
                </c:pt>
                <c:pt idx="2">
                  <c:v>Que la conozca desde hace tiempo</c:v>
                </c:pt>
                <c:pt idx="3">
                  <c:v>Que sea competente o preparada</c:v>
                </c:pt>
                <c:pt idx="4">
                  <c:v>Que sea generosa</c:v>
                </c:pt>
                <c:pt idx="5">
                  <c:v>Que tenga principios éticos</c:v>
                </c:pt>
                <c:pt idx="6">
                  <c:v>Que cumpla las promesas que hace</c:v>
                </c:pt>
                <c:pt idx="7">
                  <c:v>Que diga la verdad</c:v>
                </c:pt>
              </c:strCache>
            </c:strRef>
          </c:cat>
          <c:val>
            <c:numRef>
              <c:f>Hoja1!$B$5:$I$5</c:f>
              <c:numCache>
                <c:formatCode>###0%</c:formatCode>
                <c:ptCount val="8"/>
                <c:pt idx="0">
                  <c:v>0.15235732009925557</c:v>
                </c:pt>
                <c:pt idx="1">
                  <c:v>0.254590570719603</c:v>
                </c:pt>
                <c:pt idx="2">
                  <c:v>0.27692307692307694</c:v>
                </c:pt>
                <c:pt idx="3">
                  <c:v>0.28387096774193549</c:v>
                </c:pt>
                <c:pt idx="4">
                  <c:v>0.23920595533498759</c:v>
                </c:pt>
                <c:pt idx="5">
                  <c:v>0.10074441687344914</c:v>
                </c:pt>
                <c:pt idx="6">
                  <c:v>0.10868486352357321</c:v>
                </c:pt>
                <c:pt idx="7">
                  <c:v>5.4590570719602979E-2</c:v>
                </c:pt>
              </c:numCache>
            </c:numRef>
          </c:val>
          <c:extLst>
            <c:ext xmlns:c16="http://schemas.microsoft.com/office/drawing/2014/chart" uri="{C3380CC4-5D6E-409C-BE32-E72D297353CC}">
              <c16:uniqueId val="{00000003-61E5-E544-949A-801B5E636657}"/>
            </c:ext>
          </c:extLst>
        </c:ser>
        <c:ser>
          <c:idx val="4"/>
          <c:order val="4"/>
          <c:tx>
            <c:strRef>
              <c:f>Hoja1!$A$6</c:f>
              <c:strCache>
                <c:ptCount val="1"/>
                <c:pt idx="0">
                  <c:v>8 a 10</c:v>
                </c:pt>
              </c:strCache>
            </c:strRef>
          </c:tx>
          <c:spPr>
            <a:solidFill>
              <a:srgbClr val="004481"/>
            </a:solidFill>
            <a:ln w="9525">
              <a:noFill/>
              <a:prstDash val="solid"/>
            </a:ln>
          </c:spPr>
          <c:invertIfNegative val="0"/>
          <c:dPt>
            <c:idx val="0"/>
            <c:invertIfNegative val="0"/>
            <c:bubble3D val="0"/>
            <c:extLst>
              <c:ext xmlns:c16="http://schemas.microsoft.com/office/drawing/2014/chart" uri="{C3380CC4-5D6E-409C-BE32-E72D297353CC}">
                <c16:uniqueId val="{00000004-61E5-E544-949A-801B5E636657}"/>
              </c:ext>
            </c:extLst>
          </c:dPt>
          <c:dPt>
            <c:idx val="1"/>
            <c:invertIfNegative val="0"/>
            <c:bubble3D val="0"/>
            <c:extLst>
              <c:ext xmlns:c16="http://schemas.microsoft.com/office/drawing/2014/chart" uri="{C3380CC4-5D6E-409C-BE32-E72D297353CC}">
                <c16:uniqueId val="{00000005-61E5-E544-949A-801B5E636657}"/>
              </c:ext>
            </c:extLst>
          </c:dPt>
          <c:dPt>
            <c:idx val="2"/>
            <c:invertIfNegative val="0"/>
            <c:bubble3D val="0"/>
            <c:extLst>
              <c:ext xmlns:c16="http://schemas.microsoft.com/office/drawing/2014/chart" uri="{C3380CC4-5D6E-409C-BE32-E72D297353CC}">
                <c16:uniqueId val="{00000006-61E5-E544-949A-801B5E636657}"/>
              </c:ext>
            </c:extLst>
          </c:dPt>
          <c:dPt>
            <c:idx val="3"/>
            <c:invertIfNegative val="0"/>
            <c:bubble3D val="0"/>
            <c:extLst>
              <c:ext xmlns:c16="http://schemas.microsoft.com/office/drawing/2014/chart" uri="{C3380CC4-5D6E-409C-BE32-E72D297353CC}">
                <c16:uniqueId val="{00000007-61E5-E544-949A-801B5E636657}"/>
              </c:ext>
            </c:extLst>
          </c:dPt>
          <c:dPt>
            <c:idx val="4"/>
            <c:invertIfNegative val="0"/>
            <c:bubble3D val="0"/>
            <c:extLst>
              <c:ext xmlns:c16="http://schemas.microsoft.com/office/drawing/2014/chart" uri="{C3380CC4-5D6E-409C-BE32-E72D297353CC}">
                <c16:uniqueId val="{00000008-61E5-E544-949A-801B5E636657}"/>
              </c:ext>
            </c:extLst>
          </c:dPt>
          <c:dPt>
            <c:idx val="6"/>
            <c:invertIfNegative val="0"/>
            <c:bubble3D val="0"/>
            <c:extLst>
              <c:ext xmlns:c16="http://schemas.microsoft.com/office/drawing/2014/chart" uri="{C3380CC4-5D6E-409C-BE32-E72D297353CC}">
                <c16:uniqueId val="{00000009-61E5-E544-949A-801B5E636657}"/>
              </c:ext>
            </c:extLst>
          </c:dPt>
          <c:dLbls>
            <c:numFmt formatCode="0%" sourceLinked="0"/>
            <c:spPr>
              <a:noFill/>
              <a:ln w="25968">
                <a:noFill/>
              </a:ln>
            </c:spPr>
            <c:txPr>
              <a:bodyPr wrap="square" lIns="38100" tIns="19050" rIns="38100" bIns="19050" anchor="ctr">
                <a:spAutoFit/>
              </a:bodyPr>
              <a:lstStyle/>
              <a:p>
                <a:pPr>
                  <a:defRPr sz="8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Hoja1!$B$1:$I$1</c:f>
              <c:strCache>
                <c:ptCount val="8"/>
                <c:pt idx="0">
                  <c:v>Que tenga principios religiosos</c:v>
                </c:pt>
                <c:pt idx="1">
                  <c:v>Que sea parecida a como soy yo</c:v>
                </c:pt>
                <c:pt idx="2">
                  <c:v>Que la conozca desde hace tiempo</c:v>
                </c:pt>
                <c:pt idx="3">
                  <c:v>Que sea competente o preparada</c:v>
                </c:pt>
                <c:pt idx="4">
                  <c:v>Que sea generosa</c:v>
                </c:pt>
                <c:pt idx="5">
                  <c:v>Que tenga principios éticos</c:v>
                </c:pt>
                <c:pt idx="6">
                  <c:v>Que cumpla las promesas que hace</c:v>
                </c:pt>
                <c:pt idx="7">
                  <c:v>Que diga la verdad</c:v>
                </c:pt>
              </c:strCache>
            </c:strRef>
          </c:cat>
          <c:val>
            <c:numRef>
              <c:f>Hoja1!$B$6:$I$6</c:f>
              <c:numCache>
                <c:formatCode>###0%</c:formatCode>
                <c:ptCount val="8"/>
                <c:pt idx="0">
                  <c:v>0.1707196029776675</c:v>
                </c:pt>
                <c:pt idx="1">
                  <c:v>0.41389578163771712</c:v>
                </c:pt>
                <c:pt idx="2">
                  <c:v>0.46650124069478904</c:v>
                </c:pt>
                <c:pt idx="3">
                  <c:v>0.5022332506203474</c:v>
                </c:pt>
                <c:pt idx="4">
                  <c:v>0.66004962779156329</c:v>
                </c:pt>
                <c:pt idx="5">
                  <c:v>0.84218362282878412</c:v>
                </c:pt>
                <c:pt idx="6">
                  <c:v>0.83920595533498754</c:v>
                </c:pt>
                <c:pt idx="7">
                  <c:v>0.91315136476426806</c:v>
                </c:pt>
              </c:numCache>
            </c:numRef>
          </c:val>
          <c:extLst>
            <c:ext xmlns:c16="http://schemas.microsoft.com/office/drawing/2014/chart" uri="{C3380CC4-5D6E-409C-BE32-E72D297353CC}">
              <c16:uniqueId val="{0000000A-61E5-E544-949A-801B5E636657}"/>
            </c:ext>
          </c:extLst>
        </c:ser>
        <c:ser>
          <c:idx val="5"/>
          <c:order val="5"/>
          <c:tx>
            <c:strRef>
              <c:f>Hoja1!$A$7</c:f>
              <c:strCache>
                <c:ptCount val="1"/>
                <c:pt idx="0">
                  <c:v>Ns/Nc</c:v>
                </c:pt>
              </c:strCache>
            </c:strRef>
          </c:tx>
          <c:spPr>
            <a:solidFill>
              <a:srgbClr val="F7893B"/>
            </a:solidFill>
            <a:ln>
              <a:noFill/>
            </a:ln>
          </c:spPr>
          <c:invertIfNegative val="0"/>
          <c:dLbls>
            <c:delete val="1"/>
          </c:dLbls>
          <c:cat>
            <c:strRef>
              <c:f>Hoja1!$B$1:$I$1</c:f>
              <c:strCache>
                <c:ptCount val="8"/>
                <c:pt idx="0">
                  <c:v>Que tenga principios religiosos</c:v>
                </c:pt>
                <c:pt idx="1">
                  <c:v>Que sea parecida a como soy yo</c:v>
                </c:pt>
                <c:pt idx="2">
                  <c:v>Que la conozca desde hace tiempo</c:v>
                </c:pt>
                <c:pt idx="3">
                  <c:v>Que sea competente o preparada</c:v>
                </c:pt>
                <c:pt idx="4">
                  <c:v>Que sea generosa</c:v>
                </c:pt>
                <c:pt idx="5">
                  <c:v>Que tenga principios éticos</c:v>
                </c:pt>
                <c:pt idx="6">
                  <c:v>Que cumpla las promesas que hace</c:v>
                </c:pt>
                <c:pt idx="7">
                  <c:v>Que diga la verdad</c:v>
                </c:pt>
              </c:strCache>
            </c:strRef>
          </c:cat>
          <c:val>
            <c:numRef>
              <c:f>Hoja1!$B$7:$I$7</c:f>
              <c:numCache>
                <c:formatCode>###0%</c:formatCode>
                <c:ptCount val="8"/>
                <c:pt idx="0">
                  <c:v>5.4590570719602986E-3</c:v>
                </c:pt>
                <c:pt idx="1">
                  <c:v>4.9627791563275434E-3</c:v>
                </c:pt>
                <c:pt idx="2">
                  <c:v>2.9776674937965261E-3</c:v>
                </c:pt>
                <c:pt idx="3">
                  <c:v>5.4590570719602986E-3</c:v>
                </c:pt>
                <c:pt idx="4">
                  <c:v>1.9851116625310174E-3</c:v>
                </c:pt>
                <c:pt idx="5">
                  <c:v>2.4813895781637717E-3</c:v>
                </c:pt>
                <c:pt idx="6">
                  <c:v>4.9627791563275434E-4</c:v>
                </c:pt>
                <c:pt idx="7">
                  <c:v>4.9627791563275434E-4</c:v>
                </c:pt>
              </c:numCache>
            </c:numRef>
          </c:val>
          <c:extLst>
            <c:ext xmlns:c16="http://schemas.microsoft.com/office/drawing/2014/chart" uri="{C3380CC4-5D6E-409C-BE32-E72D297353CC}">
              <c16:uniqueId val="{0000000E-61E5-E544-949A-801B5E636657}"/>
            </c:ext>
          </c:extLst>
        </c:ser>
        <c:dLbls>
          <c:showLegendKey val="0"/>
          <c:showVal val="1"/>
          <c:showCatName val="0"/>
          <c:showSerName val="0"/>
          <c:showPercent val="0"/>
          <c:showBubbleSize val="0"/>
        </c:dLbls>
        <c:gapWidth val="60"/>
        <c:overlap val="100"/>
        <c:axId val="318314688"/>
        <c:axId val="318315080"/>
      </c:barChart>
      <c:catAx>
        <c:axId val="318314688"/>
        <c:scaling>
          <c:orientation val="minMax"/>
        </c:scaling>
        <c:delete val="0"/>
        <c:axPos val="l"/>
        <c:numFmt formatCode="General" sourceLinked="1"/>
        <c:majorTickMark val="out"/>
        <c:minorTickMark val="none"/>
        <c:tickLblPos val="nextTo"/>
        <c:txPr>
          <a:bodyPr/>
          <a:lstStyle/>
          <a:p>
            <a:pPr>
              <a:defRPr sz="800">
                <a:solidFill>
                  <a:srgbClr val="004481"/>
                </a:solidFill>
              </a:defRPr>
            </a:pPr>
            <a:endParaRPr lang="es-ES"/>
          </a:p>
        </c:txPr>
        <c:crossAx val="318315080"/>
        <c:crosses val="autoZero"/>
        <c:auto val="1"/>
        <c:lblAlgn val="ctr"/>
        <c:lblOffset val="100"/>
        <c:noMultiLvlLbl val="0"/>
      </c:catAx>
      <c:valAx>
        <c:axId val="318315080"/>
        <c:scaling>
          <c:orientation val="minMax"/>
          <c:max val="1"/>
          <c:min val="0"/>
        </c:scaling>
        <c:delete val="0"/>
        <c:axPos val="b"/>
        <c:majorGridlines>
          <c:spPr>
            <a:ln w="3246">
              <a:solidFill>
                <a:srgbClr val="000000"/>
              </a:solidFill>
              <a:prstDash val="solid"/>
            </a:ln>
          </c:spPr>
        </c:majorGridlines>
        <c:numFmt formatCode="0%" sourceLinked="0"/>
        <c:majorTickMark val="out"/>
        <c:minorTickMark val="none"/>
        <c:tickLblPos val="nextTo"/>
        <c:spPr>
          <a:ln w="3246">
            <a:solidFill>
              <a:srgbClr val="000000"/>
            </a:solidFill>
            <a:prstDash val="solid"/>
          </a:ln>
        </c:spPr>
        <c:txPr>
          <a:bodyPr rot="0" vert="horz"/>
          <a:lstStyle/>
          <a:p>
            <a:pPr>
              <a:defRPr sz="700" b="0">
                <a:solidFill>
                  <a:schemeClr val="accent4"/>
                </a:solidFill>
              </a:defRPr>
            </a:pPr>
            <a:endParaRPr lang="es-ES"/>
          </a:p>
        </c:txPr>
        <c:crossAx val="318314688"/>
        <c:crosses val="autoZero"/>
        <c:crossBetween val="between"/>
        <c:majorUnit val="0.2"/>
      </c:valAx>
      <c:spPr>
        <a:noFill/>
        <a:ln w="25400">
          <a:noFill/>
        </a:ln>
      </c:spPr>
    </c:plotArea>
    <c:legend>
      <c:legendPos val="b"/>
      <c:layout>
        <c:manualLayout>
          <c:xMode val="edge"/>
          <c:yMode val="edge"/>
          <c:x val="0.41430178967460596"/>
          <c:y val="0.86368535956796033"/>
          <c:w val="0.42517936544353246"/>
          <c:h val="4.9637788290952098E-2"/>
        </c:manualLayout>
      </c:layout>
      <c:overlay val="0"/>
      <c:txPr>
        <a:bodyPr/>
        <a:lstStyle/>
        <a:p>
          <a:pPr>
            <a:defRPr sz="900" b="0">
              <a:solidFill>
                <a:schemeClr val="bg2"/>
              </a:solidFill>
            </a:defRPr>
          </a:pPr>
          <a:endParaRPr lang="es-ES"/>
        </a:p>
      </c:txPr>
    </c:legend>
    <c:plotVisOnly val="1"/>
    <c:dispBlanksAs val="gap"/>
    <c:showDLblsOverMax val="0"/>
  </c:chart>
  <c:spPr>
    <a:noFill/>
    <a:ln>
      <a:noFill/>
    </a:ln>
  </c:spPr>
  <c:txPr>
    <a:bodyPr/>
    <a:lstStyle/>
    <a:p>
      <a:pPr algn="ctr">
        <a:defRPr lang="en-US" sz="900" b="1" i="0" u="none" strike="noStrike" kern="1200" baseline="0">
          <a:solidFill>
            <a:schemeClr val="bg1"/>
          </a:solidFill>
          <a:latin typeface="+mj-lt"/>
          <a:ea typeface="Times New Roman"/>
          <a:cs typeface="Times New Roman"/>
        </a:defRPr>
      </a:pPr>
      <a:endParaRPr lang="es-E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N.-Los gobiernos autonómicos</c:v>
                </c:pt>
              </c:strCache>
            </c:strRef>
          </c:tx>
          <c:spPr>
            <a:solidFill>
              <a:srgbClr val="F8CD51"/>
            </a:solidFill>
            <a:ln w="9525" cap="flat">
              <a:noFill/>
              <a:miter lim="400000"/>
            </a:ln>
            <a:effectLst/>
          </c:spPr>
          <c:invertIfNegative val="0"/>
          <c:dPt>
            <c:idx val="0"/>
            <c:invertIfNegative val="1"/>
            <c:bubble3D val="0"/>
            <c:extLst>
              <c:ext xmlns:c16="http://schemas.microsoft.com/office/drawing/2014/chart" uri="{C3380CC4-5D6E-409C-BE32-E72D297353CC}">
                <c16:uniqueId val="{00000000-959E-7045-856D-4A5C7446916E}"/>
              </c:ext>
            </c:extLst>
          </c:dPt>
          <c:dPt>
            <c:idx val="1"/>
            <c:invertIfNegative val="1"/>
            <c:bubble3D val="0"/>
            <c:extLst>
              <c:ext xmlns:c16="http://schemas.microsoft.com/office/drawing/2014/chart" uri="{C3380CC4-5D6E-409C-BE32-E72D297353CC}">
                <c16:uniqueId val="{00000001-959E-7045-856D-4A5C7446916E}"/>
              </c:ext>
            </c:extLst>
          </c:dPt>
          <c:dPt>
            <c:idx val="2"/>
            <c:invertIfNegative val="1"/>
            <c:bubble3D val="0"/>
            <c:extLst>
              <c:ext xmlns:c16="http://schemas.microsoft.com/office/drawing/2014/chart" uri="{C3380CC4-5D6E-409C-BE32-E72D297353CC}">
                <c16:uniqueId val="{00000002-959E-7045-856D-4A5C7446916E}"/>
              </c:ext>
            </c:extLst>
          </c:dPt>
          <c:dPt>
            <c:idx val="3"/>
            <c:invertIfNegative val="1"/>
            <c:bubble3D val="0"/>
            <c:extLst>
              <c:ext xmlns:c16="http://schemas.microsoft.com/office/drawing/2014/chart" uri="{C3380CC4-5D6E-409C-BE32-E72D297353CC}">
                <c16:uniqueId val="{00000003-959E-7045-856D-4A5C7446916E}"/>
              </c:ext>
            </c:extLst>
          </c:dPt>
          <c:dPt>
            <c:idx val="4"/>
            <c:invertIfNegative val="1"/>
            <c:bubble3D val="0"/>
            <c:extLst>
              <c:ext xmlns:c16="http://schemas.microsoft.com/office/drawing/2014/chart" uri="{C3380CC4-5D6E-409C-BE32-E72D297353CC}">
                <c16:uniqueId val="{00000004-959E-7045-856D-4A5C7446916E}"/>
              </c:ext>
            </c:extLst>
          </c:dPt>
          <c:dPt>
            <c:idx val="5"/>
            <c:invertIfNegative val="1"/>
            <c:bubble3D val="0"/>
            <c:extLst>
              <c:ext xmlns:c16="http://schemas.microsoft.com/office/drawing/2014/chart" uri="{C3380CC4-5D6E-409C-BE32-E72D297353CC}">
                <c16:uniqueId val="{00000005-959E-7045-856D-4A5C7446916E}"/>
              </c:ext>
            </c:extLst>
          </c:dPt>
          <c:dPt>
            <c:idx val="6"/>
            <c:invertIfNegative val="1"/>
            <c:bubble3D val="0"/>
            <c:extLst>
              <c:ext xmlns:c16="http://schemas.microsoft.com/office/drawing/2014/chart" uri="{C3380CC4-5D6E-409C-BE32-E72D297353CC}">
                <c16:uniqueId val="{00000006-959E-7045-856D-4A5C7446916E}"/>
              </c:ext>
            </c:extLst>
          </c:dPt>
          <c:dPt>
            <c:idx val="7"/>
            <c:invertIfNegative val="1"/>
            <c:bubble3D val="0"/>
            <c:extLst>
              <c:ext xmlns:c16="http://schemas.microsoft.com/office/drawing/2014/chart" uri="{C3380CC4-5D6E-409C-BE32-E72D297353CC}">
                <c16:uniqueId val="{00000007-959E-7045-856D-4A5C7446916E}"/>
              </c:ext>
            </c:extLst>
          </c:dPt>
          <c:dPt>
            <c:idx val="8"/>
            <c:invertIfNegative val="1"/>
            <c:bubble3D val="0"/>
            <c:extLst>
              <c:ext xmlns:c16="http://schemas.microsoft.com/office/drawing/2014/chart" uri="{C3380CC4-5D6E-409C-BE32-E72D297353CC}">
                <c16:uniqueId val="{00000008-959E-7045-856D-4A5C7446916E}"/>
              </c:ext>
            </c:extLst>
          </c:dPt>
          <c:dPt>
            <c:idx val="9"/>
            <c:invertIfNegative val="1"/>
            <c:bubble3D val="0"/>
            <c:extLst>
              <c:ext xmlns:c16="http://schemas.microsoft.com/office/drawing/2014/chart" uri="{C3380CC4-5D6E-409C-BE32-E72D297353CC}">
                <c16:uniqueId val="{00000009-959E-7045-856D-4A5C7446916E}"/>
              </c:ext>
            </c:extLst>
          </c:dPt>
          <c:dPt>
            <c:idx val="10"/>
            <c:invertIfNegative val="1"/>
            <c:bubble3D val="0"/>
            <c:extLst>
              <c:ext xmlns:c16="http://schemas.microsoft.com/office/drawing/2014/chart" uri="{C3380CC4-5D6E-409C-BE32-E72D297353CC}">
                <c16:uniqueId val="{0000000A-959E-7045-856D-4A5C7446916E}"/>
              </c:ext>
            </c:extLst>
          </c:dPt>
          <c:dPt>
            <c:idx val="11"/>
            <c:invertIfNegative val="1"/>
            <c:bubble3D val="0"/>
            <c:extLst>
              <c:ext xmlns:c16="http://schemas.microsoft.com/office/drawing/2014/chart" uri="{C3380CC4-5D6E-409C-BE32-E72D297353CC}">
                <c16:uniqueId val="{0000000B-959E-7045-856D-4A5C7446916E}"/>
              </c:ext>
            </c:extLst>
          </c:dPt>
          <c:dPt>
            <c:idx val="12"/>
            <c:invertIfNegative val="1"/>
            <c:bubble3D val="0"/>
            <c:extLst>
              <c:ext xmlns:c16="http://schemas.microsoft.com/office/drawing/2014/chart" uri="{C3380CC4-5D6E-409C-BE32-E72D297353CC}">
                <c16:uniqueId val="{0000000C-959E-7045-856D-4A5C7446916E}"/>
              </c:ext>
            </c:extLst>
          </c:dPt>
          <c:dPt>
            <c:idx val="13"/>
            <c:invertIfNegative val="1"/>
            <c:bubble3D val="0"/>
            <c:extLst>
              <c:ext xmlns:c16="http://schemas.microsoft.com/office/drawing/2014/chart" uri="{C3380CC4-5D6E-409C-BE32-E72D297353CC}">
                <c16:uniqueId val="{0000000D-959E-7045-856D-4A5C7446916E}"/>
              </c:ext>
            </c:extLst>
          </c:dPt>
          <c:dPt>
            <c:idx val="14"/>
            <c:invertIfNegative val="1"/>
            <c:bubble3D val="0"/>
            <c:extLst>
              <c:ext xmlns:c16="http://schemas.microsoft.com/office/drawing/2014/chart" uri="{C3380CC4-5D6E-409C-BE32-E72D297353CC}">
                <c16:uniqueId val="{0000000E-959E-7045-856D-4A5C7446916E}"/>
              </c:ext>
            </c:extLst>
          </c:dPt>
          <c:dPt>
            <c:idx val="15"/>
            <c:invertIfNegative val="1"/>
            <c:bubble3D val="0"/>
            <c:extLst>
              <c:ext xmlns:c16="http://schemas.microsoft.com/office/drawing/2014/chart" uri="{C3380CC4-5D6E-409C-BE32-E72D297353CC}">
                <c16:uniqueId val="{0000000F-959E-7045-856D-4A5C7446916E}"/>
              </c:ext>
            </c:extLst>
          </c:dPt>
          <c:dPt>
            <c:idx val="16"/>
            <c:invertIfNegative val="1"/>
            <c:bubble3D val="0"/>
            <c:extLst>
              <c:ext xmlns:c16="http://schemas.microsoft.com/office/drawing/2014/chart" uri="{C3380CC4-5D6E-409C-BE32-E72D297353CC}">
                <c16:uniqueId val="{00000010-959E-7045-856D-4A5C7446916E}"/>
              </c:ext>
            </c:extLst>
          </c:dPt>
          <c:dPt>
            <c:idx val="17"/>
            <c:invertIfNegative val="1"/>
            <c:bubble3D val="0"/>
            <c:extLst>
              <c:ext xmlns:c16="http://schemas.microsoft.com/office/drawing/2014/chart" uri="{C3380CC4-5D6E-409C-BE32-E72D297353CC}">
                <c16:uniqueId val="{00000011-959E-7045-856D-4A5C7446916E}"/>
              </c:ext>
            </c:extLst>
          </c:dPt>
          <c:dPt>
            <c:idx val="18"/>
            <c:invertIfNegative val="1"/>
            <c:bubble3D val="0"/>
            <c:extLst>
              <c:ext xmlns:c16="http://schemas.microsoft.com/office/drawing/2014/chart" uri="{C3380CC4-5D6E-409C-BE32-E72D297353CC}">
                <c16:uniqueId val="{00000012-959E-7045-856D-4A5C7446916E}"/>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959E-7045-856D-4A5C7446916E}"/>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959E-7045-856D-4A5C7446916E}"/>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959E-7045-856D-4A5C7446916E}"/>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959E-7045-856D-4A5C7446916E}"/>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959E-7045-856D-4A5C7446916E}"/>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959E-7045-856D-4A5C7446916E}"/>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959E-7045-856D-4A5C7446916E}"/>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959E-7045-856D-4A5C7446916E}"/>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959E-7045-856D-4A5C7446916E}"/>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959E-7045-856D-4A5C7446916E}"/>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959E-7045-856D-4A5C7446916E}"/>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959E-7045-856D-4A5C7446916E}"/>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959E-7045-856D-4A5C7446916E}"/>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959E-7045-856D-4A5C7446916E}"/>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959E-7045-856D-4A5C7446916E}"/>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959E-7045-856D-4A5C7446916E}"/>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959E-7045-856D-4A5C7446916E}"/>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959E-7045-856D-4A5C7446916E}"/>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959E-7045-856D-4A5C7446916E}"/>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0">
                    <c:v>Total</c:v>
                  </c:pt>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4.0286</c:v>
                </c:pt>
                <c:pt idx="2" formatCode="#,##0.0">
                  <c:v>3.9178999999999999</c:v>
                </c:pt>
                <c:pt idx="3" formatCode="#,##0.0">
                  <c:v>4.1344000000000003</c:v>
                </c:pt>
                <c:pt idx="5" formatCode="#,##0.0">
                  <c:v>4.4412000000000003</c:v>
                </c:pt>
                <c:pt idx="6" formatCode="#,##0.0">
                  <c:v>3.2622</c:v>
                </c:pt>
                <c:pt idx="7" formatCode="#,##0.0">
                  <c:v>3.6073</c:v>
                </c:pt>
                <c:pt idx="8" formatCode="#,##0.0">
                  <c:v>3.9695999999999998</c:v>
                </c:pt>
                <c:pt idx="9" formatCode="#,##0.0">
                  <c:v>3.9971000000000001</c:v>
                </c:pt>
                <c:pt idx="10" formatCode="#,##0.0">
                  <c:v>4.6597999999999997</c:v>
                </c:pt>
                <c:pt idx="12" formatCode="#,##0.0">
                  <c:v>3.6953</c:v>
                </c:pt>
                <c:pt idx="13" formatCode="#,##0.0">
                  <c:v>4.0769000000000002</c:v>
                </c:pt>
                <c:pt idx="14" formatCode="#,##0.0">
                  <c:v>4.3625999999999996</c:v>
                </c:pt>
                <c:pt idx="16" formatCode="#,##0.0">
                  <c:v>4.2934000000000001</c:v>
                </c:pt>
                <c:pt idx="17" formatCode="#,##0.0">
                  <c:v>3.7490999999999999</c:v>
                </c:pt>
                <c:pt idx="18" formatCode="#,##0.0">
                  <c:v>4.1608999999999998</c:v>
                </c:pt>
                <c:pt idx="20" formatCode="#,##0.0">
                  <c:v>4.9000000000000004</c:v>
                </c:pt>
                <c:pt idx="21" formatCode="#,##0.0">
                  <c:v>4.7</c:v>
                </c:pt>
                <c:pt idx="22" formatCode="#,##0.0">
                  <c:v>2.2000000000000002</c:v>
                </c:pt>
                <c:pt idx="23" formatCode="#,##0.0">
                  <c:v>4.4000000000000004</c:v>
                </c:pt>
                <c:pt idx="24" formatCode="#,##0.0">
                  <c:v>4.0999999999999996</c:v>
                </c:pt>
                <c:pt idx="25" formatCode="#,##0.0">
                  <c:v>3.4</c:v>
                </c:pt>
              </c:numCache>
            </c:numRef>
          </c:val>
          <c:extLst>
            <c:ext xmlns:c16="http://schemas.microsoft.com/office/drawing/2014/chart" uri="{C3380CC4-5D6E-409C-BE32-E72D297353CC}">
              <c16:uniqueId val="{00000013-959E-7045-856D-4A5C7446916E}"/>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1"/>
        <c:axPos val="l"/>
        <c:numFmt formatCode="General" sourceLinked="0"/>
        <c:majorTickMark val="out"/>
        <c:minorTickMark val="none"/>
        <c:tickLblPos val="nextTo"/>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H.-El Parlamento</c:v>
                </c:pt>
              </c:strCache>
            </c:strRef>
          </c:tx>
          <c:spPr>
            <a:solidFill>
              <a:srgbClr val="48AE64"/>
            </a:solidFill>
            <a:ln w="9525" cap="flat">
              <a:noFill/>
              <a:miter lim="400000"/>
            </a:ln>
            <a:effectLst/>
          </c:spPr>
          <c:invertIfNegative val="0"/>
          <c:dPt>
            <c:idx val="0"/>
            <c:invertIfNegative val="1"/>
            <c:bubble3D val="0"/>
            <c:extLst>
              <c:ext xmlns:c16="http://schemas.microsoft.com/office/drawing/2014/chart" uri="{C3380CC4-5D6E-409C-BE32-E72D297353CC}">
                <c16:uniqueId val="{00000000-5792-A947-B345-78BF616FBF1A}"/>
              </c:ext>
            </c:extLst>
          </c:dPt>
          <c:dPt>
            <c:idx val="1"/>
            <c:invertIfNegative val="1"/>
            <c:bubble3D val="0"/>
            <c:extLst>
              <c:ext xmlns:c16="http://schemas.microsoft.com/office/drawing/2014/chart" uri="{C3380CC4-5D6E-409C-BE32-E72D297353CC}">
                <c16:uniqueId val="{00000001-5792-A947-B345-78BF616FBF1A}"/>
              </c:ext>
            </c:extLst>
          </c:dPt>
          <c:dPt>
            <c:idx val="2"/>
            <c:invertIfNegative val="1"/>
            <c:bubble3D val="0"/>
            <c:extLst>
              <c:ext xmlns:c16="http://schemas.microsoft.com/office/drawing/2014/chart" uri="{C3380CC4-5D6E-409C-BE32-E72D297353CC}">
                <c16:uniqueId val="{00000002-5792-A947-B345-78BF616FBF1A}"/>
              </c:ext>
            </c:extLst>
          </c:dPt>
          <c:dPt>
            <c:idx val="3"/>
            <c:invertIfNegative val="1"/>
            <c:bubble3D val="0"/>
            <c:extLst>
              <c:ext xmlns:c16="http://schemas.microsoft.com/office/drawing/2014/chart" uri="{C3380CC4-5D6E-409C-BE32-E72D297353CC}">
                <c16:uniqueId val="{00000003-5792-A947-B345-78BF616FBF1A}"/>
              </c:ext>
            </c:extLst>
          </c:dPt>
          <c:dPt>
            <c:idx val="4"/>
            <c:invertIfNegative val="1"/>
            <c:bubble3D val="0"/>
            <c:extLst>
              <c:ext xmlns:c16="http://schemas.microsoft.com/office/drawing/2014/chart" uri="{C3380CC4-5D6E-409C-BE32-E72D297353CC}">
                <c16:uniqueId val="{00000004-5792-A947-B345-78BF616FBF1A}"/>
              </c:ext>
            </c:extLst>
          </c:dPt>
          <c:dPt>
            <c:idx val="5"/>
            <c:invertIfNegative val="1"/>
            <c:bubble3D val="0"/>
            <c:extLst>
              <c:ext xmlns:c16="http://schemas.microsoft.com/office/drawing/2014/chart" uri="{C3380CC4-5D6E-409C-BE32-E72D297353CC}">
                <c16:uniqueId val="{00000005-5792-A947-B345-78BF616FBF1A}"/>
              </c:ext>
            </c:extLst>
          </c:dPt>
          <c:dPt>
            <c:idx val="6"/>
            <c:invertIfNegative val="1"/>
            <c:bubble3D val="0"/>
            <c:extLst>
              <c:ext xmlns:c16="http://schemas.microsoft.com/office/drawing/2014/chart" uri="{C3380CC4-5D6E-409C-BE32-E72D297353CC}">
                <c16:uniqueId val="{00000006-5792-A947-B345-78BF616FBF1A}"/>
              </c:ext>
            </c:extLst>
          </c:dPt>
          <c:dPt>
            <c:idx val="7"/>
            <c:invertIfNegative val="1"/>
            <c:bubble3D val="0"/>
            <c:extLst>
              <c:ext xmlns:c16="http://schemas.microsoft.com/office/drawing/2014/chart" uri="{C3380CC4-5D6E-409C-BE32-E72D297353CC}">
                <c16:uniqueId val="{00000007-5792-A947-B345-78BF616FBF1A}"/>
              </c:ext>
            </c:extLst>
          </c:dPt>
          <c:dPt>
            <c:idx val="8"/>
            <c:invertIfNegative val="1"/>
            <c:bubble3D val="0"/>
            <c:extLst>
              <c:ext xmlns:c16="http://schemas.microsoft.com/office/drawing/2014/chart" uri="{C3380CC4-5D6E-409C-BE32-E72D297353CC}">
                <c16:uniqueId val="{00000008-5792-A947-B345-78BF616FBF1A}"/>
              </c:ext>
            </c:extLst>
          </c:dPt>
          <c:dPt>
            <c:idx val="9"/>
            <c:invertIfNegative val="1"/>
            <c:bubble3D val="0"/>
            <c:extLst>
              <c:ext xmlns:c16="http://schemas.microsoft.com/office/drawing/2014/chart" uri="{C3380CC4-5D6E-409C-BE32-E72D297353CC}">
                <c16:uniqueId val="{00000009-5792-A947-B345-78BF616FBF1A}"/>
              </c:ext>
            </c:extLst>
          </c:dPt>
          <c:dPt>
            <c:idx val="10"/>
            <c:invertIfNegative val="1"/>
            <c:bubble3D val="0"/>
            <c:extLst>
              <c:ext xmlns:c16="http://schemas.microsoft.com/office/drawing/2014/chart" uri="{C3380CC4-5D6E-409C-BE32-E72D297353CC}">
                <c16:uniqueId val="{0000000A-5792-A947-B345-78BF616FBF1A}"/>
              </c:ext>
            </c:extLst>
          </c:dPt>
          <c:dPt>
            <c:idx val="11"/>
            <c:invertIfNegative val="1"/>
            <c:bubble3D val="0"/>
            <c:extLst>
              <c:ext xmlns:c16="http://schemas.microsoft.com/office/drawing/2014/chart" uri="{C3380CC4-5D6E-409C-BE32-E72D297353CC}">
                <c16:uniqueId val="{0000000B-5792-A947-B345-78BF616FBF1A}"/>
              </c:ext>
            </c:extLst>
          </c:dPt>
          <c:dPt>
            <c:idx val="12"/>
            <c:invertIfNegative val="1"/>
            <c:bubble3D val="0"/>
            <c:extLst>
              <c:ext xmlns:c16="http://schemas.microsoft.com/office/drawing/2014/chart" uri="{C3380CC4-5D6E-409C-BE32-E72D297353CC}">
                <c16:uniqueId val="{0000000C-5792-A947-B345-78BF616FBF1A}"/>
              </c:ext>
            </c:extLst>
          </c:dPt>
          <c:dPt>
            <c:idx val="13"/>
            <c:invertIfNegative val="1"/>
            <c:bubble3D val="0"/>
            <c:extLst>
              <c:ext xmlns:c16="http://schemas.microsoft.com/office/drawing/2014/chart" uri="{C3380CC4-5D6E-409C-BE32-E72D297353CC}">
                <c16:uniqueId val="{0000000D-5792-A947-B345-78BF616FBF1A}"/>
              </c:ext>
            </c:extLst>
          </c:dPt>
          <c:dPt>
            <c:idx val="14"/>
            <c:invertIfNegative val="1"/>
            <c:bubble3D val="0"/>
            <c:extLst>
              <c:ext xmlns:c16="http://schemas.microsoft.com/office/drawing/2014/chart" uri="{C3380CC4-5D6E-409C-BE32-E72D297353CC}">
                <c16:uniqueId val="{0000000E-5792-A947-B345-78BF616FBF1A}"/>
              </c:ext>
            </c:extLst>
          </c:dPt>
          <c:dPt>
            <c:idx val="15"/>
            <c:invertIfNegative val="1"/>
            <c:bubble3D val="0"/>
            <c:extLst>
              <c:ext xmlns:c16="http://schemas.microsoft.com/office/drawing/2014/chart" uri="{C3380CC4-5D6E-409C-BE32-E72D297353CC}">
                <c16:uniqueId val="{0000000F-5792-A947-B345-78BF616FBF1A}"/>
              </c:ext>
            </c:extLst>
          </c:dPt>
          <c:dPt>
            <c:idx val="16"/>
            <c:invertIfNegative val="1"/>
            <c:bubble3D val="0"/>
            <c:extLst>
              <c:ext xmlns:c16="http://schemas.microsoft.com/office/drawing/2014/chart" uri="{C3380CC4-5D6E-409C-BE32-E72D297353CC}">
                <c16:uniqueId val="{00000010-5792-A947-B345-78BF616FBF1A}"/>
              </c:ext>
            </c:extLst>
          </c:dPt>
          <c:dPt>
            <c:idx val="17"/>
            <c:invertIfNegative val="1"/>
            <c:bubble3D val="0"/>
            <c:extLst>
              <c:ext xmlns:c16="http://schemas.microsoft.com/office/drawing/2014/chart" uri="{C3380CC4-5D6E-409C-BE32-E72D297353CC}">
                <c16:uniqueId val="{00000011-5792-A947-B345-78BF616FBF1A}"/>
              </c:ext>
            </c:extLst>
          </c:dPt>
          <c:dPt>
            <c:idx val="18"/>
            <c:invertIfNegative val="1"/>
            <c:bubble3D val="0"/>
            <c:extLst>
              <c:ext xmlns:c16="http://schemas.microsoft.com/office/drawing/2014/chart" uri="{C3380CC4-5D6E-409C-BE32-E72D297353CC}">
                <c16:uniqueId val="{00000012-5792-A947-B345-78BF616FBF1A}"/>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5792-A947-B345-78BF616FBF1A}"/>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5792-A947-B345-78BF616FBF1A}"/>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5792-A947-B345-78BF616FBF1A}"/>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5792-A947-B345-78BF616FBF1A}"/>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5792-A947-B345-78BF616FBF1A}"/>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5792-A947-B345-78BF616FBF1A}"/>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5792-A947-B345-78BF616FBF1A}"/>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5792-A947-B345-78BF616FBF1A}"/>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5792-A947-B345-78BF616FBF1A}"/>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5792-A947-B345-78BF616FBF1A}"/>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5792-A947-B345-78BF616FBF1A}"/>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5792-A947-B345-78BF616FBF1A}"/>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5792-A947-B345-78BF616FBF1A}"/>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5792-A947-B345-78BF616FBF1A}"/>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5792-A947-B345-78BF616FBF1A}"/>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5792-A947-B345-78BF616FBF1A}"/>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5792-A947-B345-78BF616FBF1A}"/>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5792-A947-B345-78BF616FBF1A}"/>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5792-A947-B345-78BF616FBF1A}"/>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0">
                    <c:v>Total</c:v>
                  </c:pt>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3.7894000000000001</c:v>
                </c:pt>
                <c:pt idx="2" formatCode="#,##0.0">
                  <c:v>3.5348000000000002</c:v>
                </c:pt>
                <c:pt idx="3" formatCode="#,##0.0">
                  <c:v>4.0355999999999996</c:v>
                </c:pt>
                <c:pt idx="5" formatCode="#,##0.0">
                  <c:v>4.4386000000000001</c:v>
                </c:pt>
                <c:pt idx="6" formatCode="#,##0.0">
                  <c:v>3.4340000000000002</c:v>
                </c:pt>
                <c:pt idx="7" formatCode="#,##0.0">
                  <c:v>3.5182000000000002</c:v>
                </c:pt>
                <c:pt idx="8" formatCode="#,##0.0">
                  <c:v>3.5804</c:v>
                </c:pt>
                <c:pt idx="9" formatCode="#,##0.0">
                  <c:v>3.6764000000000001</c:v>
                </c:pt>
                <c:pt idx="10" formatCode="#,##0.0">
                  <c:v>4.1924999999999999</c:v>
                </c:pt>
                <c:pt idx="12" formatCode="#,##0.0">
                  <c:v>3.3405999999999998</c:v>
                </c:pt>
                <c:pt idx="13" formatCode="#,##0.0">
                  <c:v>3.9447000000000001</c:v>
                </c:pt>
                <c:pt idx="14" formatCode="#,##0.0">
                  <c:v>4.1727999999999996</c:v>
                </c:pt>
                <c:pt idx="16" formatCode="#,##0.0">
                  <c:v>4.6223999999999998</c:v>
                </c:pt>
                <c:pt idx="17" formatCode="#,##0.0">
                  <c:v>3.2334999999999998</c:v>
                </c:pt>
                <c:pt idx="18" formatCode="#,##0.0">
                  <c:v>3.4192</c:v>
                </c:pt>
                <c:pt idx="20" formatCode="#,##0.0">
                  <c:v>3.7</c:v>
                </c:pt>
                <c:pt idx="21" formatCode="#,##0.0">
                  <c:v>5.0999999999999996</c:v>
                </c:pt>
                <c:pt idx="22" formatCode="#,##0.0">
                  <c:v>2</c:v>
                </c:pt>
                <c:pt idx="23" formatCode="#,##0.0">
                  <c:v>4.9000000000000004</c:v>
                </c:pt>
                <c:pt idx="24" formatCode="#,##0.0">
                  <c:v>3.7</c:v>
                </c:pt>
                <c:pt idx="25" formatCode="#,##0.0">
                  <c:v>3.1</c:v>
                </c:pt>
              </c:numCache>
            </c:numRef>
          </c:val>
          <c:extLst>
            <c:ext xmlns:c16="http://schemas.microsoft.com/office/drawing/2014/chart" uri="{C3380CC4-5D6E-409C-BE32-E72D297353CC}">
              <c16:uniqueId val="{00000013-5792-A947-B345-78BF616FBF1A}"/>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1"/>
        <c:axPos val="l"/>
        <c:numFmt formatCode="General" sourceLinked="0"/>
        <c:majorTickMark val="out"/>
        <c:minorTickMark val="none"/>
        <c:tickLblPos val="nextTo"/>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E.-Las empresas públicas</c:v>
                </c:pt>
              </c:strCache>
            </c:strRef>
          </c:tx>
          <c:spPr>
            <a:solidFill>
              <a:srgbClr val="004481"/>
            </a:solidFill>
            <a:ln w="9525" cap="flat">
              <a:noFill/>
              <a:miter lim="400000"/>
            </a:ln>
            <a:effectLst/>
          </c:spPr>
          <c:invertIfNegative val="0"/>
          <c:dPt>
            <c:idx val="0"/>
            <c:invertIfNegative val="1"/>
            <c:bubble3D val="0"/>
            <c:extLst>
              <c:ext xmlns:c16="http://schemas.microsoft.com/office/drawing/2014/chart" uri="{C3380CC4-5D6E-409C-BE32-E72D297353CC}">
                <c16:uniqueId val="{00000000-2940-8949-80B2-7FEBB79F899D}"/>
              </c:ext>
            </c:extLst>
          </c:dPt>
          <c:dPt>
            <c:idx val="1"/>
            <c:invertIfNegative val="1"/>
            <c:bubble3D val="0"/>
            <c:extLst>
              <c:ext xmlns:c16="http://schemas.microsoft.com/office/drawing/2014/chart" uri="{C3380CC4-5D6E-409C-BE32-E72D297353CC}">
                <c16:uniqueId val="{00000001-2940-8949-80B2-7FEBB79F899D}"/>
              </c:ext>
            </c:extLst>
          </c:dPt>
          <c:dPt>
            <c:idx val="2"/>
            <c:invertIfNegative val="1"/>
            <c:bubble3D val="0"/>
            <c:extLst>
              <c:ext xmlns:c16="http://schemas.microsoft.com/office/drawing/2014/chart" uri="{C3380CC4-5D6E-409C-BE32-E72D297353CC}">
                <c16:uniqueId val="{00000002-2940-8949-80B2-7FEBB79F899D}"/>
              </c:ext>
            </c:extLst>
          </c:dPt>
          <c:dPt>
            <c:idx val="3"/>
            <c:invertIfNegative val="1"/>
            <c:bubble3D val="0"/>
            <c:extLst>
              <c:ext xmlns:c16="http://schemas.microsoft.com/office/drawing/2014/chart" uri="{C3380CC4-5D6E-409C-BE32-E72D297353CC}">
                <c16:uniqueId val="{00000003-2940-8949-80B2-7FEBB79F899D}"/>
              </c:ext>
            </c:extLst>
          </c:dPt>
          <c:dPt>
            <c:idx val="4"/>
            <c:invertIfNegative val="1"/>
            <c:bubble3D val="0"/>
            <c:extLst>
              <c:ext xmlns:c16="http://schemas.microsoft.com/office/drawing/2014/chart" uri="{C3380CC4-5D6E-409C-BE32-E72D297353CC}">
                <c16:uniqueId val="{00000004-2940-8949-80B2-7FEBB79F899D}"/>
              </c:ext>
            </c:extLst>
          </c:dPt>
          <c:dPt>
            <c:idx val="5"/>
            <c:invertIfNegative val="1"/>
            <c:bubble3D val="0"/>
            <c:extLst>
              <c:ext xmlns:c16="http://schemas.microsoft.com/office/drawing/2014/chart" uri="{C3380CC4-5D6E-409C-BE32-E72D297353CC}">
                <c16:uniqueId val="{00000005-2940-8949-80B2-7FEBB79F899D}"/>
              </c:ext>
            </c:extLst>
          </c:dPt>
          <c:dPt>
            <c:idx val="6"/>
            <c:invertIfNegative val="1"/>
            <c:bubble3D val="0"/>
            <c:extLst>
              <c:ext xmlns:c16="http://schemas.microsoft.com/office/drawing/2014/chart" uri="{C3380CC4-5D6E-409C-BE32-E72D297353CC}">
                <c16:uniqueId val="{00000006-2940-8949-80B2-7FEBB79F899D}"/>
              </c:ext>
            </c:extLst>
          </c:dPt>
          <c:dPt>
            <c:idx val="7"/>
            <c:invertIfNegative val="1"/>
            <c:bubble3D val="0"/>
            <c:extLst>
              <c:ext xmlns:c16="http://schemas.microsoft.com/office/drawing/2014/chart" uri="{C3380CC4-5D6E-409C-BE32-E72D297353CC}">
                <c16:uniqueId val="{00000007-2940-8949-80B2-7FEBB79F899D}"/>
              </c:ext>
            </c:extLst>
          </c:dPt>
          <c:dPt>
            <c:idx val="8"/>
            <c:invertIfNegative val="1"/>
            <c:bubble3D val="0"/>
            <c:extLst>
              <c:ext xmlns:c16="http://schemas.microsoft.com/office/drawing/2014/chart" uri="{C3380CC4-5D6E-409C-BE32-E72D297353CC}">
                <c16:uniqueId val="{00000008-2940-8949-80B2-7FEBB79F899D}"/>
              </c:ext>
            </c:extLst>
          </c:dPt>
          <c:dPt>
            <c:idx val="9"/>
            <c:invertIfNegative val="1"/>
            <c:bubble3D val="0"/>
            <c:extLst>
              <c:ext xmlns:c16="http://schemas.microsoft.com/office/drawing/2014/chart" uri="{C3380CC4-5D6E-409C-BE32-E72D297353CC}">
                <c16:uniqueId val="{00000009-2940-8949-80B2-7FEBB79F899D}"/>
              </c:ext>
            </c:extLst>
          </c:dPt>
          <c:dPt>
            <c:idx val="10"/>
            <c:invertIfNegative val="1"/>
            <c:bubble3D val="0"/>
            <c:extLst>
              <c:ext xmlns:c16="http://schemas.microsoft.com/office/drawing/2014/chart" uri="{C3380CC4-5D6E-409C-BE32-E72D297353CC}">
                <c16:uniqueId val="{0000000A-2940-8949-80B2-7FEBB79F899D}"/>
              </c:ext>
            </c:extLst>
          </c:dPt>
          <c:dPt>
            <c:idx val="11"/>
            <c:invertIfNegative val="1"/>
            <c:bubble3D val="0"/>
            <c:extLst>
              <c:ext xmlns:c16="http://schemas.microsoft.com/office/drawing/2014/chart" uri="{C3380CC4-5D6E-409C-BE32-E72D297353CC}">
                <c16:uniqueId val="{0000000B-2940-8949-80B2-7FEBB79F899D}"/>
              </c:ext>
            </c:extLst>
          </c:dPt>
          <c:dPt>
            <c:idx val="12"/>
            <c:invertIfNegative val="1"/>
            <c:bubble3D val="0"/>
            <c:extLst>
              <c:ext xmlns:c16="http://schemas.microsoft.com/office/drawing/2014/chart" uri="{C3380CC4-5D6E-409C-BE32-E72D297353CC}">
                <c16:uniqueId val="{0000000C-2940-8949-80B2-7FEBB79F899D}"/>
              </c:ext>
            </c:extLst>
          </c:dPt>
          <c:dPt>
            <c:idx val="13"/>
            <c:invertIfNegative val="1"/>
            <c:bubble3D val="0"/>
            <c:extLst>
              <c:ext xmlns:c16="http://schemas.microsoft.com/office/drawing/2014/chart" uri="{C3380CC4-5D6E-409C-BE32-E72D297353CC}">
                <c16:uniqueId val="{0000000D-2940-8949-80B2-7FEBB79F899D}"/>
              </c:ext>
            </c:extLst>
          </c:dPt>
          <c:dPt>
            <c:idx val="14"/>
            <c:invertIfNegative val="1"/>
            <c:bubble3D val="0"/>
            <c:extLst>
              <c:ext xmlns:c16="http://schemas.microsoft.com/office/drawing/2014/chart" uri="{C3380CC4-5D6E-409C-BE32-E72D297353CC}">
                <c16:uniqueId val="{0000000E-2940-8949-80B2-7FEBB79F899D}"/>
              </c:ext>
            </c:extLst>
          </c:dPt>
          <c:dPt>
            <c:idx val="15"/>
            <c:invertIfNegative val="1"/>
            <c:bubble3D val="0"/>
            <c:extLst>
              <c:ext xmlns:c16="http://schemas.microsoft.com/office/drawing/2014/chart" uri="{C3380CC4-5D6E-409C-BE32-E72D297353CC}">
                <c16:uniqueId val="{0000000F-2940-8949-80B2-7FEBB79F899D}"/>
              </c:ext>
            </c:extLst>
          </c:dPt>
          <c:dPt>
            <c:idx val="16"/>
            <c:invertIfNegative val="1"/>
            <c:bubble3D val="0"/>
            <c:extLst>
              <c:ext xmlns:c16="http://schemas.microsoft.com/office/drawing/2014/chart" uri="{C3380CC4-5D6E-409C-BE32-E72D297353CC}">
                <c16:uniqueId val="{00000010-2940-8949-80B2-7FEBB79F899D}"/>
              </c:ext>
            </c:extLst>
          </c:dPt>
          <c:dPt>
            <c:idx val="17"/>
            <c:invertIfNegative val="1"/>
            <c:bubble3D val="0"/>
            <c:extLst>
              <c:ext xmlns:c16="http://schemas.microsoft.com/office/drawing/2014/chart" uri="{C3380CC4-5D6E-409C-BE32-E72D297353CC}">
                <c16:uniqueId val="{00000011-2940-8949-80B2-7FEBB79F899D}"/>
              </c:ext>
            </c:extLst>
          </c:dPt>
          <c:dPt>
            <c:idx val="18"/>
            <c:invertIfNegative val="1"/>
            <c:bubble3D val="0"/>
            <c:extLst>
              <c:ext xmlns:c16="http://schemas.microsoft.com/office/drawing/2014/chart" uri="{C3380CC4-5D6E-409C-BE32-E72D297353CC}">
                <c16:uniqueId val="{00000012-2940-8949-80B2-7FEBB79F899D}"/>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2940-8949-80B2-7FEBB79F899D}"/>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2940-8949-80B2-7FEBB79F899D}"/>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2940-8949-80B2-7FEBB79F899D}"/>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2940-8949-80B2-7FEBB79F899D}"/>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2940-8949-80B2-7FEBB79F899D}"/>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2940-8949-80B2-7FEBB79F899D}"/>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2940-8949-80B2-7FEBB79F899D}"/>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2940-8949-80B2-7FEBB79F899D}"/>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2940-8949-80B2-7FEBB79F899D}"/>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2940-8949-80B2-7FEBB79F899D}"/>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2940-8949-80B2-7FEBB79F899D}"/>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2940-8949-80B2-7FEBB79F899D}"/>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2940-8949-80B2-7FEBB79F899D}"/>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2940-8949-80B2-7FEBB79F899D}"/>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2940-8949-80B2-7FEBB79F899D}"/>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2940-8949-80B2-7FEBB79F899D}"/>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2940-8949-80B2-7FEBB79F899D}"/>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2940-8949-80B2-7FEBB79F899D}"/>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2940-8949-80B2-7FEBB79F899D}"/>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5.6051000000000002</c:v>
                </c:pt>
                <c:pt idx="2" formatCode="#,##0.0">
                  <c:v>5.3175999999999997</c:v>
                </c:pt>
                <c:pt idx="3" formatCode="#,##0.0">
                  <c:v>5.8837999999999999</c:v>
                </c:pt>
                <c:pt idx="5" formatCode="#,##0.0">
                  <c:v>6</c:v>
                </c:pt>
                <c:pt idx="6" formatCode="#,##0.0">
                  <c:v>5.0410000000000004</c:v>
                </c:pt>
                <c:pt idx="7" formatCode="#,##0.0">
                  <c:v>5.3586999999999998</c:v>
                </c:pt>
                <c:pt idx="8" formatCode="#,##0.0">
                  <c:v>5.5176999999999996</c:v>
                </c:pt>
                <c:pt idx="9" formatCode="#,##0.0">
                  <c:v>5.7725999999999997</c:v>
                </c:pt>
                <c:pt idx="10" formatCode="#,##0.0">
                  <c:v>5.9034000000000004</c:v>
                </c:pt>
                <c:pt idx="12" formatCode="#,##0.0">
                  <c:v>5.4928999999999997</c:v>
                </c:pt>
                <c:pt idx="13" formatCode="#,##0.0">
                  <c:v>5.6752000000000002</c:v>
                </c:pt>
                <c:pt idx="14" formatCode="#,##0.0">
                  <c:v>5.6780999999999997</c:v>
                </c:pt>
                <c:pt idx="16" formatCode="#,##0.0">
                  <c:v>6.3293999999999997</c:v>
                </c:pt>
                <c:pt idx="17" formatCode="#,##0.0">
                  <c:v>5.2394999999999996</c:v>
                </c:pt>
                <c:pt idx="18" formatCode="#,##0.0">
                  <c:v>5.0622999999999996</c:v>
                </c:pt>
                <c:pt idx="20" formatCode="#,##0.0">
                  <c:v>5.5</c:v>
                </c:pt>
                <c:pt idx="21" formatCode="#,##0.0">
                  <c:v>6.7</c:v>
                </c:pt>
                <c:pt idx="22" formatCode="#,##0.0">
                  <c:v>3.5</c:v>
                </c:pt>
                <c:pt idx="23" formatCode="#,##0.0">
                  <c:v>6.6</c:v>
                </c:pt>
                <c:pt idx="24" formatCode="#,##0.0">
                  <c:v>5.5</c:v>
                </c:pt>
                <c:pt idx="25" formatCode="#,##0.0">
                  <c:v>5.0999999999999996</c:v>
                </c:pt>
              </c:numCache>
            </c:numRef>
          </c:val>
          <c:extLst>
            <c:ext xmlns:c16="http://schemas.microsoft.com/office/drawing/2014/chart" uri="{C3380CC4-5D6E-409C-BE32-E72D297353CC}">
              <c16:uniqueId val="{00000013-2940-8949-80B2-7FEBB79F899D}"/>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0"/>
        <c:axPos val="l"/>
        <c:numFmt formatCode="General" sourceLinked="0"/>
        <c:majorTickMark val="out"/>
        <c:minorTickMark val="none"/>
        <c:tickLblPos val="nextTo"/>
        <c:spPr>
          <a:ln w="6350" cap="flat">
            <a:solidFill>
              <a:srgbClr val="888888"/>
            </a:solidFill>
            <a:prstDash val="solid"/>
            <a:round/>
          </a:ln>
        </c:spPr>
        <c:txPr>
          <a:bodyPr rot="0"/>
          <a:lstStyle/>
          <a:p>
            <a:pPr>
              <a:defRPr sz="700" b="1" i="0" u="none" strike="noStrike">
                <a:solidFill>
                  <a:srgbClr val="666666"/>
                </a:solidFill>
                <a:latin typeface="BBVABentonSans"/>
              </a:defRPr>
            </a:pPr>
            <a:endParaRPr lang="es-ES"/>
          </a:p>
        </c:txPr>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I.-Las empresas privadas</c:v>
                </c:pt>
              </c:strCache>
            </c:strRef>
          </c:tx>
          <c:spPr>
            <a:solidFill>
              <a:srgbClr val="F8CD51"/>
            </a:solidFill>
            <a:ln w="9525" cap="flat">
              <a:noFill/>
              <a:miter lim="400000"/>
            </a:ln>
            <a:effectLst/>
          </c:spPr>
          <c:invertIfNegative val="0"/>
          <c:dPt>
            <c:idx val="0"/>
            <c:invertIfNegative val="1"/>
            <c:bubble3D val="0"/>
            <c:extLst>
              <c:ext xmlns:c16="http://schemas.microsoft.com/office/drawing/2014/chart" uri="{C3380CC4-5D6E-409C-BE32-E72D297353CC}">
                <c16:uniqueId val="{00000000-959E-7045-856D-4A5C7446916E}"/>
              </c:ext>
            </c:extLst>
          </c:dPt>
          <c:dPt>
            <c:idx val="1"/>
            <c:invertIfNegative val="1"/>
            <c:bubble3D val="0"/>
            <c:extLst>
              <c:ext xmlns:c16="http://schemas.microsoft.com/office/drawing/2014/chart" uri="{C3380CC4-5D6E-409C-BE32-E72D297353CC}">
                <c16:uniqueId val="{00000001-959E-7045-856D-4A5C7446916E}"/>
              </c:ext>
            </c:extLst>
          </c:dPt>
          <c:dPt>
            <c:idx val="2"/>
            <c:invertIfNegative val="1"/>
            <c:bubble3D val="0"/>
            <c:extLst>
              <c:ext xmlns:c16="http://schemas.microsoft.com/office/drawing/2014/chart" uri="{C3380CC4-5D6E-409C-BE32-E72D297353CC}">
                <c16:uniqueId val="{00000002-959E-7045-856D-4A5C7446916E}"/>
              </c:ext>
            </c:extLst>
          </c:dPt>
          <c:dPt>
            <c:idx val="3"/>
            <c:invertIfNegative val="1"/>
            <c:bubble3D val="0"/>
            <c:extLst>
              <c:ext xmlns:c16="http://schemas.microsoft.com/office/drawing/2014/chart" uri="{C3380CC4-5D6E-409C-BE32-E72D297353CC}">
                <c16:uniqueId val="{00000003-959E-7045-856D-4A5C7446916E}"/>
              </c:ext>
            </c:extLst>
          </c:dPt>
          <c:dPt>
            <c:idx val="4"/>
            <c:invertIfNegative val="1"/>
            <c:bubble3D val="0"/>
            <c:extLst>
              <c:ext xmlns:c16="http://schemas.microsoft.com/office/drawing/2014/chart" uri="{C3380CC4-5D6E-409C-BE32-E72D297353CC}">
                <c16:uniqueId val="{00000004-959E-7045-856D-4A5C7446916E}"/>
              </c:ext>
            </c:extLst>
          </c:dPt>
          <c:dPt>
            <c:idx val="5"/>
            <c:invertIfNegative val="1"/>
            <c:bubble3D val="0"/>
            <c:extLst>
              <c:ext xmlns:c16="http://schemas.microsoft.com/office/drawing/2014/chart" uri="{C3380CC4-5D6E-409C-BE32-E72D297353CC}">
                <c16:uniqueId val="{00000005-959E-7045-856D-4A5C7446916E}"/>
              </c:ext>
            </c:extLst>
          </c:dPt>
          <c:dPt>
            <c:idx val="6"/>
            <c:invertIfNegative val="1"/>
            <c:bubble3D val="0"/>
            <c:extLst>
              <c:ext xmlns:c16="http://schemas.microsoft.com/office/drawing/2014/chart" uri="{C3380CC4-5D6E-409C-BE32-E72D297353CC}">
                <c16:uniqueId val="{00000006-959E-7045-856D-4A5C7446916E}"/>
              </c:ext>
            </c:extLst>
          </c:dPt>
          <c:dPt>
            <c:idx val="7"/>
            <c:invertIfNegative val="1"/>
            <c:bubble3D val="0"/>
            <c:extLst>
              <c:ext xmlns:c16="http://schemas.microsoft.com/office/drawing/2014/chart" uri="{C3380CC4-5D6E-409C-BE32-E72D297353CC}">
                <c16:uniqueId val="{00000007-959E-7045-856D-4A5C7446916E}"/>
              </c:ext>
            </c:extLst>
          </c:dPt>
          <c:dPt>
            <c:idx val="8"/>
            <c:invertIfNegative val="1"/>
            <c:bubble3D val="0"/>
            <c:extLst>
              <c:ext xmlns:c16="http://schemas.microsoft.com/office/drawing/2014/chart" uri="{C3380CC4-5D6E-409C-BE32-E72D297353CC}">
                <c16:uniqueId val="{00000008-959E-7045-856D-4A5C7446916E}"/>
              </c:ext>
            </c:extLst>
          </c:dPt>
          <c:dPt>
            <c:idx val="9"/>
            <c:invertIfNegative val="1"/>
            <c:bubble3D val="0"/>
            <c:extLst>
              <c:ext xmlns:c16="http://schemas.microsoft.com/office/drawing/2014/chart" uri="{C3380CC4-5D6E-409C-BE32-E72D297353CC}">
                <c16:uniqueId val="{00000009-959E-7045-856D-4A5C7446916E}"/>
              </c:ext>
            </c:extLst>
          </c:dPt>
          <c:dPt>
            <c:idx val="10"/>
            <c:invertIfNegative val="1"/>
            <c:bubble3D val="0"/>
            <c:extLst>
              <c:ext xmlns:c16="http://schemas.microsoft.com/office/drawing/2014/chart" uri="{C3380CC4-5D6E-409C-BE32-E72D297353CC}">
                <c16:uniqueId val="{0000000A-959E-7045-856D-4A5C7446916E}"/>
              </c:ext>
            </c:extLst>
          </c:dPt>
          <c:dPt>
            <c:idx val="11"/>
            <c:invertIfNegative val="1"/>
            <c:bubble3D val="0"/>
            <c:extLst>
              <c:ext xmlns:c16="http://schemas.microsoft.com/office/drawing/2014/chart" uri="{C3380CC4-5D6E-409C-BE32-E72D297353CC}">
                <c16:uniqueId val="{0000000B-959E-7045-856D-4A5C7446916E}"/>
              </c:ext>
            </c:extLst>
          </c:dPt>
          <c:dPt>
            <c:idx val="12"/>
            <c:invertIfNegative val="1"/>
            <c:bubble3D val="0"/>
            <c:extLst>
              <c:ext xmlns:c16="http://schemas.microsoft.com/office/drawing/2014/chart" uri="{C3380CC4-5D6E-409C-BE32-E72D297353CC}">
                <c16:uniqueId val="{0000000C-959E-7045-856D-4A5C7446916E}"/>
              </c:ext>
            </c:extLst>
          </c:dPt>
          <c:dPt>
            <c:idx val="13"/>
            <c:invertIfNegative val="1"/>
            <c:bubble3D val="0"/>
            <c:extLst>
              <c:ext xmlns:c16="http://schemas.microsoft.com/office/drawing/2014/chart" uri="{C3380CC4-5D6E-409C-BE32-E72D297353CC}">
                <c16:uniqueId val="{0000000D-959E-7045-856D-4A5C7446916E}"/>
              </c:ext>
            </c:extLst>
          </c:dPt>
          <c:dPt>
            <c:idx val="14"/>
            <c:invertIfNegative val="1"/>
            <c:bubble3D val="0"/>
            <c:extLst>
              <c:ext xmlns:c16="http://schemas.microsoft.com/office/drawing/2014/chart" uri="{C3380CC4-5D6E-409C-BE32-E72D297353CC}">
                <c16:uniqueId val="{0000000E-959E-7045-856D-4A5C7446916E}"/>
              </c:ext>
            </c:extLst>
          </c:dPt>
          <c:dPt>
            <c:idx val="15"/>
            <c:invertIfNegative val="1"/>
            <c:bubble3D val="0"/>
            <c:extLst>
              <c:ext xmlns:c16="http://schemas.microsoft.com/office/drawing/2014/chart" uri="{C3380CC4-5D6E-409C-BE32-E72D297353CC}">
                <c16:uniqueId val="{0000000F-959E-7045-856D-4A5C7446916E}"/>
              </c:ext>
            </c:extLst>
          </c:dPt>
          <c:dPt>
            <c:idx val="16"/>
            <c:invertIfNegative val="1"/>
            <c:bubble3D val="0"/>
            <c:extLst>
              <c:ext xmlns:c16="http://schemas.microsoft.com/office/drawing/2014/chart" uri="{C3380CC4-5D6E-409C-BE32-E72D297353CC}">
                <c16:uniqueId val="{00000010-959E-7045-856D-4A5C7446916E}"/>
              </c:ext>
            </c:extLst>
          </c:dPt>
          <c:dPt>
            <c:idx val="17"/>
            <c:invertIfNegative val="1"/>
            <c:bubble3D val="0"/>
            <c:extLst>
              <c:ext xmlns:c16="http://schemas.microsoft.com/office/drawing/2014/chart" uri="{C3380CC4-5D6E-409C-BE32-E72D297353CC}">
                <c16:uniqueId val="{00000011-959E-7045-856D-4A5C7446916E}"/>
              </c:ext>
            </c:extLst>
          </c:dPt>
          <c:dPt>
            <c:idx val="18"/>
            <c:invertIfNegative val="1"/>
            <c:bubble3D val="0"/>
            <c:extLst>
              <c:ext xmlns:c16="http://schemas.microsoft.com/office/drawing/2014/chart" uri="{C3380CC4-5D6E-409C-BE32-E72D297353CC}">
                <c16:uniqueId val="{00000012-959E-7045-856D-4A5C7446916E}"/>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959E-7045-856D-4A5C7446916E}"/>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959E-7045-856D-4A5C7446916E}"/>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959E-7045-856D-4A5C7446916E}"/>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959E-7045-856D-4A5C7446916E}"/>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959E-7045-856D-4A5C7446916E}"/>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959E-7045-856D-4A5C7446916E}"/>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959E-7045-856D-4A5C7446916E}"/>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959E-7045-856D-4A5C7446916E}"/>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959E-7045-856D-4A5C7446916E}"/>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959E-7045-856D-4A5C7446916E}"/>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959E-7045-856D-4A5C7446916E}"/>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959E-7045-856D-4A5C7446916E}"/>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959E-7045-856D-4A5C7446916E}"/>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959E-7045-856D-4A5C7446916E}"/>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959E-7045-856D-4A5C7446916E}"/>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959E-7045-856D-4A5C7446916E}"/>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959E-7045-856D-4A5C7446916E}"/>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959E-7045-856D-4A5C7446916E}"/>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959E-7045-856D-4A5C7446916E}"/>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0">
                    <c:v>Total</c:v>
                  </c:pt>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5.6997</c:v>
                </c:pt>
                <c:pt idx="2" formatCode="#,##0.0">
                  <c:v>5.8667999999999996</c:v>
                </c:pt>
                <c:pt idx="3" formatCode="#,##0.0">
                  <c:v>5.5353000000000003</c:v>
                </c:pt>
                <c:pt idx="5" formatCode="#,##0.0">
                  <c:v>5.7118000000000002</c:v>
                </c:pt>
                <c:pt idx="6" formatCode="#,##0.0">
                  <c:v>5.2537000000000003</c:v>
                </c:pt>
                <c:pt idx="7" formatCode="#,##0.0">
                  <c:v>5.3555999999999999</c:v>
                </c:pt>
                <c:pt idx="8" formatCode="#,##0.0">
                  <c:v>5.9066000000000001</c:v>
                </c:pt>
                <c:pt idx="9" formatCode="#,##0.0">
                  <c:v>5.9234999999999998</c:v>
                </c:pt>
                <c:pt idx="10" formatCode="#,##0.0">
                  <c:v>5.8559000000000001</c:v>
                </c:pt>
                <c:pt idx="12" formatCode="#,##0.0">
                  <c:v>5.5453000000000001</c:v>
                </c:pt>
                <c:pt idx="13" formatCode="#,##0.0">
                  <c:v>5.8075000000000001</c:v>
                </c:pt>
                <c:pt idx="14" formatCode="#,##0.0">
                  <c:v>5.7893999999999997</c:v>
                </c:pt>
                <c:pt idx="16" formatCode="#,##0.0">
                  <c:v>4.9684999999999997</c:v>
                </c:pt>
                <c:pt idx="17" formatCode="#,##0.0">
                  <c:v>5.8125999999999998</c:v>
                </c:pt>
                <c:pt idx="18" formatCode="#,##0.0">
                  <c:v>6.6946000000000003</c:v>
                </c:pt>
                <c:pt idx="20" formatCode="#,##0.0">
                  <c:v>7</c:v>
                </c:pt>
                <c:pt idx="21" formatCode="#,##0.0">
                  <c:v>5.4</c:v>
                </c:pt>
                <c:pt idx="22" formatCode="#,##0.0">
                  <c:v>6.3</c:v>
                </c:pt>
                <c:pt idx="23" formatCode="#,##0.0">
                  <c:v>4.5</c:v>
                </c:pt>
                <c:pt idx="24" formatCode="#,##0.0">
                  <c:v>5.5</c:v>
                </c:pt>
                <c:pt idx="25" formatCode="#,##0.0">
                  <c:v>5.6</c:v>
                </c:pt>
              </c:numCache>
            </c:numRef>
          </c:val>
          <c:extLst>
            <c:ext xmlns:c16="http://schemas.microsoft.com/office/drawing/2014/chart" uri="{C3380CC4-5D6E-409C-BE32-E72D297353CC}">
              <c16:uniqueId val="{00000013-959E-7045-856D-4A5C7446916E}"/>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1"/>
        <c:axPos val="l"/>
        <c:numFmt formatCode="General" sourceLinked="0"/>
        <c:majorTickMark val="out"/>
        <c:minorTickMark val="none"/>
        <c:tickLblPos val="nextTo"/>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M.-Los sindicatos</c:v>
                </c:pt>
              </c:strCache>
            </c:strRef>
          </c:tx>
          <c:spPr>
            <a:solidFill>
              <a:srgbClr val="48AE64"/>
            </a:solidFill>
            <a:ln w="9525" cap="flat">
              <a:noFill/>
              <a:miter lim="400000"/>
            </a:ln>
            <a:effectLst/>
          </c:spPr>
          <c:invertIfNegative val="0"/>
          <c:dPt>
            <c:idx val="0"/>
            <c:invertIfNegative val="1"/>
            <c:bubble3D val="0"/>
            <c:extLst>
              <c:ext xmlns:c16="http://schemas.microsoft.com/office/drawing/2014/chart" uri="{C3380CC4-5D6E-409C-BE32-E72D297353CC}">
                <c16:uniqueId val="{00000000-5792-A947-B345-78BF616FBF1A}"/>
              </c:ext>
            </c:extLst>
          </c:dPt>
          <c:dPt>
            <c:idx val="1"/>
            <c:invertIfNegative val="1"/>
            <c:bubble3D val="0"/>
            <c:extLst>
              <c:ext xmlns:c16="http://schemas.microsoft.com/office/drawing/2014/chart" uri="{C3380CC4-5D6E-409C-BE32-E72D297353CC}">
                <c16:uniqueId val="{00000001-5792-A947-B345-78BF616FBF1A}"/>
              </c:ext>
            </c:extLst>
          </c:dPt>
          <c:dPt>
            <c:idx val="2"/>
            <c:invertIfNegative val="1"/>
            <c:bubble3D val="0"/>
            <c:extLst>
              <c:ext xmlns:c16="http://schemas.microsoft.com/office/drawing/2014/chart" uri="{C3380CC4-5D6E-409C-BE32-E72D297353CC}">
                <c16:uniqueId val="{00000002-5792-A947-B345-78BF616FBF1A}"/>
              </c:ext>
            </c:extLst>
          </c:dPt>
          <c:dPt>
            <c:idx val="3"/>
            <c:invertIfNegative val="1"/>
            <c:bubble3D val="0"/>
            <c:extLst>
              <c:ext xmlns:c16="http://schemas.microsoft.com/office/drawing/2014/chart" uri="{C3380CC4-5D6E-409C-BE32-E72D297353CC}">
                <c16:uniqueId val="{00000003-5792-A947-B345-78BF616FBF1A}"/>
              </c:ext>
            </c:extLst>
          </c:dPt>
          <c:dPt>
            <c:idx val="4"/>
            <c:invertIfNegative val="1"/>
            <c:bubble3D val="0"/>
            <c:extLst>
              <c:ext xmlns:c16="http://schemas.microsoft.com/office/drawing/2014/chart" uri="{C3380CC4-5D6E-409C-BE32-E72D297353CC}">
                <c16:uniqueId val="{00000004-5792-A947-B345-78BF616FBF1A}"/>
              </c:ext>
            </c:extLst>
          </c:dPt>
          <c:dPt>
            <c:idx val="5"/>
            <c:invertIfNegative val="1"/>
            <c:bubble3D val="0"/>
            <c:extLst>
              <c:ext xmlns:c16="http://schemas.microsoft.com/office/drawing/2014/chart" uri="{C3380CC4-5D6E-409C-BE32-E72D297353CC}">
                <c16:uniqueId val="{00000005-5792-A947-B345-78BF616FBF1A}"/>
              </c:ext>
            </c:extLst>
          </c:dPt>
          <c:dPt>
            <c:idx val="6"/>
            <c:invertIfNegative val="1"/>
            <c:bubble3D val="0"/>
            <c:extLst>
              <c:ext xmlns:c16="http://schemas.microsoft.com/office/drawing/2014/chart" uri="{C3380CC4-5D6E-409C-BE32-E72D297353CC}">
                <c16:uniqueId val="{00000006-5792-A947-B345-78BF616FBF1A}"/>
              </c:ext>
            </c:extLst>
          </c:dPt>
          <c:dPt>
            <c:idx val="7"/>
            <c:invertIfNegative val="1"/>
            <c:bubble3D val="0"/>
            <c:extLst>
              <c:ext xmlns:c16="http://schemas.microsoft.com/office/drawing/2014/chart" uri="{C3380CC4-5D6E-409C-BE32-E72D297353CC}">
                <c16:uniqueId val="{00000007-5792-A947-B345-78BF616FBF1A}"/>
              </c:ext>
            </c:extLst>
          </c:dPt>
          <c:dPt>
            <c:idx val="8"/>
            <c:invertIfNegative val="1"/>
            <c:bubble3D val="0"/>
            <c:extLst>
              <c:ext xmlns:c16="http://schemas.microsoft.com/office/drawing/2014/chart" uri="{C3380CC4-5D6E-409C-BE32-E72D297353CC}">
                <c16:uniqueId val="{00000008-5792-A947-B345-78BF616FBF1A}"/>
              </c:ext>
            </c:extLst>
          </c:dPt>
          <c:dPt>
            <c:idx val="9"/>
            <c:invertIfNegative val="1"/>
            <c:bubble3D val="0"/>
            <c:extLst>
              <c:ext xmlns:c16="http://schemas.microsoft.com/office/drawing/2014/chart" uri="{C3380CC4-5D6E-409C-BE32-E72D297353CC}">
                <c16:uniqueId val="{00000009-5792-A947-B345-78BF616FBF1A}"/>
              </c:ext>
            </c:extLst>
          </c:dPt>
          <c:dPt>
            <c:idx val="10"/>
            <c:invertIfNegative val="1"/>
            <c:bubble3D val="0"/>
            <c:extLst>
              <c:ext xmlns:c16="http://schemas.microsoft.com/office/drawing/2014/chart" uri="{C3380CC4-5D6E-409C-BE32-E72D297353CC}">
                <c16:uniqueId val="{0000000A-5792-A947-B345-78BF616FBF1A}"/>
              </c:ext>
            </c:extLst>
          </c:dPt>
          <c:dPt>
            <c:idx val="11"/>
            <c:invertIfNegative val="1"/>
            <c:bubble3D val="0"/>
            <c:extLst>
              <c:ext xmlns:c16="http://schemas.microsoft.com/office/drawing/2014/chart" uri="{C3380CC4-5D6E-409C-BE32-E72D297353CC}">
                <c16:uniqueId val="{0000000B-5792-A947-B345-78BF616FBF1A}"/>
              </c:ext>
            </c:extLst>
          </c:dPt>
          <c:dPt>
            <c:idx val="12"/>
            <c:invertIfNegative val="1"/>
            <c:bubble3D val="0"/>
            <c:extLst>
              <c:ext xmlns:c16="http://schemas.microsoft.com/office/drawing/2014/chart" uri="{C3380CC4-5D6E-409C-BE32-E72D297353CC}">
                <c16:uniqueId val="{0000000C-5792-A947-B345-78BF616FBF1A}"/>
              </c:ext>
            </c:extLst>
          </c:dPt>
          <c:dPt>
            <c:idx val="13"/>
            <c:invertIfNegative val="1"/>
            <c:bubble3D val="0"/>
            <c:extLst>
              <c:ext xmlns:c16="http://schemas.microsoft.com/office/drawing/2014/chart" uri="{C3380CC4-5D6E-409C-BE32-E72D297353CC}">
                <c16:uniqueId val="{0000000D-5792-A947-B345-78BF616FBF1A}"/>
              </c:ext>
            </c:extLst>
          </c:dPt>
          <c:dPt>
            <c:idx val="14"/>
            <c:invertIfNegative val="1"/>
            <c:bubble3D val="0"/>
            <c:extLst>
              <c:ext xmlns:c16="http://schemas.microsoft.com/office/drawing/2014/chart" uri="{C3380CC4-5D6E-409C-BE32-E72D297353CC}">
                <c16:uniqueId val="{0000000E-5792-A947-B345-78BF616FBF1A}"/>
              </c:ext>
            </c:extLst>
          </c:dPt>
          <c:dPt>
            <c:idx val="15"/>
            <c:invertIfNegative val="1"/>
            <c:bubble3D val="0"/>
            <c:extLst>
              <c:ext xmlns:c16="http://schemas.microsoft.com/office/drawing/2014/chart" uri="{C3380CC4-5D6E-409C-BE32-E72D297353CC}">
                <c16:uniqueId val="{0000000F-5792-A947-B345-78BF616FBF1A}"/>
              </c:ext>
            </c:extLst>
          </c:dPt>
          <c:dPt>
            <c:idx val="16"/>
            <c:invertIfNegative val="1"/>
            <c:bubble3D val="0"/>
            <c:extLst>
              <c:ext xmlns:c16="http://schemas.microsoft.com/office/drawing/2014/chart" uri="{C3380CC4-5D6E-409C-BE32-E72D297353CC}">
                <c16:uniqueId val="{00000010-5792-A947-B345-78BF616FBF1A}"/>
              </c:ext>
            </c:extLst>
          </c:dPt>
          <c:dPt>
            <c:idx val="17"/>
            <c:invertIfNegative val="1"/>
            <c:bubble3D val="0"/>
            <c:extLst>
              <c:ext xmlns:c16="http://schemas.microsoft.com/office/drawing/2014/chart" uri="{C3380CC4-5D6E-409C-BE32-E72D297353CC}">
                <c16:uniqueId val="{00000011-5792-A947-B345-78BF616FBF1A}"/>
              </c:ext>
            </c:extLst>
          </c:dPt>
          <c:dPt>
            <c:idx val="18"/>
            <c:invertIfNegative val="1"/>
            <c:bubble3D val="0"/>
            <c:extLst>
              <c:ext xmlns:c16="http://schemas.microsoft.com/office/drawing/2014/chart" uri="{C3380CC4-5D6E-409C-BE32-E72D297353CC}">
                <c16:uniqueId val="{00000012-5792-A947-B345-78BF616FBF1A}"/>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5792-A947-B345-78BF616FBF1A}"/>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5792-A947-B345-78BF616FBF1A}"/>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5792-A947-B345-78BF616FBF1A}"/>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5792-A947-B345-78BF616FBF1A}"/>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5792-A947-B345-78BF616FBF1A}"/>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5792-A947-B345-78BF616FBF1A}"/>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5792-A947-B345-78BF616FBF1A}"/>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5792-A947-B345-78BF616FBF1A}"/>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5792-A947-B345-78BF616FBF1A}"/>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5792-A947-B345-78BF616FBF1A}"/>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5792-A947-B345-78BF616FBF1A}"/>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5792-A947-B345-78BF616FBF1A}"/>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5792-A947-B345-78BF616FBF1A}"/>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5792-A947-B345-78BF616FBF1A}"/>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5792-A947-B345-78BF616FBF1A}"/>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5792-A947-B345-78BF616FBF1A}"/>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5792-A947-B345-78BF616FBF1A}"/>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5792-A947-B345-78BF616FBF1A}"/>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5792-A947-B345-78BF616FBF1A}"/>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0">
                    <c:v>Total</c:v>
                  </c:pt>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4.3612000000000002</c:v>
                </c:pt>
                <c:pt idx="2" formatCode="#,##0.0">
                  <c:v>3.9039000000000001</c:v>
                </c:pt>
                <c:pt idx="3" formatCode="#,##0.0">
                  <c:v>4.8053999999999997</c:v>
                </c:pt>
                <c:pt idx="5" formatCode="#,##0.0">
                  <c:v>5.7573999999999996</c:v>
                </c:pt>
                <c:pt idx="6" formatCode="#,##0.0">
                  <c:v>4.4398</c:v>
                </c:pt>
                <c:pt idx="7" formatCode="#,##0.0">
                  <c:v>4.1976000000000004</c:v>
                </c:pt>
                <c:pt idx="8" formatCode="#,##0.0">
                  <c:v>4.0704000000000002</c:v>
                </c:pt>
                <c:pt idx="9" formatCode="#,##0.0">
                  <c:v>4.0580999999999996</c:v>
                </c:pt>
                <c:pt idx="10" formatCode="#,##0.0">
                  <c:v>4.3967000000000001</c:v>
                </c:pt>
                <c:pt idx="12" formatCode="#,##0.0">
                  <c:v>4.0477999999999996</c:v>
                </c:pt>
                <c:pt idx="13" formatCode="#,##0.0">
                  <c:v>4.6784999999999997</c:v>
                </c:pt>
                <c:pt idx="14" formatCode="#,##0.0">
                  <c:v>4.4772999999999996</c:v>
                </c:pt>
                <c:pt idx="16" formatCode="#,##0.0">
                  <c:v>5.5656999999999996</c:v>
                </c:pt>
                <c:pt idx="17" formatCode="#,##0.0">
                  <c:v>4.1159999999999997</c:v>
                </c:pt>
                <c:pt idx="18" formatCode="#,##0.0">
                  <c:v>3.1154999999999999</c:v>
                </c:pt>
                <c:pt idx="20" formatCode="#,##0.0">
                  <c:v>3.2</c:v>
                </c:pt>
                <c:pt idx="21" formatCode="#,##0.0">
                  <c:v>5.9</c:v>
                </c:pt>
                <c:pt idx="22" formatCode="#,##0.0">
                  <c:v>2.1</c:v>
                </c:pt>
                <c:pt idx="23" formatCode="#,##0.0">
                  <c:v>6</c:v>
                </c:pt>
                <c:pt idx="24" formatCode="#,##0.0">
                  <c:v>4.5999999999999996</c:v>
                </c:pt>
                <c:pt idx="25" formatCode="#,##0.0">
                  <c:v>3.7</c:v>
                </c:pt>
              </c:numCache>
            </c:numRef>
          </c:val>
          <c:extLst>
            <c:ext xmlns:c16="http://schemas.microsoft.com/office/drawing/2014/chart" uri="{C3380CC4-5D6E-409C-BE32-E72D297353CC}">
              <c16:uniqueId val="{00000013-5792-A947-B345-78BF616FBF1A}"/>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1"/>
        <c:axPos val="l"/>
        <c:numFmt formatCode="General" sourceLinked="0"/>
        <c:majorTickMark val="out"/>
        <c:minorTickMark val="none"/>
        <c:tickLblPos val="nextTo"/>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Iglesia</c:v>
                </c:pt>
              </c:strCache>
            </c:strRef>
          </c:tx>
          <c:spPr>
            <a:solidFill>
              <a:srgbClr val="F8CD51"/>
            </a:solidFill>
            <a:ln w="9525" cap="flat">
              <a:noFill/>
              <a:miter lim="400000"/>
            </a:ln>
            <a:effectLst/>
          </c:spPr>
          <c:invertIfNegative val="0"/>
          <c:dPt>
            <c:idx val="0"/>
            <c:invertIfNegative val="1"/>
            <c:bubble3D val="0"/>
            <c:extLst>
              <c:ext xmlns:c16="http://schemas.microsoft.com/office/drawing/2014/chart" uri="{C3380CC4-5D6E-409C-BE32-E72D297353CC}">
                <c16:uniqueId val="{00000000-959E-7045-856D-4A5C7446916E}"/>
              </c:ext>
            </c:extLst>
          </c:dPt>
          <c:dPt>
            <c:idx val="1"/>
            <c:invertIfNegative val="1"/>
            <c:bubble3D val="0"/>
            <c:extLst>
              <c:ext xmlns:c16="http://schemas.microsoft.com/office/drawing/2014/chart" uri="{C3380CC4-5D6E-409C-BE32-E72D297353CC}">
                <c16:uniqueId val="{00000001-959E-7045-856D-4A5C7446916E}"/>
              </c:ext>
            </c:extLst>
          </c:dPt>
          <c:dPt>
            <c:idx val="2"/>
            <c:invertIfNegative val="1"/>
            <c:bubble3D val="0"/>
            <c:extLst>
              <c:ext xmlns:c16="http://schemas.microsoft.com/office/drawing/2014/chart" uri="{C3380CC4-5D6E-409C-BE32-E72D297353CC}">
                <c16:uniqueId val="{00000002-959E-7045-856D-4A5C7446916E}"/>
              </c:ext>
            </c:extLst>
          </c:dPt>
          <c:dPt>
            <c:idx val="3"/>
            <c:invertIfNegative val="1"/>
            <c:bubble3D val="0"/>
            <c:extLst>
              <c:ext xmlns:c16="http://schemas.microsoft.com/office/drawing/2014/chart" uri="{C3380CC4-5D6E-409C-BE32-E72D297353CC}">
                <c16:uniqueId val="{00000003-959E-7045-856D-4A5C7446916E}"/>
              </c:ext>
            </c:extLst>
          </c:dPt>
          <c:dPt>
            <c:idx val="4"/>
            <c:invertIfNegative val="1"/>
            <c:bubble3D val="0"/>
            <c:extLst>
              <c:ext xmlns:c16="http://schemas.microsoft.com/office/drawing/2014/chart" uri="{C3380CC4-5D6E-409C-BE32-E72D297353CC}">
                <c16:uniqueId val="{00000004-959E-7045-856D-4A5C7446916E}"/>
              </c:ext>
            </c:extLst>
          </c:dPt>
          <c:dPt>
            <c:idx val="5"/>
            <c:invertIfNegative val="1"/>
            <c:bubble3D val="0"/>
            <c:extLst>
              <c:ext xmlns:c16="http://schemas.microsoft.com/office/drawing/2014/chart" uri="{C3380CC4-5D6E-409C-BE32-E72D297353CC}">
                <c16:uniqueId val="{00000005-959E-7045-856D-4A5C7446916E}"/>
              </c:ext>
            </c:extLst>
          </c:dPt>
          <c:dPt>
            <c:idx val="6"/>
            <c:invertIfNegative val="1"/>
            <c:bubble3D val="0"/>
            <c:extLst>
              <c:ext xmlns:c16="http://schemas.microsoft.com/office/drawing/2014/chart" uri="{C3380CC4-5D6E-409C-BE32-E72D297353CC}">
                <c16:uniqueId val="{00000006-959E-7045-856D-4A5C7446916E}"/>
              </c:ext>
            </c:extLst>
          </c:dPt>
          <c:dPt>
            <c:idx val="7"/>
            <c:invertIfNegative val="1"/>
            <c:bubble3D val="0"/>
            <c:extLst>
              <c:ext xmlns:c16="http://schemas.microsoft.com/office/drawing/2014/chart" uri="{C3380CC4-5D6E-409C-BE32-E72D297353CC}">
                <c16:uniqueId val="{00000007-959E-7045-856D-4A5C7446916E}"/>
              </c:ext>
            </c:extLst>
          </c:dPt>
          <c:dPt>
            <c:idx val="8"/>
            <c:invertIfNegative val="1"/>
            <c:bubble3D val="0"/>
            <c:extLst>
              <c:ext xmlns:c16="http://schemas.microsoft.com/office/drawing/2014/chart" uri="{C3380CC4-5D6E-409C-BE32-E72D297353CC}">
                <c16:uniqueId val="{00000008-959E-7045-856D-4A5C7446916E}"/>
              </c:ext>
            </c:extLst>
          </c:dPt>
          <c:dPt>
            <c:idx val="9"/>
            <c:invertIfNegative val="1"/>
            <c:bubble3D val="0"/>
            <c:extLst>
              <c:ext xmlns:c16="http://schemas.microsoft.com/office/drawing/2014/chart" uri="{C3380CC4-5D6E-409C-BE32-E72D297353CC}">
                <c16:uniqueId val="{00000009-959E-7045-856D-4A5C7446916E}"/>
              </c:ext>
            </c:extLst>
          </c:dPt>
          <c:dPt>
            <c:idx val="10"/>
            <c:invertIfNegative val="1"/>
            <c:bubble3D val="0"/>
            <c:extLst>
              <c:ext xmlns:c16="http://schemas.microsoft.com/office/drawing/2014/chart" uri="{C3380CC4-5D6E-409C-BE32-E72D297353CC}">
                <c16:uniqueId val="{0000000A-959E-7045-856D-4A5C7446916E}"/>
              </c:ext>
            </c:extLst>
          </c:dPt>
          <c:dPt>
            <c:idx val="11"/>
            <c:invertIfNegative val="1"/>
            <c:bubble3D val="0"/>
            <c:extLst>
              <c:ext xmlns:c16="http://schemas.microsoft.com/office/drawing/2014/chart" uri="{C3380CC4-5D6E-409C-BE32-E72D297353CC}">
                <c16:uniqueId val="{0000000B-959E-7045-856D-4A5C7446916E}"/>
              </c:ext>
            </c:extLst>
          </c:dPt>
          <c:dPt>
            <c:idx val="12"/>
            <c:invertIfNegative val="1"/>
            <c:bubble3D val="0"/>
            <c:extLst>
              <c:ext xmlns:c16="http://schemas.microsoft.com/office/drawing/2014/chart" uri="{C3380CC4-5D6E-409C-BE32-E72D297353CC}">
                <c16:uniqueId val="{0000000C-959E-7045-856D-4A5C7446916E}"/>
              </c:ext>
            </c:extLst>
          </c:dPt>
          <c:dPt>
            <c:idx val="13"/>
            <c:invertIfNegative val="1"/>
            <c:bubble3D val="0"/>
            <c:extLst>
              <c:ext xmlns:c16="http://schemas.microsoft.com/office/drawing/2014/chart" uri="{C3380CC4-5D6E-409C-BE32-E72D297353CC}">
                <c16:uniqueId val="{0000000D-959E-7045-856D-4A5C7446916E}"/>
              </c:ext>
            </c:extLst>
          </c:dPt>
          <c:dPt>
            <c:idx val="14"/>
            <c:invertIfNegative val="1"/>
            <c:bubble3D val="0"/>
            <c:extLst>
              <c:ext xmlns:c16="http://schemas.microsoft.com/office/drawing/2014/chart" uri="{C3380CC4-5D6E-409C-BE32-E72D297353CC}">
                <c16:uniqueId val="{0000000E-959E-7045-856D-4A5C7446916E}"/>
              </c:ext>
            </c:extLst>
          </c:dPt>
          <c:dPt>
            <c:idx val="15"/>
            <c:invertIfNegative val="1"/>
            <c:bubble3D val="0"/>
            <c:extLst>
              <c:ext xmlns:c16="http://schemas.microsoft.com/office/drawing/2014/chart" uri="{C3380CC4-5D6E-409C-BE32-E72D297353CC}">
                <c16:uniqueId val="{0000000F-959E-7045-856D-4A5C7446916E}"/>
              </c:ext>
            </c:extLst>
          </c:dPt>
          <c:dPt>
            <c:idx val="16"/>
            <c:invertIfNegative val="1"/>
            <c:bubble3D val="0"/>
            <c:extLst>
              <c:ext xmlns:c16="http://schemas.microsoft.com/office/drawing/2014/chart" uri="{C3380CC4-5D6E-409C-BE32-E72D297353CC}">
                <c16:uniqueId val="{00000010-959E-7045-856D-4A5C7446916E}"/>
              </c:ext>
            </c:extLst>
          </c:dPt>
          <c:dPt>
            <c:idx val="17"/>
            <c:invertIfNegative val="1"/>
            <c:bubble3D val="0"/>
            <c:extLst>
              <c:ext xmlns:c16="http://schemas.microsoft.com/office/drawing/2014/chart" uri="{C3380CC4-5D6E-409C-BE32-E72D297353CC}">
                <c16:uniqueId val="{00000011-959E-7045-856D-4A5C7446916E}"/>
              </c:ext>
            </c:extLst>
          </c:dPt>
          <c:dPt>
            <c:idx val="18"/>
            <c:invertIfNegative val="1"/>
            <c:bubble3D val="0"/>
            <c:extLst>
              <c:ext xmlns:c16="http://schemas.microsoft.com/office/drawing/2014/chart" uri="{C3380CC4-5D6E-409C-BE32-E72D297353CC}">
                <c16:uniqueId val="{00000012-959E-7045-856D-4A5C7446916E}"/>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959E-7045-856D-4A5C7446916E}"/>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959E-7045-856D-4A5C7446916E}"/>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959E-7045-856D-4A5C7446916E}"/>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959E-7045-856D-4A5C7446916E}"/>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959E-7045-856D-4A5C7446916E}"/>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959E-7045-856D-4A5C7446916E}"/>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959E-7045-856D-4A5C7446916E}"/>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959E-7045-856D-4A5C7446916E}"/>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959E-7045-856D-4A5C7446916E}"/>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959E-7045-856D-4A5C7446916E}"/>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959E-7045-856D-4A5C7446916E}"/>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959E-7045-856D-4A5C7446916E}"/>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959E-7045-856D-4A5C7446916E}"/>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959E-7045-856D-4A5C7446916E}"/>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959E-7045-856D-4A5C7446916E}"/>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959E-7045-856D-4A5C7446916E}"/>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959E-7045-856D-4A5C7446916E}"/>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959E-7045-856D-4A5C7446916E}"/>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959E-7045-856D-4A5C7446916E}"/>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0">
                    <c:v>Total</c:v>
                  </c:pt>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3.9</c:v>
                </c:pt>
                <c:pt idx="2" formatCode="#,##0.0">
                  <c:v>3.8</c:v>
                </c:pt>
                <c:pt idx="3" formatCode="#,##0.0">
                  <c:v>4</c:v>
                </c:pt>
                <c:pt idx="5" formatCode="#,##0.0">
                  <c:v>3.5</c:v>
                </c:pt>
                <c:pt idx="6" formatCode="#,##0.0">
                  <c:v>3</c:v>
                </c:pt>
                <c:pt idx="7" formatCode="#,##0.0">
                  <c:v>3.1</c:v>
                </c:pt>
                <c:pt idx="8" formatCode="#,##0.0">
                  <c:v>4</c:v>
                </c:pt>
                <c:pt idx="9" formatCode="#,##0.0">
                  <c:v>4</c:v>
                </c:pt>
                <c:pt idx="10" formatCode="#,##0.0">
                  <c:v>4.9000000000000004</c:v>
                </c:pt>
                <c:pt idx="12" formatCode="#,##0.0">
                  <c:v>3.9</c:v>
                </c:pt>
                <c:pt idx="13" formatCode="#,##0.0">
                  <c:v>3.6</c:v>
                </c:pt>
                <c:pt idx="14" formatCode="#,##0.0">
                  <c:v>4.0999999999999996</c:v>
                </c:pt>
                <c:pt idx="16" formatCode="#,##0.0">
                  <c:v>2.7</c:v>
                </c:pt>
                <c:pt idx="17" formatCode="#,##0.0">
                  <c:v>3.8</c:v>
                </c:pt>
                <c:pt idx="18" formatCode="#,##0.0">
                  <c:v>5.5</c:v>
                </c:pt>
                <c:pt idx="20">
                  <c:v>6</c:v>
                </c:pt>
                <c:pt idx="21">
                  <c:v>3.5</c:v>
                </c:pt>
                <c:pt idx="22">
                  <c:v>4.4000000000000004</c:v>
                </c:pt>
                <c:pt idx="23">
                  <c:v>2.1</c:v>
                </c:pt>
                <c:pt idx="24">
                  <c:v>3.3</c:v>
                </c:pt>
                <c:pt idx="25">
                  <c:v>3.7</c:v>
                </c:pt>
              </c:numCache>
            </c:numRef>
          </c:val>
          <c:extLst>
            <c:ext xmlns:c16="http://schemas.microsoft.com/office/drawing/2014/chart" uri="{C3380CC4-5D6E-409C-BE32-E72D297353CC}">
              <c16:uniqueId val="{00000013-959E-7045-856D-4A5C7446916E}"/>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1"/>
        <c:axPos val="l"/>
        <c:numFmt formatCode="General" sourceLinked="0"/>
        <c:majorTickMark val="out"/>
        <c:minorTickMark val="none"/>
        <c:tickLblPos val="nextTo"/>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D.-Las organizaciones ecologistas</c:v>
                </c:pt>
              </c:strCache>
            </c:strRef>
          </c:tx>
          <c:spPr>
            <a:solidFill>
              <a:srgbClr val="004481"/>
            </a:solidFill>
            <a:ln w="9525" cap="flat">
              <a:noFill/>
              <a:miter lim="400000"/>
            </a:ln>
            <a:effectLst/>
          </c:spPr>
          <c:invertIfNegative val="0"/>
          <c:dPt>
            <c:idx val="0"/>
            <c:invertIfNegative val="1"/>
            <c:bubble3D val="0"/>
            <c:extLst>
              <c:ext xmlns:c16="http://schemas.microsoft.com/office/drawing/2014/chart" uri="{C3380CC4-5D6E-409C-BE32-E72D297353CC}">
                <c16:uniqueId val="{00000000-C6E6-8547-829C-5908EE7FB2E3}"/>
              </c:ext>
            </c:extLst>
          </c:dPt>
          <c:dPt>
            <c:idx val="1"/>
            <c:invertIfNegative val="1"/>
            <c:bubble3D val="0"/>
            <c:extLst>
              <c:ext xmlns:c16="http://schemas.microsoft.com/office/drawing/2014/chart" uri="{C3380CC4-5D6E-409C-BE32-E72D297353CC}">
                <c16:uniqueId val="{00000001-C6E6-8547-829C-5908EE7FB2E3}"/>
              </c:ext>
            </c:extLst>
          </c:dPt>
          <c:dPt>
            <c:idx val="2"/>
            <c:invertIfNegative val="1"/>
            <c:bubble3D val="0"/>
            <c:extLst>
              <c:ext xmlns:c16="http://schemas.microsoft.com/office/drawing/2014/chart" uri="{C3380CC4-5D6E-409C-BE32-E72D297353CC}">
                <c16:uniqueId val="{00000002-C6E6-8547-829C-5908EE7FB2E3}"/>
              </c:ext>
            </c:extLst>
          </c:dPt>
          <c:dPt>
            <c:idx val="3"/>
            <c:invertIfNegative val="1"/>
            <c:bubble3D val="0"/>
            <c:extLst>
              <c:ext xmlns:c16="http://schemas.microsoft.com/office/drawing/2014/chart" uri="{C3380CC4-5D6E-409C-BE32-E72D297353CC}">
                <c16:uniqueId val="{00000003-C6E6-8547-829C-5908EE7FB2E3}"/>
              </c:ext>
            </c:extLst>
          </c:dPt>
          <c:dPt>
            <c:idx val="4"/>
            <c:invertIfNegative val="1"/>
            <c:bubble3D val="0"/>
            <c:extLst>
              <c:ext xmlns:c16="http://schemas.microsoft.com/office/drawing/2014/chart" uri="{C3380CC4-5D6E-409C-BE32-E72D297353CC}">
                <c16:uniqueId val="{00000004-C6E6-8547-829C-5908EE7FB2E3}"/>
              </c:ext>
            </c:extLst>
          </c:dPt>
          <c:dPt>
            <c:idx val="5"/>
            <c:invertIfNegative val="1"/>
            <c:bubble3D val="0"/>
            <c:extLst>
              <c:ext xmlns:c16="http://schemas.microsoft.com/office/drawing/2014/chart" uri="{C3380CC4-5D6E-409C-BE32-E72D297353CC}">
                <c16:uniqueId val="{00000005-C6E6-8547-829C-5908EE7FB2E3}"/>
              </c:ext>
            </c:extLst>
          </c:dPt>
          <c:dPt>
            <c:idx val="6"/>
            <c:invertIfNegative val="1"/>
            <c:bubble3D val="0"/>
            <c:extLst>
              <c:ext xmlns:c16="http://schemas.microsoft.com/office/drawing/2014/chart" uri="{C3380CC4-5D6E-409C-BE32-E72D297353CC}">
                <c16:uniqueId val="{00000006-C6E6-8547-829C-5908EE7FB2E3}"/>
              </c:ext>
            </c:extLst>
          </c:dPt>
          <c:dPt>
            <c:idx val="7"/>
            <c:invertIfNegative val="1"/>
            <c:bubble3D val="0"/>
            <c:extLst>
              <c:ext xmlns:c16="http://schemas.microsoft.com/office/drawing/2014/chart" uri="{C3380CC4-5D6E-409C-BE32-E72D297353CC}">
                <c16:uniqueId val="{00000007-C6E6-8547-829C-5908EE7FB2E3}"/>
              </c:ext>
            </c:extLst>
          </c:dPt>
          <c:dPt>
            <c:idx val="8"/>
            <c:invertIfNegative val="1"/>
            <c:bubble3D val="0"/>
            <c:extLst>
              <c:ext xmlns:c16="http://schemas.microsoft.com/office/drawing/2014/chart" uri="{C3380CC4-5D6E-409C-BE32-E72D297353CC}">
                <c16:uniqueId val="{00000008-C6E6-8547-829C-5908EE7FB2E3}"/>
              </c:ext>
            </c:extLst>
          </c:dPt>
          <c:dPt>
            <c:idx val="9"/>
            <c:invertIfNegative val="1"/>
            <c:bubble3D val="0"/>
            <c:extLst>
              <c:ext xmlns:c16="http://schemas.microsoft.com/office/drawing/2014/chart" uri="{C3380CC4-5D6E-409C-BE32-E72D297353CC}">
                <c16:uniqueId val="{00000009-C6E6-8547-829C-5908EE7FB2E3}"/>
              </c:ext>
            </c:extLst>
          </c:dPt>
          <c:dPt>
            <c:idx val="10"/>
            <c:invertIfNegative val="1"/>
            <c:bubble3D val="0"/>
            <c:extLst>
              <c:ext xmlns:c16="http://schemas.microsoft.com/office/drawing/2014/chart" uri="{C3380CC4-5D6E-409C-BE32-E72D297353CC}">
                <c16:uniqueId val="{0000000A-C6E6-8547-829C-5908EE7FB2E3}"/>
              </c:ext>
            </c:extLst>
          </c:dPt>
          <c:dPt>
            <c:idx val="11"/>
            <c:invertIfNegative val="1"/>
            <c:bubble3D val="0"/>
            <c:extLst>
              <c:ext xmlns:c16="http://schemas.microsoft.com/office/drawing/2014/chart" uri="{C3380CC4-5D6E-409C-BE32-E72D297353CC}">
                <c16:uniqueId val="{0000000B-C6E6-8547-829C-5908EE7FB2E3}"/>
              </c:ext>
            </c:extLst>
          </c:dPt>
          <c:dPt>
            <c:idx val="12"/>
            <c:invertIfNegative val="1"/>
            <c:bubble3D val="0"/>
            <c:extLst>
              <c:ext xmlns:c16="http://schemas.microsoft.com/office/drawing/2014/chart" uri="{C3380CC4-5D6E-409C-BE32-E72D297353CC}">
                <c16:uniqueId val="{0000000C-C6E6-8547-829C-5908EE7FB2E3}"/>
              </c:ext>
            </c:extLst>
          </c:dPt>
          <c:dPt>
            <c:idx val="13"/>
            <c:invertIfNegative val="1"/>
            <c:bubble3D val="0"/>
            <c:extLst>
              <c:ext xmlns:c16="http://schemas.microsoft.com/office/drawing/2014/chart" uri="{C3380CC4-5D6E-409C-BE32-E72D297353CC}">
                <c16:uniqueId val="{0000000D-C6E6-8547-829C-5908EE7FB2E3}"/>
              </c:ext>
            </c:extLst>
          </c:dPt>
          <c:dPt>
            <c:idx val="14"/>
            <c:invertIfNegative val="1"/>
            <c:bubble3D val="0"/>
            <c:extLst>
              <c:ext xmlns:c16="http://schemas.microsoft.com/office/drawing/2014/chart" uri="{C3380CC4-5D6E-409C-BE32-E72D297353CC}">
                <c16:uniqueId val="{0000000E-C6E6-8547-829C-5908EE7FB2E3}"/>
              </c:ext>
            </c:extLst>
          </c:dPt>
          <c:dPt>
            <c:idx val="15"/>
            <c:invertIfNegative val="1"/>
            <c:bubble3D val="0"/>
            <c:extLst>
              <c:ext xmlns:c16="http://schemas.microsoft.com/office/drawing/2014/chart" uri="{C3380CC4-5D6E-409C-BE32-E72D297353CC}">
                <c16:uniqueId val="{0000000F-C6E6-8547-829C-5908EE7FB2E3}"/>
              </c:ext>
            </c:extLst>
          </c:dPt>
          <c:dPt>
            <c:idx val="16"/>
            <c:invertIfNegative val="1"/>
            <c:bubble3D val="0"/>
            <c:extLst>
              <c:ext xmlns:c16="http://schemas.microsoft.com/office/drawing/2014/chart" uri="{C3380CC4-5D6E-409C-BE32-E72D297353CC}">
                <c16:uniqueId val="{00000010-C6E6-8547-829C-5908EE7FB2E3}"/>
              </c:ext>
            </c:extLst>
          </c:dPt>
          <c:dPt>
            <c:idx val="17"/>
            <c:invertIfNegative val="1"/>
            <c:bubble3D val="0"/>
            <c:extLst>
              <c:ext xmlns:c16="http://schemas.microsoft.com/office/drawing/2014/chart" uri="{C3380CC4-5D6E-409C-BE32-E72D297353CC}">
                <c16:uniqueId val="{00000011-C6E6-8547-829C-5908EE7FB2E3}"/>
              </c:ext>
            </c:extLst>
          </c:dPt>
          <c:dPt>
            <c:idx val="18"/>
            <c:invertIfNegative val="1"/>
            <c:bubble3D val="0"/>
            <c:extLst>
              <c:ext xmlns:c16="http://schemas.microsoft.com/office/drawing/2014/chart" uri="{C3380CC4-5D6E-409C-BE32-E72D297353CC}">
                <c16:uniqueId val="{00000012-C6E6-8547-829C-5908EE7FB2E3}"/>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C6E6-8547-829C-5908EE7FB2E3}"/>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C6E6-8547-829C-5908EE7FB2E3}"/>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C6E6-8547-829C-5908EE7FB2E3}"/>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C6E6-8547-829C-5908EE7FB2E3}"/>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C6E6-8547-829C-5908EE7FB2E3}"/>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C6E6-8547-829C-5908EE7FB2E3}"/>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C6E6-8547-829C-5908EE7FB2E3}"/>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C6E6-8547-829C-5908EE7FB2E3}"/>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C6E6-8547-829C-5908EE7FB2E3}"/>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C6E6-8547-829C-5908EE7FB2E3}"/>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C6E6-8547-829C-5908EE7FB2E3}"/>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C6E6-8547-829C-5908EE7FB2E3}"/>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C6E6-8547-829C-5908EE7FB2E3}"/>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C6E6-8547-829C-5908EE7FB2E3}"/>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C6E6-8547-829C-5908EE7FB2E3}"/>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C6E6-8547-829C-5908EE7FB2E3}"/>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C6E6-8547-829C-5908EE7FB2E3}"/>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C6E6-8547-829C-5908EE7FB2E3}"/>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C6E6-8547-829C-5908EE7FB2E3}"/>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5.1561000000000003</c:v>
                </c:pt>
                <c:pt idx="2" formatCode="#,##0.0">
                  <c:v>4.7096999999999998</c:v>
                </c:pt>
                <c:pt idx="3" formatCode="#,##0.0">
                  <c:v>5.5891000000000002</c:v>
                </c:pt>
                <c:pt idx="5" formatCode="#,##0.0">
                  <c:v>5.2748999999999997</c:v>
                </c:pt>
                <c:pt idx="6" formatCode="#,##0.0">
                  <c:v>4.8226000000000004</c:v>
                </c:pt>
                <c:pt idx="7" formatCode="#,##0.0">
                  <c:v>4.9452999999999996</c:v>
                </c:pt>
                <c:pt idx="8" formatCode="#,##0.0">
                  <c:v>5.2512999999999996</c:v>
                </c:pt>
                <c:pt idx="9" formatCode="#,##0.0">
                  <c:v>5.0971000000000002</c:v>
                </c:pt>
                <c:pt idx="10" formatCode="#,##0.0">
                  <c:v>5.4066999999999998</c:v>
                </c:pt>
                <c:pt idx="12" formatCode="#,##0.0">
                  <c:v>4.8041999999999998</c:v>
                </c:pt>
                <c:pt idx="13" formatCode="#,##0.0">
                  <c:v>5.3418999999999999</c:v>
                </c:pt>
                <c:pt idx="14" formatCode="#,##0.0">
                  <c:v>5.4039999999999999</c:v>
                </c:pt>
                <c:pt idx="16" formatCode="#,##0.0">
                  <c:v>6.3994999999999997</c:v>
                </c:pt>
                <c:pt idx="17" formatCode="#,##0.0">
                  <c:v>4.7428999999999997</c:v>
                </c:pt>
                <c:pt idx="18" formatCode="#,##0.0">
                  <c:v>3.9340000000000002</c:v>
                </c:pt>
                <c:pt idx="20" formatCode="#,##0.0">
                  <c:v>4.2</c:v>
                </c:pt>
                <c:pt idx="21" formatCode="#,##0.0">
                  <c:v>6.4</c:v>
                </c:pt>
                <c:pt idx="22" formatCode="#,##0.0">
                  <c:v>2.5</c:v>
                </c:pt>
                <c:pt idx="23" formatCode="#,##0.0">
                  <c:v>6.9</c:v>
                </c:pt>
                <c:pt idx="24" formatCode="#,##0.0">
                  <c:v>5.5</c:v>
                </c:pt>
                <c:pt idx="25" formatCode="#,##0.0">
                  <c:v>4.7</c:v>
                </c:pt>
              </c:numCache>
            </c:numRef>
          </c:val>
          <c:extLst>
            <c:ext xmlns:c16="http://schemas.microsoft.com/office/drawing/2014/chart" uri="{C3380CC4-5D6E-409C-BE32-E72D297353CC}">
              <c16:uniqueId val="{00000013-C6E6-8547-829C-5908EE7FB2E3}"/>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0"/>
        <c:axPos val="l"/>
        <c:numFmt formatCode="General" sourceLinked="0"/>
        <c:majorTickMark val="out"/>
        <c:minorTickMark val="none"/>
        <c:tickLblPos val="nextTo"/>
        <c:txPr>
          <a:bodyPr/>
          <a:lstStyle/>
          <a:p>
            <a:pPr>
              <a:defRPr sz="700" b="1">
                <a:solidFill>
                  <a:srgbClr val="666666"/>
                </a:solidFill>
              </a:defRPr>
            </a:pPr>
            <a:endParaRPr lang="es-ES"/>
          </a:p>
        </c:txPr>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C.-La radio privada</c:v>
                </c:pt>
              </c:strCache>
            </c:strRef>
          </c:tx>
          <c:spPr>
            <a:solidFill>
              <a:srgbClr val="F8CD51"/>
            </a:solidFill>
            <a:ln w="9525" cap="flat">
              <a:noFill/>
              <a:miter lim="400000"/>
            </a:ln>
            <a:effectLst/>
          </c:spPr>
          <c:invertIfNegative val="0"/>
          <c:dPt>
            <c:idx val="0"/>
            <c:invertIfNegative val="1"/>
            <c:bubble3D val="0"/>
            <c:extLst>
              <c:ext xmlns:c16="http://schemas.microsoft.com/office/drawing/2014/chart" uri="{C3380CC4-5D6E-409C-BE32-E72D297353CC}">
                <c16:uniqueId val="{00000000-959E-7045-856D-4A5C7446916E}"/>
              </c:ext>
            </c:extLst>
          </c:dPt>
          <c:dPt>
            <c:idx val="1"/>
            <c:invertIfNegative val="1"/>
            <c:bubble3D val="0"/>
            <c:extLst>
              <c:ext xmlns:c16="http://schemas.microsoft.com/office/drawing/2014/chart" uri="{C3380CC4-5D6E-409C-BE32-E72D297353CC}">
                <c16:uniqueId val="{00000001-959E-7045-856D-4A5C7446916E}"/>
              </c:ext>
            </c:extLst>
          </c:dPt>
          <c:dPt>
            <c:idx val="2"/>
            <c:invertIfNegative val="1"/>
            <c:bubble3D val="0"/>
            <c:extLst>
              <c:ext xmlns:c16="http://schemas.microsoft.com/office/drawing/2014/chart" uri="{C3380CC4-5D6E-409C-BE32-E72D297353CC}">
                <c16:uniqueId val="{00000002-959E-7045-856D-4A5C7446916E}"/>
              </c:ext>
            </c:extLst>
          </c:dPt>
          <c:dPt>
            <c:idx val="3"/>
            <c:invertIfNegative val="1"/>
            <c:bubble3D val="0"/>
            <c:extLst>
              <c:ext xmlns:c16="http://schemas.microsoft.com/office/drawing/2014/chart" uri="{C3380CC4-5D6E-409C-BE32-E72D297353CC}">
                <c16:uniqueId val="{00000003-959E-7045-856D-4A5C7446916E}"/>
              </c:ext>
            </c:extLst>
          </c:dPt>
          <c:dPt>
            <c:idx val="4"/>
            <c:invertIfNegative val="1"/>
            <c:bubble3D val="0"/>
            <c:extLst>
              <c:ext xmlns:c16="http://schemas.microsoft.com/office/drawing/2014/chart" uri="{C3380CC4-5D6E-409C-BE32-E72D297353CC}">
                <c16:uniqueId val="{00000004-959E-7045-856D-4A5C7446916E}"/>
              </c:ext>
            </c:extLst>
          </c:dPt>
          <c:dPt>
            <c:idx val="5"/>
            <c:invertIfNegative val="1"/>
            <c:bubble3D val="0"/>
            <c:extLst>
              <c:ext xmlns:c16="http://schemas.microsoft.com/office/drawing/2014/chart" uri="{C3380CC4-5D6E-409C-BE32-E72D297353CC}">
                <c16:uniqueId val="{00000005-959E-7045-856D-4A5C7446916E}"/>
              </c:ext>
            </c:extLst>
          </c:dPt>
          <c:dPt>
            <c:idx val="6"/>
            <c:invertIfNegative val="1"/>
            <c:bubble3D val="0"/>
            <c:extLst>
              <c:ext xmlns:c16="http://schemas.microsoft.com/office/drawing/2014/chart" uri="{C3380CC4-5D6E-409C-BE32-E72D297353CC}">
                <c16:uniqueId val="{00000006-959E-7045-856D-4A5C7446916E}"/>
              </c:ext>
            </c:extLst>
          </c:dPt>
          <c:dPt>
            <c:idx val="7"/>
            <c:invertIfNegative val="1"/>
            <c:bubble3D val="0"/>
            <c:extLst>
              <c:ext xmlns:c16="http://schemas.microsoft.com/office/drawing/2014/chart" uri="{C3380CC4-5D6E-409C-BE32-E72D297353CC}">
                <c16:uniqueId val="{00000007-959E-7045-856D-4A5C7446916E}"/>
              </c:ext>
            </c:extLst>
          </c:dPt>
          <c:dPt>
            <c:idx val="8"/>
            <c:invertIfNegative val="1"/>
            <c:bubble3D val="0"/>
            <c:extLst>
              <c:ext xmlns:c16="http://schemas.microsoft.com/office/drawing/2014/chart" uri="{C3380CC4-5D6E-409C-BE32-E72D297353CC}">
                <c16:uniqueId val="{00000008-959E-7045-856D-4A5C7446916E}"/>
              </c:ext>
            </c:extLst>
          </c:dPt>
          <c:dPt>
            <c:idx val="9"/>
            <c:invertIfNegative val="1"/>
            <c:bubble3D val="0"/>
            <c:extLst>
              <c:ext xmlns:c16="http://schemas.microsoft.com/office/drawing/2014/chart" uri="{C3380CC4-5D6E-409C-BE32-E72D297353CC}">
                <c16:uniqueId val="{00000009-959E-7045-856D-4A5C7446916E}"/>
              </c:ext>
            </c:extLst>
          </c:dPt>
          <c:dPt>
            <c:idx val="10"/>
            <c:invertIfNegative val="1"/>
            <c:bubble3D val="0"/>
            <c:extLst>
              <c:ext xmlns:c16="http://schemas.microsoft.com/office/drawing/2014/chart" uri="{C3380CC4-5D6E-409C-BE32-E72D297353CC}">
                <c16:uniqueId val="{0000000A-959E-7045-856D-4A5C7446916E}"/>
              </c:ext>
            </c:extLst>
          </c:dPt>
          <c:dPt>
            <c:idx val="11"/>
            <c:invertIfNegative val="1"/>
            <c:bubble3D val="0"/>
            <c:extLst>
              <c:ext xmlns:c16="http://schemas.microsoft.com/office/drawing/2014/chart" uri="{C3380CC4-5D6E-409C-BE32-E72D297353CC}">
                <c16:uniqueId val="{0000000B-959E-7045-856D-4A5C7446916E}"/>
              </c:ext>
            </c:extLst>
          </c:dPt>
          <c:dPt>
            <c:idx val="12"/>
            <c:invertIfNegative val="1"/>
            <c:bubble3D val="0"/>
            <c:extLst>
              <c:ext xmlns:c16="http://schemas.microsoft.com/office/drawing/2014/chart" uri="{C3380CC4-5D6E-409C-BE32-E72D297353CC}">
                <c16:uniqueId val="{0000000C-959E-7045-856D-4A5C7446916E}"/>
              </c:ext>
            </c:extLst>
          </c:dPt>
          <c:dPt>
            <c:idx val="13"/>
            <c:invertIfNegative val="1"/>
            <c:bubble3D val="0"/>
            <c:extLst>
              <c:ext xmlns:c16="http://schemas.microsoft.com/office/drawing/2014/chart" uri="{C3380CC4-5D6E-409C-BE32-E72D297353CC}">
                <c16:uniqueId val="{0000000D-959E-7045-856D-4A5C7446916E}"/>
              </c:ext>
            </c:extLst>
          </c:dPt>
          <c:dPt>
            <c:idx val="14"/>
            <c:invertIfNegative val="1"/>
            <c:bubble3D val="0"/>
            <c:extLst>
              <c:ext xmlns:c16="http://schemas.microsoft.com/office/drawing/2014/chart" uri="{C3380CC4-5D6E-409C-BE32-E72D297353CC}">
                <c16:uniqueId val="{0000000E-959E-7045-856D-4A5C7446916E}"/>
              </c:ext>
            </c:extLst>
          </c:dPt>
          <c:dPt>
            <c:idx val="15"/>
            <c:invertIfNegative val="1"/>
            <c:bubble3D val="0"/>
            <c:extLst>
              <c:ext xmlns:c16="http://schemas.microsoft.com/office/drawing/2014/chart" uri="{C3380CC4-5D6E-409C-BE32-E72D297353CC}">
                <c16:uniqueId val="{0000000F-959E-7045-856D-4A5C7446916E}"/>
              </c:ext>
            </c:extLst>
          </c:dPt>
          <c:dPt>
            <c:idx val="16"/>
            <c:invertIfNegative val="1"/>
            <c:bubble3D val="0"/>
            <c:extLst>
              <c:ext xmlns:c16="http://schemas.microsoft.com/office/drawing/2014/chart" uri="{C3380CC4-5D6E-409C-BE32-E72D297353CC}">
                <c16:uniqueId val="{00000010-959E-7045-856D-4A5C7446916E}"/>
              </c:ext>
            </c:extLst>
          </c:dPt>
          <c:dPt>
            <c:idx val="17"/>
            <c:invertIfNegative val="1"/>
            <c:bubble3D val="0"/>
            <c:extLst>
              <c:ext xmlns:c16="http://schemas.microsoft.com/office/drawing/2014/chart" uri="{C3380CC4-5D6E-409C-BE32-E72D297353CC}">
                <c16:uniqueId val="{00000011-959E-7045-856D-4A5C7446916E}"/>
              </c:ext>
            </c:extLst>
          </c:dPt>
          <c:dPt>
            <c:idx val="18"/>
            <c:invertIfNegative val="1"/>
            <c:bubble3D val="0"/>
            <c:extLst>
              <c:ext xmlns:c16="http://schemas.microsoft.com/office/drawing/2014/chart" uri="{C3380CC4-5D6E-409C-BE32-E72D297353CC}">
                <c16:uniqueId val="{00000012-959E-7045-856D-4A5C7446916E}"/>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959E-7045-856D-4A5C7446916E}"/>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959E-7045-856D-4A5C7446916E}"/>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959E-7045-856D-4A5C7446916E}"/>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959E-7045-856D-4A5C7446916E}"/>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959E-7045-856D-4A5C7446916E}"/>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959E-7045-856D-4A5C7446916E}"/>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959E-7045-856D-4A5C7446916E}"/>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959E-7045-856D-4A5C7446916E}"/>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959E-7045-856D-4A5C7446916E}"/>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959E-7045-856D-4A5C7446916E}"/>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959E-7045-856D-4A5C7446916E}"/>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959E-7045-856D-4A5C7446916E}"/>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959E-7045-856D-4A5C7446916E}"/>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959E-7045-856D-4A5C7446916E}"/>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959E-7045-856D-4A5C7446916E}"/>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959E-7045-856D-4A5C7446916E}"/>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959E-7045-856D-4A5C7446916E}"/>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959E-7045-856D-4A5C7446916E}"/>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959E-7045-856D-4A5C7446916E}"/>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0">
                    <c:v>Total</c:v>
                  </c:pt>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5.1997</c:v>
                </c:pt>
                <c:pt idx="2" formatCode="#,##0.0">
                  <c:v>5.1722000000000001</c:v>
                </c:pt>
                <c:pt idx="3" formatCode="#,##0.0">
                  <c:v>5.2267999999999999</c:v>
                </c:pt>
                <c:pt idx="5" formatCode="#,##0.0">
                  <c:v>5.3512000000000004</c:v>
                </c:pt>
                <c:pt idx="6" formatCode="#,##0.0">
                  <c:v>4.7557</c:v>
                </c:pt>
                <c:pt idx="7" formatCode="#,##0.0">
                  <c:v>4.6123000000000003</c:v>
                </c:pt>
                <c:pt idx="8" formatCode="#,##0.0">
                  <c:v>5.4127000000000001</c:v>
                </c:pt>
                <c:pt idx="9" formatCode="#,##0.0">
                  <c:v>5.4417999999999997</c:v>
                </c:pt>
                <c:pt idx="10" formatCode="#,##0.0">
                  <c:v>5.4541000000000004</c:v>
                </c:pt>
                <c:pt idx="12" formatCode="#,##0.0">
                  <c:v>4.9265999999999996</c:v>
                </c:pt>
                <c:pt idx="13" formatCode="#,##0.0">
                  <c:v>5.4067999999999996</c:v>
                </c:pt>
                <c:pt idx="14" formatCode="#,##0.0">
                  <c:v>5.3452999999999999</c:v>
                </c:pt>
                <c:pt idx="16" formatCode="#,##0.0">
                  <c:v>4.6745999999999999</c:v>
                </c:pt>
                <c:pt idx="17" formatCode="#,##0.0">
                  <c:v>5.1620999999999997</c:v>
                </c:pt>
                <c:pt idx="18" formatCode="#,##0.0">
                  <c:v>6.0701000000000001</c:v>
                </c:pt>
                <c:pt idx="20" formatCode="#,##0.0">
                  <c:v>6.5</c:v>
                </c:pt>
                <c:pt idx="21" formatCode="#,##0.0">
                  <c:v>5.2</c:v>
                </c:pt>
                <c:pt idx="22" formatCode="#,##0.0">
                  <c:v>5.4</c:v>
                </c:pt>
                <c:pt idx="23" formatCode="#,##0.0">
                  <c:v>4.2</c:v>
                </c:pt>
                <c:pt idx="24" formatCode="#,##0.0">
                  <c:v>4.7</c:v>
                </c:pt>
                <c:pt idx="25" formatCode="#,##0.0">
                  <c:v>5</c:v>
                </c:pt>
              </c:numCache>
            </c:numRef>
          </c:val>
          <c:extLst>
            <c:ext xmlns:c16="http://schemas.microsoft.com/office/drawing/2014/chart" uri="{C3380CC4-5D6E-409C-BE32-E72D297353CC}">
              <c16:uniqueId val="{00000013-959E-7045-856D-4A5C7446916E}"/>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1"/>
        <c:axPos val="l"/>
        <c:numFmt formatCode="General" sourceLinked="0"/>
        <c:majorTickMark val="out"/>
        <c:minorTickMark val="none"/>
        <c:tickLblPos val="nextTo"/>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G.-Los periódicos</c:v>
                </c:pt>
              </c:strCache>
            </c:strRef>
          </c:tx>
          <c:spPr>
            <a:solidFill>
              <a:srgbClr val="48AE64"/>
            </a:solidFill>
            <a:ln w="9525" cap="flat">
              <a:noFill/>
              <a:miter lim="400000"/>
            </a:ln>
            <a:effectLst/>
          </c:spPr>
          <c:invertIfNegative val="0"/>
          <c:dPt>
            <c:idx val="0"/>
            <c:invertIfNegative val="1"/>
            <c:bubble3D val="0"/>
            <c:extLst>
              <c:ext xmlns:c16="http://schemas.microsoft.com/office/drawing/2014/chart" uri="{C3380CC4-5D6E-409C-BE32-E72D297353CC}">
                <c16:uniqueId val="{00000000-5792-A947-B345-78BF616FBF1A}"/>
              </c:ext>
            </c:extLst>
          </c:dPt>
          <c:dPt>
            <c:idx val="1"/>
            <c:invertIfNegative val="1"/>
            <c:bubble3D val="0"/>
            <c:extLst>
              <c:ext xmlns:c16="http://schemas.microsoft.com/office/drawing/2014/chart" uri="{C3380CC4-5D6E-409C-BE32-E72D297353CC}">
                <c16:uniqueId val="{00000001-5792-A947-B345-78BF616FBF1A}"/>
              </c:ext>
            </c:extLst>
          </c:dPt>
          <c:dPt>
            <c:idx val="2"/>
            <c:invertIfNegative val="1"/>
            <c:bubble3D val="0"/>
            <c:extLst>
              <c:ext xmlns:c16="http://schemas.microsoft.com/office/drawing/2014/chart" uri="{C3380CC4-5D6E-409C-BE32-E72D297353CC}">
                <c16:uniqueId val="{00000002-5792-A947-B345-78BF616FBF1A}"/>
              </c:ext>
            </c:extLst>
          </c:dPt>
          <c:dPt>
            <c:idx val="3"/>
            <c:invertIfNegative val="1"/>
            <c:bubble3D val="0"/>
            <c:extLst>
              <c:ext xmlns:c16="http://schemas.microsoft.com/office/drawing/2014/chart" uri="{C3380CC4-5D6E-409C-BE32-E72D297353CC}">
                <c16:uniqueId val="{00000003-5792-A947-B345-78BF616FBF1A}"/>
              </c:ext>
            </c:extLst>
          </c:dPt>
          <c:dPt>
            <c:idx val="4"/>
            <c:invertIfNegative val="1"/>
            <c:bubble3D val="0"/>
            <c:extLst>
              <c:ext xmlns:c16="http://schemas.microsoft.com/office/drawing/2014/chart" uri="{C3380CC4-5D6E-409C-BE32-E72D297353CC}">
                <c16:uniqueId val="{00000004-5792-A947-B345-78BF616FBF1A}"/>
              </c:ext>
            </c:extLst>
          </c:dPt>
          <c:dPt>
            <c:idx val="5"/>
            <c:invertIfNegative val="1"/>
            <c:bubble3D val="0"/>
            <c:extLst>
              <c:ext xmlns:c16="http://schemas.microsoft.com/office/drawing/2014/chart" uri="{C3380CC4-5D6E-409C-BE32-E72D297353CC}">
                <c16:uniqueId val="{00000005-5792-A947-B345-78BF616FBF1A}"/>
              </c:ext>
            </c:extLst>
          </c:dPt>
          <c:dPt>
            <c:idx val="6"/>
            <c:invertIfNegative val="1"/>
            <c:bubble3D val="0"/>
            <c:extLst>
              <c:ext xmlns:c16="http://schemas.microsoft.com/office/drawing/2014/chart" uri="{C3380CC4-5D6E-409C-BE32-E72D297353CC}">
                <c16:uniqueId val="{00000006-5792-A947-B345-78BF616FBF1A}"/>
              </c:ext>
            </c:extLst>
          </c:dPt>
          <c:dPt>
            <c:idx val="7"/>
            <c:invertIfNegative val="1"/>
            <c:bubble3D val="0"/>
            <c:extLst>
              <c:ext xmlns:c16="http://schemas.microsoft.com/office/drawing/2014/chart" uri="{C3380CC4-5D6E-409C-BE32-E72D297353CC}">
                <c16:uniqueId val="{00000007-5792-A947-B345-78BF616FBF1A}"/>
              </c:ext>
            </c:extLst>
          </c:dPt>
          <c:dPt>
            <c:idx val="8"/>
            <c:invertIfNegative val="1"/>
            <c:bubble3D val="0"/>
            <c:extLst>
              <c:ext xmlns:c16="http://schemas.microsoft.com/office/drawing/2014/chart" uri="{C3380CC4-5D6E-409C-BE32-E72D297353CC}">
                <c16:uniqueId val="{00000008-5792-A947-B345-78BF616FBF1A}"/>
              </c:ext>
            </c:extLst>
          </c:dPt>
          <c:dPt>
            <c:idx val="9"/>
            <c:invertIfNegative val="1"/>
            <c:bubble3D val="0"/>
            <c:extLst>
              <c:ext xmlns:c16="http://schemas.microsoft.com/office/drawing/2014/chart" uri="{C3380CC4-5D6E-409C-BE32-E72D297353CC}">
                <c16:uniqueId val="{00000009-5792-A947-B345-78BF616FBF1A}"/>
              </c:ext>
            </c:extLst>
          </c:dPt>
          <c:dPt>
            <c:idx val="10"/>
            <c:invertIfNegative val="1"/>
            <c:bubble3D val="0"/>
            <c:extLst>
              <c:ext xmlns:c16="http://schemas.microsoft.com/office/drawing/2014/chart" uri="{C3380CC4-5D6E-409C-BE32-E72D297353CC}">
                <c16:uniqueId val="{0000000A-5792-A947-B345-78BF616FBF1A}"/>
              </c:ext>
            </c:extLst>
          </c:dPt>
          <c:dPt>
            <c:idx val="11"/>
            <c:invertIfNegative val="1"/>
            <c:bubble3D val="0"/>
            <c:extLst>
              <c:ext xmlns:c16="http://schemas.microsoft.com/office/drawing/2014/chart" uri="{C3380CC4-5D6E-409C-BE32-E72D297353CC}">
                <c16:uniqueId val="{0000000B-5792-A947-B345-78BF616FBF1A}"/>
              </c:ext>
            </c:extLst>
          </c:dPt>
          <c:dPt>
            <c:idx val="12"/>
            <c:invertIfNegative val="1"/>
            <c:bubble3D val="0"/>
            <c:extLst>
              <c:ext xmlns:c16="http://schemas.microsoft.com/office/drawing/2014/chart" uri="{C3380CC4-5D6E-409C-BE32-E72D297353CC}">
                <c16:uniqueId val="{0000000C-5792-A947-B345-78BF616FBF1A}"/>
              </c:ext>
            </c:extLst>
          </c:dPt>
          <c:dPt>
            <c:idx val="13"/>
            <c:invertIfNegative val="1"/>
            <c:bubble3D val="0"/>
            <c:extLst>
              <c:ext xmlns:c16="http://schemas.microsoft.com/office/drawing/2014/chart" uri="{C3380CC4-5D6E-409C-BE32-E72D297353CC}">
                <c16:uniqueId val="{0000000D-5792-A947-B345-78BF616FBF1A}"/>
              </c:ext>
            </c:extLst>
          </c:dPt>
          <c:dPt>
            <c:idx val="14"/>
            <c:invertIfNegative val="1"/>
            <c:bubble3D val="0"/>
            <c:extLst>
              <c:ext xmlns:c16="http://schemas.microsoft.com/office/drawing/2014/chart" uri="{C3380CC4-5D6E-409C-BE32-E72D297353CC}">
                <c16:uniqueId val="{0000000E-5792-A947-B345-78BF616FBF1A}"/>
              </c:ext>
            </c:extLst>
          </c:dPt>
          <c:dPt>
            <c:idx val="15"/>
            <c:invertIfNegative val="1"/>
            <c:bubble3D val="0"/>
            <c:extLst>
              <c:ext xmlns:c16="http://schemas.microsoft.com/office/drawing/2014/chart" uri="{C3380CC4-5D6E-409C-BE32-E72D297353CC}">
                <c16:uniqueId val="{0000000F-5792-A947-B345-78BF616FBF1A}"/>
              </c:ext>
            </c:extLst>
          </c:dPt>
          <c:dPt>
            <c:idx val="16"/>
            <c:invertIfNegative val="1"/>
            <c:bubble3D val="0"/>
            <c:extLst>
              <c:ext xmlns:c16="http://schemas.microsoft.com/office/drawing/2014/chart" uri="{C3380CC4-5D6E-409C-BE32-E72D297353CC}">
                <c16:uniqueId val="{00000010-5792-A947-B345-78BF616FBF1A}"/>
              </c:ext>
            </c:extLst>
          </c:dPt>
          <c:dPt>
            <c:idx val="17"/>
            <c:invertIfNegative val="1"/>
            <c:bubble3D val="0"/>
            <c:extLst>
              <c:ext xmlns:c16="http://schemas.microsoft.com/office/drawing/2014/chart" uri="{C3380CC4-5D6E-409C-BE32-E72D297353CC}">
                <c16:uniqueId val="{00000011-5792-A947-B345-78BF616FBF1A}"/>
              </c:ext>
            </c:extLst>
          </c:dPt>
          <c:dPt>
            <c:idx val="18"/>
            <c:invertIfNegative val="1"/>
            <c:bubble3D val="0"/>
            <c:extLst>
              <c:ext xmlns:c16="http://schemas.microsoft.com/office/drawing/2014/chart" uri="{C3380CC4-5D6E-409C-BE32-E72D297353CC}">
                <c16:uniqueId val="{00000012-5792-A947-B345-78BF616FBF1A}"/>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5792-A947-B345-78BF616FBF1A}"/>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5792-A947-B345-78BF616FBF1A}"/>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5792-A947-B345-78BF616FBF1A}"/>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5792-A947-B345-78BF616FBF1A}"/>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5792-A947-B345-78BF616FBF1A}"/>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5792-A947-B345-78BF616FBF1A}"/>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5792-A947-B345-78BF616FBF1A}"/>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5792-A947-B345-78BF616FBF1A}"/>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5792-A947-B345-78BF616FBF1A}"/>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5792-A947-B345-78BF616FBF1A}"/>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5792-A947-B345-78BF616FBF1A}"/>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5792-A947-B345-78BF616FBF1A}"/>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5792-A947-B345-78BF616FBF1A}"/>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5792-A947-B345-78BF616FBF1A}"/>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5792-A947-B345-78BF616FBF1A}"/>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5792-A947-B345-78BF616FBF1A}"/>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5792-A947-B345-78BF616FBF1A}"/>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5792-A947-B345-78BF616FBF1A}"/>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5792-A947-B345-78BF616FBF1A}"/>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0">
                    <c:v>Total</c:v>
                  </c:pt>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5.1139000000000001</c:v>
                </c:pt>
                <c:pt idx="2" formatCode="#,##0.0">
                  <c:v>4.8263999999999996</c:v>
                </c:pt>
                <c:pt idx="3" formatCode="#,##0.0">
                  <c:v>5.3902999999999999</c:v>
                </c:pt>
                <c:pt idx="5" formatCode="#,##0.0">
                  <c:v>5.4646999999999997</c:v>
                </c:pt>
                <c:pt idx="6" formatCode="#,##0.0">
                  <c:v>4.5617999999999999</c:v>
                </c:pt>
                <c:pt idx="7" formatCode="#,##0.0">
                  <c:v>4.7030000000000003</c:v>
                </c:pt>
                <c:pt idx="8" formatCode="#,##0.0">
                  <c:v>5.2354000000000003</c:v>
                </c:pt>
                <c:pt idx="9" formatCode="#,##0.0">
                  <c:v>5.3430999999999997</c:v>
                </c:pt>
                <c:pt idx="10" formatCode="#,##0.0">
                  <c:v>5.3198999999999996</c:v>
                </c:pt>
                <c:pt idx="12" formatCode="#,##0.0">
                  <c:v>4.9020999999999999</c:v>
                </c:pt>
                <c:pt idx="13" formatCode="#,##0.0">
                  <c:v>5.3559000000000001</c:v>
                </c:pt>
                <c:pt idx="14" formatCode="#,##0.0">
                  <c:v>5.1714000000000002</c:v>
                </c:pt>
                <c:pt idx="16" formatCode="#,##0.0">
                  <c:v>5.1487999999999996</c:v>
                </c:pt>
                <c:pt idx="17" formatCode="#,##0.0">
                  <c:v>5.0631000000000004</c:v>
                </c:pt>
                <c:pt idx="18" formatCode="#,##0.0">
                  <c:v>5.2412999999999998</c:v>
                </c:pt>
                <c:pt idx="20" formatCode="#,##0.0">
                  <c:v>5.8</c:v>
                </c:pt>
                <c:pt idx="21" formatCode="#,##0.0">
                  <c:v>5.6</c:v>
                </c:pt>
                <c:pt idx="22" formatCode="#,##0.0">
                  <c:v>4.2</c:v>
                </c:pt>
                <c:pt idx="23" formatCode="#,##0.0">
                  <c:v>4.9000000000000004</c:v>
                </c:pt>
                <c:pt idx="24" formatCode="#,##0.0">
                  <c:v>4.9000000000000004</c:v>
                </c:pt>
                <c:pt idx="25" formatCode="#,##0.0">
                  <c:v>4.8</c:v>
                </c:pt>
              </c:numCache>
            </c:numRef>
          </c:val>
          <c:extLst>
            <c:ext xmlns:c16="http://schemas.microsoft.com/office/drawing/2014/chart" uri="{C3380CC4-5D6E-409C-BE32-E72D297353CC}">
              <c16:uniqueId val="{00000013-5792-A947-B345-78BF616FBF1A}"/>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1"/>
        <c:axPos val="l"/>
        <c:numFmt formatCode="General" sourceLinked="0"/>
        <c:majorTickMark val="out"/>
        <c:minorTickMark val="none"/>
        <c:tickLblPos val="nextTo"/>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B.-La radio pública</c:v>
                </c:pt>
              </c:strCache>
            </c:strRef>
          </c:tx>
          <c:spPr>
            <a:solidFill>
              <a:srgbClr val="004481"/>
            </a:solidFill>
            <a:ln w="9525" cap="flat">
              <a:noFill/>
              <a:miter lim="400000"/>
            </a:ln>
            <a:effectLst/>
          </c:spPr>
          <c:invertIfNegative val="0"/>
          <c:dPt>
            <c:idx val="0"/>
            <c:invertIfNegative val="1"/>
            <c:bubble3D val="0"/>
            <c:extLst>
              <c:ext xmlns:c16="http://schemas.microsoft.com/office/drawing/2014/chart" uri="{C3380CC4-5D6E-409C-BE32-E72D297353CC}">
                <c16:uniqueId val="{00000000-35F6-D741-AB1A-9712CB448001}"/>
              </c:ext>
            </c:extLst>
          </c:dPt>
          <c:dPt>
            <c:idx val="1"/>
            <c:invertIfNegative val="1"/>
            <c:bubble3D val="0"/>
            <c:extLst>
              <c:ext xmlns:c16="http://schemas.microsoft.com/office/drawing/2014/chart" uri="{C3380CC4-5D6E-409C-BE32-E72D297353CC}">
                <c16:uniqueId val="{00000001-35F6-D741-AB1A-9712CB448001}"/>
              </c:ext>
            </c:extLst>
          </c:dPt>
          <c:dPt>
            <c:idx val="2"/>
            <c:invertIfNegative val="1"/>
            <c:bubble3D val="0"/>
            <c:extLst>
              <c:ext xmlns:c16="http://schemas.microsoft.com/office/drawing/2014/chart" uri="{C3380CC4-5D6E-409C-BE32-E72D297353CC}">
                <c16:uniqueId val="{00000002-35F6-D741-AB1A-9712CB448001}"/>
              </c:ext>
            </c:extLst>
          </c:dPt>
          <c:dPt>
            <c:idx val="3"/>
            <c:invertIfNegative val="1"/>
            <c:bubble3D val="0"/>
            <c:extLst>
              <c:ext xmlns:c16="http://schemas.microsoft.com/office/drawing/2014/chart" uri="{C3380CC4-5D6E-409C-BE32-E72D297353CC}">
                <c16:uniqueId val="{00000003-35F6-D741-AB1A-9712CB448001}"/>
              </c:ext>
            </c:extLst>
          </c:dPt>
          <c:dPt>
            <c:idx val="4"/>
            <c:invertIfNegative val="1"/>
            <c:bubble3D val="0"/>
            <c:extLst>
              <c:ext xmlns:c16="http://schemas.microsoft.com/office/drawing/2014/chart" uri="{C3380CC4-5D6E-409C-BE32-E72D297353CC}">
                <c16:uniqueId val="{00000004-35F6-D741-AB1A-9712CB448001}"/>
              </c:ext>
            </c:extLst>
          </c:dPt>
          <c:dPt>
            <c:idx val="5"/>
            <c:invertIfNegative val="1"/>
            <c:bubble3D val="0"/>
            <c:extLst>
              <c:ext xmlns:c16="http://schemas.microsoft.com/office/drawing/2014/chart" uri="{C3380CC4-5D6E-409C-BE32-E72D297353CC}">
                <c16:uniqueId val="{00000005-35F6-D741-AB1A-9712CB448001}"/>
              </c:ext>
            </c:extLst>
          </c:dPt>
          <c:dPt>
            <c:idx val="6"/>
            <c:invertIfNegative val="1"/>
            <c:bubble3D val="0"/>
            <c:extLst>
              <c:ext xmlns:c16="http://schemas.microsoft.com/office/drawing/2014/chart" uri="{C3380CC4-5D6E-409C-BE32-E72D297353CC}">
                <c16:uniqueId val="{00000006-35F6-D741-AB1A-9712CB448001}"/>
              </c:ext>
            </c:extLst>
          </c:dPt>
          <c:dPt>
            <c:idx val="7"/>
            <c:invertIfNegative val="1"/>
            <c:bubble3D val="0"/>
            <c:extLst>
              <c:ext xmlns:c16="http://schemas.microsoft.com/office/drawing/2014/chart" uri="{C3380CC4-5D6E-409C-BE32-E72D297353CC}">
                <c16:uniqueId val="{00000007-35F6-D741-AB1A-9712CB448001}"/>
              </c:ext>
            </c:extLst>
          </c:dPt>
          <c:dPt>
            <c:idx val="8"/>
            <c:invertIfNegative val="1"/>
            <c:bubble3D val="0"/>
            <c:extLst>
              <c:ext xmlns:c16="http://schemas.microsoft.com/office/drawing/2014/chart" uri="{C3380CC4-5D6E-409C-BE32-E72D297353CC}">
                <c16:uniqueId val="{00000008-35F6-D741-AB1A-9712CB448001}"/>
              </c:ext>
            </c:extLst>
          </c:dPt>
          <c:dPt>
            <c:idx val="9"/>
            <c:invertIfNegative val="1"/>
            <c:bubble3D val="0"/>
            <c:extLst>
              <c:ext xmlns:c16="http://schemas.microsoft.com/office/drawing/2014/chart" uri="{C3380CC4-5D6E-409C-BE32-E72D297353CC}">
                <c16:uniqueId val="{00000009-35F6-D741-AB1A-9712CB448001}"/>
              </c:ext>
            </c:extLst>
          </c:dPt>
          <c:dPt>
            <c:idx val="10"/>
            <c:invertIfNegative val="1"/>
            <c:bubble3D val="0"/>
            <c:extLst>
              <c:ext xmlns:c16="http://schemas.microsoft.com/office/drawing/2014/chart" uri="{C3380CC4-5D6E-409C-BE32-E72D297353CC}">
                <c16:uniqueId val="{0000000A-35F6-D741-AB1A-9712CB448001}"/>
              </c:ext>
            </c:extLst>
          </c:dPt>
          <c:dPt>
            <c:idx val="11"/>
            <c:invertIfNegative val="1"/>
            <c:bubble3D val="0"/>
            <c:extLst>
              <c:ext xmlns:c16="http://schemas.microsoft.com/office/drawing/2014/chart" uri="{C3380CC4-5D6E-409C-BE32-E72D297353CC}">
                <c16:uniqueId val="{0000000B-35F6-D741-AB1A-9712CB448001}"/>
              </c:ext>
            </c:extLst>
          </c:dPt>
          <c:dPt>
            <c:idx val="12"/>
            <c:invertIfNegative val="1"/>
            <c:bubble3D val="0"/>
            <c:extLst>
              <c:ext xmlns:c16="http://schemas.microsoft.com/office/drawing/2014/chart" uri="{C3380CC4-5D6E-409C-BE32-E72D297353CC}">
                <c16:uniqueId val="{0000000C-35F6-D741-AB1A-9712CB448001}"/>
              </c:ext>
            </c:extLst>
          </c:dPt>
          <c:dPt>
            <c:idx val="13"/>
            <c:invertIfNegative val="1"/>
            <c:bubble3D val="0"/>
            <c:extLst>
              <c:ext xmlns:c16="http://schemas.microsoft.com/office/drawing/2014/chart" uri="{C3380CC4-5D6E-409C-BE32-E72D297353CC}">
                <c16:uniqueId val="{0000000D-35F6-D741-AB1A-9712CB448001}"/>
              </c:ext>
            </c:extLst>
          </c:dPt>
          <c:dPt>
            <c:idx val="14"/>
            <c:invertIfNegative val="1"/>
            <c:bubble3D val="0"/>
            <c:extLst>
              <c:ext xmlns:c16="http://schemas.microsoft.com/office/drawing/2014/chart" uri="{C3380CC4-5D6E-409C-BE32-E72D297353CC}">
                <c16:uniqueId val="{0000000E-35F6-D741-AB1A-9712CB448001}"/>
              </c:ext>
            </c:extLst>
          </c:dPt>
          <c:dPt>
            <c:idx val="15"/>
            <c:invertIfNegative val="1"/>
            <c:bubble3D val="0"/>
            <c:extLst>
              <c:ext xmlns:c16="http://schemas.microsoft.com/office/drawing/2014/chart" uri="{C3380CC4-5D6E-409C-BE32-E72D297353CC}">
                <c16:uniqueId val="{0000000F-35F6-D741-AB1A-9712CB448001}"/>
              </c:ext>
            </c:extLst>
          </c:dPt>
          <c:dPt>
            <c:idx val="16"/>
            <c:invertIfNegative val="1"/>
            <c:bubble3D val="0"/>
            <c:extLst>
              <c:ext xmlns:c16="http://schemas.microsoft.com/office/drawing/2014/chart" uri="{C3380CC4-5D6E-409C-BE32-E72D297353CC}">
                <c16:uniqueId val="{00000010-35F6-D741-AB1A-9712CB448001}"/>
              </c:ext>
            </c:extLst>
          </c:dPt>
          <c:dPt>
            <c:idx val="17"/>
            <c:invertIfNegative val="1"/>
            <c:bubble3D val="0"/>
            <c:extLst>
              <c:ext xmlns:c16="http://schemas.microsoft.com/office/drawing/2014/chart" uri="{C3380CC4-5D6E-409C-BE32-E72D297353CC}">
                <c16:uniqueId val="{00000011-35F6-D741-AB1A-9712CB448001}"/>
              </c:ext>
            </c:extLst>
          </c:dPt>
          <c:dPt>
            <c:idx val="18"/>
            <c:invertIfNegative val="1"/>
            <c:bubble3D val="0"/>
            <c:extLst>
              <c:ext xmlns:c16="http://schemas.microsoft.com/office/drawing/2014/chart" uri="{C3380CC4-5D6E-409C-BE32-E72D297353CC}">
                <c16:uniqueId val="{00000012-35F6-D741-AB1A-9712CB448001}"/>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35F6-D741-AB1A-9712CB448001}"/>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35F6-D741-AB1A-9712CB448001}"/>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35F6-D741-AB1A-9712CB448001}"/>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35F6-D741-AB1A-9712CB448001}"/>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35F6-D741-AB1A-9712CB448001}"/>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35F6-D741-AB1A-9712CB448001}"/>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35F6-D741-AB1A-9712CB448001}"/>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35F6-D741-AB1A-9712CB448001}"/>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35F6-D741-AB1A-9712CB448001}"/>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35F6-D741-AB1A-9712CB448001}"/>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35F6-D741-AB1A-9712CB448001}"/>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35F6-D741-AB1A-9712CB448001}"/>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35F6-D741-AB1A-9712CB448001}"/>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35F6-D741-AB1A-9712CB448001}"/>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35F6-D741-AB1A-9712CB448001}"/>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35F6-D741-AB1A-9712CB448001}"/>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35F6-D741-AB1A-9712CB448001}"/>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35F6-D741-AB1A-9712CB448001}"/>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35F6-D741-AB1A-9712CB448001}"/>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5.4500999999999999</c:v>
                </c:pt>
                <c:pt idx="2" formatCode="#,##0.0">
                  <c:v>5.1132</c:v>
                </c:pt>
                <c:pt idx="3" formatCode="#,##0.0">
                  <c:v>5.7771999999999997</c:v>
                </c:pt>
                <c:pt idx="5" formatCode="#,##0.0">
                  <c:v>5.6550000000000002</c:v>
                </c:pt>
                <c:pt idx="6" formatCode="#,##0.0">
                  <c:v>4.9241999999999999</c:v>
                </c:pt>
                <c:pt idx="7" formatCode="#,##0.0">
                  <c:v>5.1158999999999999</c:v>
                </c:pt>
                <c:pt idx="8" formatCode="#,##0.0">
                  <c:v>5.3358999999999996</c:v>
                </c:pt>
                <c:pt idx="9" formatCode="#,##0.0">
                  <c:v>5.4661</c:v>
                </c:pt>
                <c:pt idx="10" formatCode="#,##0.0">
                  <c:v>5.9832000000000001</c:v>
                </c:pt>
                <c:pt idx="12" formatCode="#,##0.0">
                  <c:v>5.4390999999999998</c:v>
                </c:pt>
                <c:pt idx="13" formatCode="#,##0.0">
                  <c:v>5.5804999999999998</c:v>
                </c:pt>
                <c:pt idx="14" formatCode="#,##0.0">
                  <c:v>5.3681999999999999</c:v>
                </c:pt>
                <c:pt idx="16" formatCode="#,##0.0">
                  <c:v>6.4215</c:v>
                </c:pt>
                <c:pt idx="17" formatCode="#,##0.0">
                  <c:v>5.1832000000000003</c:v>
                </c:pt>
                <c:pt idx="18" formatCode="#,##0.0">
                  <c:v>4.5069999999999997</c:v>
                </c:pt>
                <c:pt idx="20" formatCode="#,##0.0">
                  <c:v>4.7</c:v>
                </c:pt>
                <c:pt idx="21" formatCode="#,##0.0">
                  <c:v>6.7</c:v>
                </c:pt>
                <c:pt idx="22" formatCode="#,##0.0">
                  <c:v>3.2</c:v>
                </c:pt>
                <c:pt idx="23" formatCode="#,##0.0">
                  <c:v>6.7</c:v>
                </c:pt>
                <c:pt idx="24" formatCode="#,##0.0">
                  <c:v>5.5</c:v>
                </c:pt>
                <c:pt idx="25" formatCode="#,##0.0">
                  <c:v>5.0999999999999996</c:v>
                </c:pt>
              </c:numCache>
            </c:numRef>
          </c:val>
          <c:extLst>
            <c:ext xmlns:c16="http://schemas.microsoft.com/office/drawing/2014/chart" uri="{C3380CC4-5D6E-409C-BE32-E72D297353CC}">
              <c16:uniqueId val="{00000013-35F6-D741-AB1A-9712CB448001}"/>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0"/>
        <c:axPos val="l"/>
        <c:numFmt formatCode="General" sourceLinked="0"/>
        <c:majorTickMark val="out"/>
        <c:minorTickMark val="none"/>
        <c:tickLblPos val="nextTo"/>
        <c:spPr>
          <a:ln w="6350" cap="flat">
            <a:solidFill>
              <a:srgbClr val="888888"/>
            </a:solidFill>
            <a:prstDash val="solid"/>
            <a:round/>
          </a:ln>
        </c:spPr>
        <c:txPr>
          <a:bodyPr rot="0"/>
          <a:lstStyle/>
          <a:p>
            <a:pPr>
              <a:defRPr sz="700" b="1" i="0" u="none" strike="noStrike">
                <a:solidFill>
                  <a:srgbClr val="666666"/>
                </a:solidFill>
                <a:latin typeface="BBVABentonSans"/>
              </a:defRPr>
            </a:pPr>
            <a:endParaRPr lang="es-ES"/>
          </a:p>
        </c:txPr>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3.2839300000000002E-2"/>
          <c:y val="3.1644899999999997E-2"/>
          <c:w val="0.3775511788421903"/>
          <c:h val="0.86796751437728903"/>
        </c:manualLayout>
      </c:layout>
      <c:barChart>
        <c:barDir val="bar"/>
        <c:grouping val="clustered"/>
        <c:varyColors val="0"/>
        <c:ser>
          <c:idx val="0"/>
          <c:order val="0"/>
          <c:tx>
            <c:strRef>
              <c:f>Sheet1!$A$2</c:f>
              <c:strCache>
                <c:ptCount val="1"/>
                <c:pt idx="0">
                  <c:v>Que diga la verdad</c:v>
                </c:pt>
              </c:strCache>
            </c:strRef>
          </c:tx>
          <c:spPr>
            <a:solidFill>
              <a:srgbClr val="004481"/>
            </a:solidFill>
            <a:ln w="9525" cap="flat">
              <a:noFill/>
              <a:prstDash val="solid"/>
              <a:round/>
            </a:ln>
            <a:effectLst/>
          </c:spPr>
          <c:invertIfNegative val="0"/>
          <c:dLbls>
            <c:numFmt formatCode="#,##0.0" sourceLinked="0"/>
            <c:spPr>
              <a:noFill/>
              <a:ln>
                <a:noFill/>
              </a:ln>
              <a:effectLst/>
            </c:spPr>
            <c:txPr>
              <a:bodyPr/>
              <a:lstStyle/>
              <a:p>
                <a:pPr>
                  <a:defRPr sz="8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Media 0-10</c:v>
                </c:pt>
              </c:strCache>
            </c:strRef>
          </c:cat>
          <c:val>
            <c:numRef>
              <c:f>Sheet1!$B$2:$B$2</c:f>
              <c:numCache>
                <c:formatCode>General</c:formatCode>
                <c:ptCount val="1"/>
                <c:pt idx="0">
                  <c:v>9.1999999999999993</c:v>
                </c:pt>
              </c:numCache>
            </c:numRef>
          </c:val>
          <c:extLst>
            <c:ext xmlns:c16="http://schemas.microsoft.com/office/drawing/2014/chart" uri="{C3380CC4-5D6E-409C-BE32-E72D297353CC}">
              <c16:uniqueId val="{00000000-CECB-5B42-9689-1D598BB8B015}"/>
            </c:ext>
          </c:extLst>
        </c:ser>
        <c:ser>
          <c:idx val="1"/>
          <c:order val="1"/>
          <c:tx>
            <c:strRef>
              <c:f>Sheet1!$A$3</c:f>
              <c:strCache>
                <c:ptCount val="1"/>
                <c:pt idx="0">
                  <c:v>Que cumpla las promesas que hace</c:v>
                </c:pt>
              </c:strCache>
            </c:strRef>
          </c:tx>
          <c:spPr>
            <a:solidFill>
              <a:srgbClr val="004481"/>
            </a:solidFill>
            <a:ln w="9525" cap="flat">
              <a:noFill/>
              <a:prstDash val="solid"/>
              <a:round/>
            </a:ln>
            <a:effectLst/>
          </c:spPr>
          <c:invertIfNegative val="0"/>
          <c:dLbls>
            <c:numFmt formatCode="#,##0.0" sourceLinked="0"/>
            <c:spPr>
              <a:noFill/>
              <a:ln>
                <a:noFill/>
              </a:ln>
              <a:effectLst/>
            </c:spPr>
            <c:txPr>
              <a:bodyPr/>
              <a:lstStyle/>
              <a:p>
                <a:pPr>
                  <a:defRPr sz="8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Media 0-10</c:v>
                </c:pt>
              </c:strCache>
            </c:strRef>
          </c:cat>
          <c:val>
            <c:numRef>
              <c:f>Sheet1!$B$3:$B$3</c:f>
              <c:numCache>
                <c:formatCode>General</c:formatCode>
                <c:ptCount val="1"/>
                <c:pt idx="0">
                  <c:v>8.8000000000000007</c:v>
                </c:pt>
              </c:numCache>
            </c:numRef>
          </c:val>
          <c:extLst>
            <c:ext xmlns:c16="http://schemas.microsoft.com/office/drawing/2014/chart" uri="{C3380CC4-5D6E-409C-BE32-E72D297353CC}">
              <c16:uniqueId val="{00000001-CECB-5B42-9689-1D598BB8B015}"/>
            </c:ext>
          </c:extLst>
        </c:ser>
        <c:ser>
          <c:idx val="2"/>
          <c:order val="2"/>
          <c:tx>
            <c:strRef>
              <c:f>Sheet1!$A$4</c:f>
              <c:strCache>
                <c:ptCount val="1"/>
                <c:pt idx="0">
                  <c:v>Que actué de manera ética</c:v>
                </c:pt>
              </c:strCache>
            </c:strRef>
          </c:tx>
          <c:spPr>
            <a:solidFill>
              <a:srgbClr val="004481"/>
            </a:solidFill>
            <a:ln w="9525" cap="flat">
              <a:noFill/>
              <a:prstDash val="solid"/>
              <a:round/>
            </a:ln>
            <a:effectLst/>
          </c:spPr>
          <c:invertIfNegative val="0"/>
          <c:dLbls>
            <c:numFmt formatCode="#,##0.0" sourceLinked="0"/>
            <c:spPr>
              <a:noFill/>
              <a:ln>
                <a:noFill/>
              </a:ln>
              <a:effectLst/>
            </c:spPr>
            <c:txPr>
              <a:bodyPr/>
              <a:lstStyle/>
              <a:p>
                <a:pPr>
                  <a:defRPr sz="8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Media 0-10</c:v>
                </c:pt>
              </c:strCache>
            </c:strRef>
          </c:cat>
          <c:val>
            <c:numRef>
              <c:f>Sheet1!$B$4:$B$4</c:f>
              <c:numCache>
                <c:formatCode>General</c:formatCode>
                <c:ptCount val="1"/>
                <c:pt idx="0">
                  <c:v>8.6999999999999993</c:v>
                </c:pt>
              </c:numCache>
            </c:numRef>
          </c:val>
          <c:extLst>
            <c:ext xmlns:c16="http://schemas.microsoft.com/office/drawing/2014/chart" uri="{C3380CC4-5D6E-409C-BE32-E72D297353CC}">
              <c16:uniqueId val="{00000002-CECB-5B42-9689-1D598BB8B015}"/>
            </c:ext>
          </c:extLst>
        </c:ser>
        <c:ser>
          <c:idx val="3"/>
          <c:order val="3"/>
          <c:tx>
            <c:strRef>
              <c:f>Sheet1!$A$5</c:f>
              <c:strCache>
                <c:ptCount val="1"/>
                <c:pt idx="0">
                  <c:v>Que sea generosa</c:v>
                </c:pt>
              </c:strCache>
            </c:strRef>
          </c:tx>
          <c:spPr>
            <a:solidFill>
              <a:srgbClr val="004481"/>
            </a:solidFill>
            <a:ln w="9525" cap="flat">
              <a:noFill/>
              <a:prstDash val="solid"/>
              <a:round/>
            </a:ln>
            <a:effectLst/>
          </c:spPr>
          <c:invertIfNegative val="0"/>
          <c:dLbls>
            <c:numFmt formatCode="#,##0.0" sourceLinked="0"/>
            <c:spPr>
              <a:noFill/>
              <a:ln>
                <a:noFill/>
              </a:ln>
              <a:effectLst/>
            </c:spPr>
            <c:txPr>
              <a:bodyPr/>
              <a:lstStyle/>
              <a:p>
                <a:pPr>
                  <a:defRPr sz="8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Media 0-10</c:v>
                </c:pt>
              </c:strCache>
            </c:strRef>
          </c:cat>
          <c:val>
            <c:numRef>
              <c:f>Sheet1!$B$5:$B$5</c:f>
              <c:numCache>
                <c:formatCode>General</c:formatCode>
                <c:ptCount val="1"/>
                <c:pt idx="0">
                  <c:v>7.9</c:v>
                </c:pt>
              </c:numCache>
            </c:numRef>
          </c:val>
          <c:extLst>
            <c:ext xmlns:c16="http://schemas.microsoft.com/office/drawing/2014/chart" uri="{C3380CC4-5D6E-409C-BE32-E72D297353CC}">
              <c16:uniqueId val="{00000003-CECB-5B42-9689-1D598BB8B015}"/>
            </c:ext>
          </c:extLst>
        </c:ser>
        <c:ser>
          <c:idx val="4"/>
          <c:order val="4"/>
          <c:tx>
            <c:strRef>
              <c:f>Sheet1!$A$6</c:f>
              <c:strCache>
                <c:ptCount val="1"/>
                <c:pt idx="0">
                  <c:v>Que sea competente o preparada</c:v>
                </c:pt>
              </c:strCache>
            </c:strRef>
          </c:tx>
          <c:spPr>
            <a:solidFill>
              <a:srgbClr val="004481"/>
            </a:solidFill>
            <a:ln w="9525" cap="flat">
              <a:noFill/>
              <a:prstDash val="solid"/>
              <a:round/>
            </a:ln>
            <a:effectLst/>
          </c:spPr>
          <c:invertIfNegative val="0"/>
          <c:dLbls>
            <c:numFmt formatCode="#,##0.0" sourceLinked="0"/>
            <c:spPr>
              <a:noFill/>
              <a:ln>
                <a:noFill/>
              </a:ln>
              <a:effectLst/>
            </c:spPr>
            <c:txPr>
              <a:bodyPr/>
              <a:lstStyle/>
              <a:p>
                <a:pPr>
                  <a:defRPr sz="8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Media 0-10</c:v>
                </c:pt>
              </c:strCache>
            </c:strRef>
          </c:cat>
          <c:val>
            <c:numRef>
              <c:f>Sheet1!$B$6:$B$6</c:f>
              <c:numCache>
                <c:formatCode>General</c:formatCode>
                <c:ptCount val="1"/>
                <c:pt idx="0">
                  <c:v>7.2</c:v>
                </c:pt>
              </c:numCache>
            </c:numRef>
          </c:val>
          <c:extLst>
            <c:ext xmlns:c16="http://schemas.microsoft.com/office/drawing/2014/chart" uri="{C3380CC4-5D6E-409C-BE32-E72D297353CC}">
              <c16:uniqueId val="{00000004-CECB-5B42-9689-1D598BB8B015}"/>
            </c:ext>
          </c:extLst>
        </c:ser>
        <c:ser>
          <c:idx val="5"/>
          <c:order val="5"/>
          <c:tx>
            <c:strRef>
              <c:f>Sheet1!$A$7</c:f>
              <c:strCache>
                <c:ptCount val="1"/>
                <c:pt idx="0">
                  <c:v>Que la conozca desde hace tiempo</c:v>
                </c:pt>
              </c:strCache>
            </c:strRef>
          </c:tx>
          <c:spPr>
            <a:solidFill>
              <a:srgbClr val="004481"/>
            </a:solidFill>
            <a:ln w="9525" cap="flat">
              <a:noFill/>
              <a:prstDash val="solid"/>
              <a:round/>
            </a:ln>
            <a:effectLst/>
          </c:spPr>
          <c:invertIfNegative val="0"/>
          <c:dLbls>
            <c:numFmt formatCode="#,##0.0" sourceLinked="0"/>
            <c:spPr>
              <a:noFill/>
              <a:ln>
                <a:noFill/>
              </a:ln>
              <a:effectLst/>
            </c:spPr>
            <c:txPr>
              <a:bodyPr/>
              <a:lstStyle/>
              <a:p>
                <a:pPr>
                  <a:defRPr sz="8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Media 0-10</c:v>
                </c:pt>
              </c:strCache>
            </c:strRef>
          </c:cat>
          <c:val>
            <c:numRef>
              <c:f>Sheet1!$B$7:$B$7</c:f>
              <c:numCache>
                <c:formatCode>General</c:formatCode>
                <c:ptCount val="1"/>
                <c:pt idx="0">
                  <c:v>6.9</c:v>
                </c:pt>
              </c:numCache>
            </c:numRef>
          </c:val>
          <c:extLst>
            <c:ext xmlns:c16="http://schemas.microsoft.com/office/drawing/2014/chart" uri="{C3380CC4-5D6E-409C-BE32-E72D297353CC}">
              <c16:uniqueId val="{00000005-CECB-5B42-9689-1D598BB8B015}"/>
            </c:ext>
          </c:extLst>
        </c:ser>
        <c:ser>
          <c:idx val="6"/>
          <c:order val="6"/>
          <c:tx>
            <c:strRef>
              <c:f>Sheet1!$A$8</c:f>
              <c:strCache>
                <c:ptCount val="1"/>
                <c:pt idx="0">
                  <c:v>Que sea parecida a como soy yo</c:v>
                </c:pt>
              </c:strCache>
            </c:strRef>
          </c:tx>
          <c:spPr>
            <a:solidFill>
              <a:srgbClr val="004481"/>
            </a:solidFill>
            <a:ln w="9525" cap="flat">
              <a:noFill/>
              <a:prstDash val="solid"/>
              <a:round/>
            </a:ln>
            <a:effectLst/>
          </c:spPr>
          <c:invertIfNegative val="0"/>
          <c:dLbls>
            <c:numFmt formatCode="#,##0.0" sourceLinked="0"/>
            <c:spPr>
              <a:noFill/>
              <a:ln>
                <a:noFill/>
              </a:ln>
              <a:effectLst/>
            </c:spPr>
            <c:txPr>
              <a:bodyPr/>
              <a:lstStyle/>
              <a:p>
                <a:pPr>
                  <a:defRPr sz="8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Media 0-10</c:v>
                </c:pt>
              </c:strCache>
            </c:strRef>
          </c:cat>
          <c:val>
            <c:numRef>
              <c:f>Sheet1!$B$8:$B$8</c:f>
              <c:numCache>
                <c:formatCode>General</c:formatCode>
                <c:ptCount val="1"/>
                <c:pt idx="0">
                  <c:v>6.5</c:v>
                </c:pt>
              </c:numCache>
            </c:numRef>
          </c:val>
          <c:extLst>
            <c:ext xmlns:c16="http://schemas.microsoft.com/office/drawing/2014/chart" uri="{C3380CC4-5D6E-409C-BE32-E72D297353CC}">
              <c16:uniqueId val="{00000006-CECB-5B42-9689-1D598BB8B015}"/>
            </c:ext>
          </c:extLst>
        </c:ser>
        <c:ser>
          <c:idx val="7"/>
          <c:order val="7"/>
          <c:tx>
            <c:strRef>
              <c:f>Sheet1!$A$9</c:f>
              <c:strCache>
                <c:ptCount val="1"/>
                <c:pt idx="0">
                  <c:v>Que tenga principios religiosos</c:v>
                </c:pt>
              </c:strCache>
            </c:strRef>
          </c:tx>
          <c:spPr>
            <a:solidFill>
              <a:srgbClr val="004481"/>
            </a:solidFill>
            <a:ln w="9525" cap="flat">
              <a:noFill/>
              <a:prstDash val="solid"/>
              <a:round/>
            </a:ln>
            <a:effectLst/>
          </c:spPr>
          <c:invertIfNegative val="0"/>
          <c:dLbls>
            <c:numFmt formatCode="#,##0.0" sourceLinked="0"/>
            <c:spPr>
              <a:noFill/>
              <a:ln>
                <a:noFill/>
              </a:ln>
              <a:effectLst/>
            </c:spPr>
            <c:txPr>
              <a:bodyPr/>
              <a:lstStyle/>
              <a:p>
                <a:pPr>
                  <a:defRPr sz="8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Media 0-10</c:v>
                </c:pt>
              </c:strCache>
            </c:strRef>
          </c:cat>
          <c:val>
            <c:numRef>
              <c:f>Sheet1!$B$9:$B$9</c:f>
              <c:numCache>
                <c:formatCode>General</c:formatCode>
                <c:ptCount val="1"/>
                <c:pt idx="0">
                  <c:v>4.0999999999999996</c:v>
                </c:pt>
              </c:numCache>
            </c:numRef>
          </c:val>
          <c:extLst>
            <c:ext xmlns:c16="http://schemas.microsoft.com/office/drawing/2014/chart" uri="{C3380CC4-5D6E-409C-BE32-E72D297353CC}">
              <c16:uniqueId val="{00000007-CECB-5B42-9689-1D598BB8B015}"/>
            </c:ext>
          </c:extLst>
        </c:ser>
        <c:dLbls>
          <c:showLegendKey val="0"/>
          <c:showVal val="0"/>
          <c:showCatName val="0"/>
          <c:showSerName val="0"/>
          <c:showPercent val="0"/>
          <c:showBubbleSize val="0"/>
        </c:dLbls>
        <c:gapWidth val="0"/>
        <c:overlap val="-60"/>
        <c:axId val="285160112"/>
        <c:axId val="285157392"/>
      </c:barChart>
      <c:catAx>
        <c:axId val="285160112"/>
        <c:scaling>
          <c:orientation val="maxMin"/>
        </c:scaling>
        <c:delete val="0"/>
        <c:axPos val="l"/>
        <c:numFmt formatCode="General" sourceLinked="0"/>
        <c:majorTickMark val="none"/>
        <c:minorTickMark val="none"/>
        <c:tickLblPos val="none"/>
        <c:spPr>
          <a:ln w="12700" cap="flat">
            <a:noFill/>
            <a:prstDash val="solid"/>
            <a:round/>
          </a:ln>
        </c:spPr>
        <c:txPr>
          <a:bodyPr rot="0"/>
          <a:lstStyle/>
          <a:p>
            <a:pPr>
              <a:defRPr sz="270" b="1" i="0" u="none" strike="noStrike">
                <a:solidFill>
                  <a:srgbClr val="000000"/>
                </a:solidFill>
                <a:latin typeface="Times New Roman"/>
              </a:defRPr>
            </a:pPr>
            <a:endParaRPr lang="es-ES"/>
          </a:p>
        </c:txPr>
        <c:crossAx val="285157392"/>
        <c:crosses val="autoZero"/>
        <c:auto val="1"/>
        <c:lblAlgn val="ctr"/>
        <c:lblOffset val="100"/>
        <c:noMultiLvlLbl val="1"/>
      </c:catAx>
      <c:valAx>
        <c:axId val="285157392"/>
        <c:scaling>
          <c:orientation val="minMax"/>
          <c:max val="10"/>
          <c:min val="0"/>
        </c:scaling>
        <c:delete val="0"/>
        <c:axPos val="t"/>
        <c:majorGridlines>
          <c:spPr>
            <a:ln w="6350" cap="flat">
              <a:solidFill>
                <a:srgbClr val="A7A7A7"/>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285160112"/>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Q.-Las redes sociales</c:v>
                </c:pt>
              </c:strCache>
            </c:strRef>
          </c:tx>
          <c:spPr>
            <a:solidFill>
              <a:srgbClr val="AD53A1"/>
            </a:solidFill>
            <a:ln w="9525" cap="flat">
              <a:noFill/>
              <a:miter lim="400000"/>
            </a:ln>
            <a:effectLst/>
          </c:spPr>
          <c:invertIfNegative val="0"/>
          <c:dPt>
            <c:idx val="0"/>
            <c:invertIfNegative val="1"/>
            <c:bubble3D val="0"/>
            <c:extLst>
              <c:ext xmlns:c16="http://schemas.microsoft.com/office/drawing/2014/chart" uri="{C3380CC4-5D6E-409C-BE32-E72D297353CC}">
                <c16:uniqueId val="{00000000-ED37-6843-91EA-E7F7420D1942}"/>
              </c:ext>
            </c:extLst>
          </c:dPt>
          <c:dPt>
            <c:idx val="1"/>
            <c:invertIfNegative val="1"/>
            <c:bubble3D val="0"/>
            <c:extLst>
              <c:ext xmlns:c16="http://schemas.microsoft.com/office/drawing/2014/chart" uri="{C3380CC4-5D6E-409C-BE32-E72D297353CC}">
                <c16:uniqueId val="{00000001-ED37-6843-91EA-E7F7420D1942}"/>
              </c:ext>
            </c:extLst>
          </c:dPt>
          <c:dPt>
            <c:idx val="2"/>
            <c:invertIfNegative val="1"/>
            <c:bubble3D val="0"/>
            <c:extLst>
              <c:ext xmlns:c16="http://schemas.microsoft.com/office/drawing/2014/chart" uri="{C3380CC4-5D6E-409C-BE32-E72D297353CC}">
                <c16:uniqueId val="{00000002-ED37-6843-91EA-E7F7420D1942}"/>
              </c:ext>
            </c:extLst>
          </c:dPt>
          <c:dPt>
            <c:idx val="3"/>
            <c:invertIfNegative val="1"/>
            <c:bubble3D val="0"/>
            <c:extLst>
              <c:ext xmlns:c16="http://schemas.microsoft.com/office/drawing/2014/chart" uri="{C3380CC4-5D6E-409C-BE32-E72D297353CC}">
                <c16:uniqueId val="{00000003-ED37-6843-91EA-E7F7420D1942}"/>
              </c:ext>
            </c:extLst>
          </c:dPt>
          <c:dPt>
            <c:idx val="4"/>
            <c:invertIfNegative val="1"/>
            <c:bubble3D val="0"/>
            <c:extLst>
              <c:ext xmlns:c16="http://schemas.microsoft.com/office/drawing/2014/chart" uri="{C3380CC4-5D6E-409C-BE32-E72D297353CC}">
                <c16:uniqueId val="{00000004-ED37-6843-91EA-E7F7420D1942}"/>
              </c:ext>
            </c:extLst>
          </c:dPt>
          <c:dPt>
            <c:idx val="5"/>
            <c:invertIfNegative val="1"/>
            <c:bubble3D val="0"/>
            <c:extLst>
              <c:ext xmlns:c16="http://schemas.microsoft.com/office/drawing/2014/chart" uri="{C3380CC4-5D6E-409C-BE32-E72D297353CC}">
                <c16:uniqueId val="{00000005-ED37-6843-91EA-E7F7420D1942}"/>
              </c:ext>
            </c:extLst>
          </c:dPt>
          <c:dPt>
            <c:idx val="6"/>
            <c:invertIfNegative val="1"/>
            <c:bubble3D val="0"/>
            <c:extLst>
              <c:ext xmlns:c16="http://schemas.microsoft.com/office/drawing/2014/chart" uri="{C3380CC4-5D6E-409C-BE32-E72D297353CC}">
                <c16:uniqueId val="{00000006-ED37-6843-91EA-E7F7420D1942}"/>
              </c:ext>
            </c:extLst>
          </c:dPt>
          <c:dPt>
            <c:idx val="7"/>
            <c:invertIfNegative val="1"/>
            <c:bubble3D val="0"/>
            <c:extLst>
              <c:ext xmlns:c16="http://schemas.microsoft.com/office/drawing/2014/chart" uri="{C3380CC4-5D6E-409C-BE32-E72D297353CC}">
                <c16:uniqueId val="{00000007-ED37-6843-91EA-E7F7420D1942}"/>
              </c:ext>
            </c:extLst>
          </c:dPt>
          <c:dPt>
            <c:idx val="8"/>
            <c:invertIfNegative val="1"/>
            <c:bubble3D val="0"/>
            <c:extLst>
              <c:ext xmlns:c16="http://schemas.microsoft.com/office/drawing/2014/chart" uri="{C3380CC4-5D6E-409C-BE32-E72D297353CC}">
                <c16:uniqueId val="{00000008-ED37-6843-91EA-E7F7420D1942}"/>
              </c:ext>
            </c:extLst>
          </c:dPt>
          <c:dPt>
            <c:idx val="9"/>
            <c:invertIfNegative val="1"/>
            <c:bubble3D val="0"/>
            <c:extLst>
              <c:ext xmlns:c16="http://schemas.microsoft.com/office/drawing/2014/chart" uri="{C3380CC4-5D6E-409C-BE32-E72D297353CC}">
                <c16:uniqueId val="{00000009-ED37-6843-91EA-E7F7420D1942}"/>
              </c:ext>
            </c:extLst>
          </c:dPt>
          <c:dPt>
            <c:idx val="10"/>
            <c:invertIfNegative val="1"/>
            <c:bubble3D val="0"/>
            <c:extLst>
              <c:ext xmlns:c16="http://schemas.microsoft.com/office/drawing/2014/chart" uri="{C3380CC4-5D6E-409C-BE32-E72D297353CC}">
                <c16:uniqueId val="{0000000A-ED37-6843-91EA-E7F7420D1942}"/>
              </c:ext>
            </c:extLst>
          </c:dPt>
          <c:dPt>
            <c:idx val="11"/>
            <c:invertIfNegative val="1"/>
            <c:bubble3D val="0"/>
            <c:extLst>
              <c:ext xmlns:c16="http://schemas.microsoft.com/office/drawing/2014/chart" uri="{C3380CC4-5D6E-409C-BE32-E72D297353CC}">
                <c16:uniqueId val="{0000000B-ED37-6843-91EA-E7F7420D1942}"/>
              </c:ext>
            </c:extLst>
          </c:dPt>
          <c:dPt>
            <c:idx val="12"/>
            <c:invertIfNegative val="1"/>
            <c:bubble3D val="0"/>
            <c:extLst>
              <c:ext xmlns:c16="http://schemas.microsoft.com/office/drawing/2014/chart" uri="{C3380CC4-5D6E-409C-BE32-E72D297353CC}">
                <c16:uniqueId val="{0000000C-ED37-6843-91EA-E7F7420D1942}"/>
              </c:ext>
            </c:extLst>
          </c:dPt>
          <c:dPt>
            <c:idx val="13"/>
            <c:invertIfNegative val="1"/>
            <c:bubble3D val="0"/>
            <c:extLst>
              <c:ext xmlns:c16="http://schemas.microsoft.com/office/drawing/2014/chart" uri="{C3380CC4-5D6E-409C-BE32-E72D297353CC}">
                <c16:uniqueId val="{0000000D-ED37-6843-91EA-E7F7420D1942}"/>
              </c:ext>
            </c:extLst>
          </c:dPt>
          <c:dPt>
            <c:idx val="14"/>
            <c:invertIfNegative val="1"/>
            <c:bubble3D val="0"/>
            <c:extLst>
              <c:ext xmlns:c16="http://schemas.microsoft.com/office/drawing/2014/chart" uri="{C3380CC4-5D6E-409C-BE32-E72D297353CC}">
                <c16:uniqueId val="{0000000E-ED37-6843-91EA-E7F7420D1942}"/>
              </c:ext>
            </c:extLst>
          </c:dPt>
          <c:dPt>
            <c:idx val="15"/>
            <c:invertIfNegative val="1"/>
            <c:bubble3D val="0"/>
            <c:extLst>
              <c:ext xmlns:c16="http://schemas.microsoft.com/office/drawing/2014/chart" uri="{C3380CC4-5D6E-409C-BE32-E72D297353CC}">
                <c16:uniqueId val="{0000000F-ED37-6843-91EA-E7F7420D1942}"/>
              </c:ext>
            </c:extLst>
          </c:dPt>
          <c:dPt>
            <c:idx val="16"/>
            <c:invertIfNegative val="1"/>
            <c:bubble3D val="0"/>
            <c:extLst>
              <c:ext xmlns:c16="http://schemas.microsoft.com/office/drawing/2014/chart" uri="{C3380CC4-5D6E-409C-BE32-E72D297353CC}">
                <c16:uniqueId val="{00000010-ED37-6843-91EA-E7F7420D1942}"/>
              </c:ext>
            </c:extLst>
          </c:dPt>
          <c:dPt>
            <c:idx val="17"/>
            <c:invertIfNegative val="1"/>
            <c:bubble3D val="0"/>
            <c:extLst>
              <c:ext xmlns:c16="http://schemas.microsoft.com/office/drawing/2014/chart" uri="{C3380CC4-5D6E-409C-BE32-E72D297353CC}">
                <c16:uniqueId val="{00000011-ED37-6843-91EA-E7F7420D1942}"/>
              </c:ext>
            </c:extLst>
          </c:dPt>
          <c:dPt>
            <c:idx val="18"/>
            <c:invertIfNegative val="1"/>
            <c:bubble3D val="0"/>
            <c:extLst>
              <c:ext xmlns:c16="http://schemas.microsoft.com/office/drawing/2014/chart" uri="{C3380CC4-5D6E-409C-BE32-E72D297353CC}">
                <c16:uniqueId val="{00000012-ED37-6843-91EA-E7F7420D1942}"/>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ED37-6843-91EA-E7F7420D1942}"/>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ED37-6843-91EA-E7F7420D1942}"/>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ED37-6843-91EA-E7F7420D1942}"/>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ED37-6843-91EA-E7F7420D1942}"/>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ED37-6843-91EA-E7F7420D1942}"/>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ED37-6843-91EA-E7F7420D1942}"/>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ED37-6843-91EA-E7F7420D1942}"/>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ED37-6843-91EA-E7F7420D1942}"/>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ED37-6843-91EA-E7F7420D1942}"/>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ED37-6843-91EA-E7F7420D1942}"/>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ED37-6843-91EA-E7F7420D1942}"/>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ED37-6843-91EA-E7F7420D1942}"/>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ED37-6843-91EA-E7F7420D1942}"/>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ED37-6843-91EA-E7F7420D1942}"/>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ED37-6843-91EA-E7F7420D1942}"/>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ED37-6843-91EA-E7F7420D1942}"/>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ED37-6843-91EA-E7F7420D1942}"/>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ED37-6843-91EA-E7F7420D1942}"/>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ED37-6843-91EA-E7F7420D1942}"/>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0">
                    <c:v>Total</c:v>
                  </c:pt>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3.6738</c:v>
                </c:pt>
                <c:pt idx="2" formatCode="#,##0.0">
                  <c:v>3.5396999999999998</c:v>
                </c:pt>
                <c:pt idx="3" formatCode="#,##0.0">
                  <c:v>3.8033999999999999</c:v>
                </c:pt>
                <c:pt idx="5" formatCode="#,##0.0">
                  <c:v>4.4970999999999997</c:v>
                </c:pt>
                <c:pt idx="6" formatCode="#,##0.0">
                  <c:v>3.75</c:v>
                </c:pt>
                <c:pt idx="7" formatCode="#,##0.0">
                  <c:v>3.4182000000000001</c:v>
                </c:pt>
                <c:pt idx="8" formatCode="#,##0.0">
                  <c:v>3.6004999999999998</c:v>
                </c:pt>
                <c:pt idx="9" formatCode="#,##0.0">
                  <c:v>3.5535999999999999</c:v>
                </c:pt>
                <c:pt idx="10" formatCode="#,##0.0">
                  <c:v>3.6600999999999999</c:v>
                </c:pt>
                <c:pt idx="12" formatCode="#,##0.0">
                  <c:v>3.7543000000000002</c:v>
                </c:pt>
                <c:pt idx="13" formatCode="#,##0.0">
                  <c:v>3.7624</c:v>
                </c:pt>
                <c:pt idx="14" formatCode="#,##0.0">
                  <c:v>3.5234000000000001</c:v>
                </c:pt>
                <c:pt idx="16" formatCode="#,##0.0">
                  <c:v>3.2621000000000002</c:v>
                </c:pt>
                <c:pt idx="17" formatCode="#,##0.0">
                  <c:v>3.7151000000000001</c:v>
                </c:pt>
                <c:pt idx="18" formatCode="#,##0.0">
                  <c:v>4.1675000000000004</c:v>
                </c:pt>
                <c:pt idx="20" formatCode="#,##0.0">
                  <c:v>4</c:v>
                </c:pt>
                <c:pt idx="21" formatCode="#,##0.0">
                  <c:v>3.6</c:v>
                </c:pt>
                <c:pt idx="22" formatCode="#,##0.0">
                  <c:v>4.5</c:v>
                </c:pt>
                <c:pt idx="23" formatCode="#,##0.0">
                  <c:v>3.1</c:v>
                </c:pt>
                <c:pt idx="24" formatCode="#,##0.0">
                  <c:v>3.6</c:v>
                </c:pt>
                <c:pt idx="25" formatCode="#,##0.0">
                  <c:v>3.5</c:v>
                </c:pt>
              </c:numCache>
            </c:numRef>
          </c:val>
          <c:extLst>
            <c:ext xmlns:c16="http://schemas.microsoft.com/office/drawing/2014/chart" uri="{C3380CC4-5D6E-409C-BE32-E72D297353CC}">
              <c16:uniqueId val="{00000013-ED37-6843-91EA-E7F7420D1942}"/>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1"/>
        <c:axPos val="l"/>
        <c:numFmt formatCode="General" sourceLinked="0"/>
        <c:majorTickMark val="out"/>
        <c:minorTickMark val="none"/>
        <c:tickLblPos val="nextTo"/>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Los Tribunales de Justicia de España</c:v>
                </c:pt>
              </c:strCache>
            </c:strRef>
          </c:tx>
          <c:spPr>
            <a:solidFill>
              <a:srgbClr val="F8CD51"/>
            </a:solidFill>
            <a:ln w="9525" cap="flat">
              <a:noFill/>
              <a:miter lim="400000"/>
            </a:ln>
            <a:effectLst/>
          </c:spPr>
          <c:invertIfNegative val="0"/>
          <c:dPt>
            <c:idx val="0"/>
            <c:invertIfNegative val="1"/>
            <c:bubble3D val="0"/>
            <c:extLst>
              <c:ext xmlns:c16="http://schemas.microsoft.com/office/drawing/2014/chart" uri="{C3380CC4-5D6E-409C-BE32-E72D297353CC}">
                <c16:uniqueId val="{00000000-2940-8949-80B2-7FEBB79F899D}"/>
              </c:ext>
            </c:extLst>
          </c:dPt>
          <c:dPt>
            <c:idx val="1"/>
            <c:invertIfNegative val="1"/>
            <c:bubble3D val="0"/>
            <c:extLst>
              <c:ext xmlns:c16="http://schemas.microsoft.com/office/drawing/2014/chart" uri="{C3380CC4-5D6E-409C-BE32-E72D297353CC}">
                <c16:uniqueId val="{00000001-2940-8949-80B2-7FEBB79F899D}"/>
              </c:ext>
            </c:extLst>
          </c:dPt>
          <c:dPt>
            <c:idx val="2"/>
            <c:invertIfNegative val="1"/>
            <c:bubble3D val="0"/>
            <c:extLst>
              <c:ext xmlns:c16="http://schemas.microsoft.com/office/drawing/2014/chart" uri="{C3380CC4-5D6E-409C-BE32-E72D297353CC}">
                <c16:uniqueId val="{00000002-2940-8949-80B2-7FEBB79F899D}"/>
              </c:ext>
            </c:extLst>
          </c:dPt>
          <c:dPt>
            <c:idx val="3"/>
            <c:invertIfNegative val="1"/>
            <c:bubble3D val="0"/>
            <c:extLst>
              <c:ext xmlns:c16="http://schemas.microsoft.com/office/drawing/2014/chart" uri="{C3380CC4-5D6E-409C-BE32-E72D297353CC}">
                <c16:uniqueId val="{00000003-2940-8949-80B2-7FEBB79F899D}"/>
              </c:ext>
            </c:extLst>
          </c:dPt>
          <c:dPt>
            <c:idx val="4"/>
            <c:invertIfNegative val="1"/>
            <c:bubble3D val="0"/>
            <c:extLst>
              <c:ext xmlns:c16="http://schemas.microsoft.com/office/drawing/2014/chart" uri="{C3380CC4-5D6E-409C-BE32-E72D297353CC}">
                <c16:uniqueId val="{00000004-2940-8949-80B2-7FEBB79F899D}"/>
              </c:ext>
            </c:extLst>
          </c:dPt>
          <c:dPt>
            <c:idx val="5"/>
            <c:invertIfNegative val="1"/>
            <c:bubble3D val="0"/>
            <c:extLst>
              <c:ext xmlns:c16="http://schemas.microsoft.com/office/drawing/2014/chart" uri="{C3380CC4-5D6E-409C-BE32-E72D297353CC}">
                <c16:uniqueId val="{00000005-2940-8949-80B2-7FEBB79F899D}"/>
              </c:ext>
            </c:extLst>
          </c:dPt>
          <c:dPt>
            <c:idx val="6"/>
            <c:invertIfNegative val="1"/>
            <c:bubble3D val="0"/>
            <c:extLst>
              <c:ext xmlns:c16="http://schemas.microsoft.com/office/drawing/2014/chart" uri="{C3380CC4-5D6E-409C-BE32-E72D297353CC}">
                <c16:uniqueId val="{00000006-2940-8949-80B2-7FEBB79F899D}"/>
              </c:ext>
            </c:extLst>
          </c:dPt>
          <c:dPt>
            <c:idx val="7"/>
            <c:invertIfNegative val="1"/>
            <c:bubble3D val="0"/>
            <c:extLst>
              <c:ext xmlns:c16="http://schemas.microsoft.com/office/drawing/2014/chart" uri="{C3380CC4-5D6E-409C-BE32-E72D297353CC}">
                <c16:uniqueId val="{00000007-2940-8949-80B2-7FEBB79F899D}"/>
              </c:ext>
            </c:extLst>
          </c:dPt>
          <c:dPt>
            <c:idx val="8"/>
            <c:invertIfNegative val="1"/>
            <c:bubble3D val="0"/>
            <c:extLst>
              <c:ext xmlns:c16="http://schemas.microsoft.com/office/drawing/2014/chart" uri="{C3380CC4-5D6E-409C-BE32-E72D297353CC}">
                <c16:uniqueId val="{00000008-2940-8949-80B2-7FEBB79F899D}"/>
              </c:ext>
            </c:extLst>
          </c:dPt>
          <c:dPt>
            <c:idx val="9"/>
            <c:invertIfNegative val="1"/>
            <c:bubble3D val="0"/>
            <c:extLst>
              <c:ext xmlns:c16="http://schemas.microsoft.com/office/drawing/2014/chart" uri="{C3380CC4-5D6E-409C-BE32-E72D297353CC}">
                <c16:uniqueId val="{00000009-2940-8949-80B2-7FEBB79F899D}"/>
              </c:ext>
            </c:extLst>
          </c:dPt>
          <c:dPt>
            <c:idx val="10"/>
            <c:invertIfNegative val="1"/>
            <c:bubble3D val="0"/>
            <c:extLst>
              <c:ext xmlns:c16="http://schemas.microsoft.com/office/drawing/2014/chart" uri="{C3380CC4-5D6E-409C-BE32-E72D297353CC}">
                <c16:uniqueId val="{0000000A-2940-8949-80B2-7FEBB79F899D}"/>
              </c:ext>
            </c:extLst>
          </c:dPt>
          <c:dPt>
            <c:idx val="11"/>
            <c:invertIfNegative val="1"/>
            <c:bubble3D val="0"/>
            <c:extLst>
              <c:ext xmlns:c16="http://schemas.microsoft.com/office/drawing/2014/chart" uri="{C3380CC4-5D6E-409C-BE32-E72D297353CC}">
                <c16:uniqueId val="{0000000B-2940-8949-80B2-7FEBB79F899D}"/>
              </c:ext>
            </c:extLst>
          </c:dPt>
          <c:dPt>
            <c:idx val="12"/>
            <c:invertIfNegative val="1"/>
            <c:bubble3D val="0"/>
            <c:extLst>
              <c:ext xmlns:c16="http://schemas.microsoft.com/office/drawing/2014/chart" uri="{C3380CC4-5D6E-409C-BE32-E72D297353CC}">
                <c16:uniqueId val="{0000000C-2940-8949-80B2-7FEBB79F899D}"/>
              </c:ext>
            </c:extLst>
          </c:dPt>
          <c:dPt>
            <c:idx val="13"/>
            <c:invertIfNegative val="1"/>
            <c:bubble3D val="0"/>
            <c:extLst>
              <c:ext xmlns:c16="http://schemas.microsoft.com/office/drawing/2014/chart" uri="{C3380CC4-5D6E-409C-BE32-E72D297353CC}">
                <c16:uniqueId val="{0000000D-2940-8949-80B2-7FEBB79F899D}"/>
              </c:ext>
            </c:extLst>
          </c:dPt>
          <c:dPt>
            <c:idx val="14"/>
            <c:invertIfNegative val="1"/>
            <c:bubble3D val="0"/>
            <c:extLst>
              <c:ext xmlns:c16="http://schemas.microsoft.com/office/drawing/2014/chart" uri="{C3380CC4-5D6E-409C-BE32-E72D297353CC}">
                <c16:uniqueId val="{0000000E-2940-8949-80B2-7FEBB79F899D}"/>
              </c:ext>
            </c:extLst>
          </c:dPt>
          <c:dPt>
            <c:idx val="15"/>
            <c:invertIfNegative val="1"/>
            <c:bubble3D val="0"/>
            <c:extLst>
              <c:ext xmlns:c16="http://schemas.microsoft.com/office/drawing/2014/chart" uri="{C3380CC4-5D6E-409C-BE32-E72D297353CC}">
                <c16:uniqueId val="{0000000F-2940-8949-80B2-7FEBB79F899D}"/>
              </c:ext>
            </c:extLst>
          </c:dPt>
          <c:dPt>
            <c:idx val="16"/>
            <c:invertIfNegative val="1"/>
            <c:bubble3D val="0"/>
            <c:extLst>
              <c:ext xmlns:c16="http://schemas.microsoft.com/office/drawing/2014/chart" uri="{C3380CC4-5D6E-409C-BE32-E72D297353CC}">
                <c16:uniqueId val="{00000010-2940-8949-80B2-7FEBB79F899D}"/>
              </c:ext>
            </c:extLst>
          </c:dPt>
          <c:dPt>
            <c:idx val="17"/>
            <c:invertIfNegative val="1"/>
            <c:bubble3D val="0"/>
            <c:extLst>
              <c:ext xmlns:c16="http://schemas.microsoft.com/office/drawing/2014/chart" uri="{C3380CC4-5D6E-409C-BE32-E72D297353CC}">
                <c16:uniqueId val="{00000011-2940-8949-80B2-7FEBB79F899D}"/>
              </c:ext>
            </c:extLst>
          </c:dPt>
          <c:dPt>
            <c:idx val="18"/>
            <c:invertIfNegative val="1"/>
            <c:bubble3D val="0"/>
            <c:extLst>
              <c:ext xmlns:c16="http://schemas.microsoft.com/office/drawing/2014/chart" uri="{C3380CC4-5D6E-409C-BE32-E72D297353CC}">
                <c16:uniqueId val="{00000012-2940-8949-80B2-7FEBB79F899D}"/>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2940-8949-80B2-7FEBB79F899D}"/>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2940-8949-80B2-7FEBB79F899D}"/>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2940-8949-80B2-7FEBB79F899D}"/>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2940-8949-80B2-7FEBB79F899D}"/>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2940-8949-80B2-7FEBB79F899D}"/>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2940-8949-80B2-7FEBB79F899D}"/>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2940-8949-80B2-7FEBB79F899D}"/>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2940-8949-80B2-7FEBB79F899D}"/>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2940-8949-80B2-7FEBB79F899D}"/>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2940-8949-80B2-7FEBB79F899D}"/>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2940-8949-80B2-7FEBB79F899D}"/>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2940-8949-80B2-7FEBB79F899D}"/>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2940-8949-80B2-7FEBB79F899D}"/>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2940-8949-80B2-7FEBB79F899D}"/>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2940-8949-80B2-7FEBB79F899D}"/>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2940-8949-80B2-7FEBB79F899D}"/>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2940-8949-80B2-7FEBB79F899D}"/>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2940-8949-80B2-7FEBB79F899D}"/>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2940-8949-80B2-7FEBB79F899D}"/>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5.0115999999999996</c:v>
                </c:pt>
                <c:pt idx="2" formatCode="#,##0.0">
                  <c:v>4.9825999999999997</c:v>
                </c:pt>
                <c:pt idx="3" formatCode="#,##0.0">
                  <c:v>5.0393999999999997</c:v>
                </c:pt>
                <c:pt idx="5" formatCode="#,##0.0">
                  <c:v>5.3860000000000001</c:v>
                </c:pt>
                <c:pt idx="6" formatCode="#,##0.0">
                  <c:v>4.8834999999999997</c:v>
                </c:pt>
                <c:pt idx="7" formatCode="#,##0.0">
                  <c:v>4.7289000000000003</c:v>
                </c:pt>
                <c:pt idx="8" formatCode="#,##0.0">
                  <c:v>5.1539999999999999</c:v>
                </c:pt>
                <c:pt idx="9" formatCode="#,##0.0">
                  <c:v>5.1627999999999998</c:v>
                </c:pt>
                <c:pt idx="10" formatCode="#,##0.0">
                  <c:v>4.9188999999999998</c:v>
                </c:pt>
                <c:pt idx="12" formatCode="#,##0.0">
                  <c:v>4.4749999999999996</c:v>
                </c:pt>
                <c:pt idx="13" formatCode="#,##0.0">
                  <c:v>5.1996000000000002</c:v>
                </c:pt>
                <c:pt idx="14" formatCode="#,##0.0">
                  <c:v>5.4722999999999997</c:v>
                </c:pt>
                <c:pt idx="16" formatCode="#,##0.0">
                  <c:v>4.6219000000000001</c:v>
                </c:pt>
                <c:pt idx="17" formatCode="#,##0.0">
                  <c:v>5.1441999999999997</c:v>
                </c:pt>
                <c:pt idx="18" formatCode="#,##0.0">
                  <c:v>5.6113999999999997</c:v>
                </c:pt>
                <c:pt idx="20" formatCode="#,##0.0">
                  <c:v>6.3</c:v>
                </c:pt>
                <c:pt idx="21" formatCode="#,##0.0">
                  <c:v>5.3</c:v>
                </c:pt>
                <c:pt idx="22" formatCode="#,##0.0">
                  <c:v>4.3</c:v>
                </c:pt>
                <c:pt idx="23" formatCode="#,##0.0">
                  <c:v>4.5999999999999996</c:v>
                </c:pt>
                <c:pt idx="24" formatCode="#,##0.0">
                  <c:v>4.3</c:v>
                </c:pt>
                <c:pt idx="25" formatCode="#,##0.0">
                  <c:v>4.7</c:v>
                </c:pt>
              </c:numCache>
            </c:numRef>
          </c:val>
          <c:extLst>
            <c:ext xmlns:c16="http://schemas.microsoft.com/office/drawing/2014/chart" uri="{C3380CC4-5D6E-409C-BE32-E72D297353CC}">
              <c16:uniqueId val="{00000013-2940-8949-80B2-7FEBB79F899D}"/>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1"/>
        <c:axPos val="l"/>
        <c:numFmt formatCode="General" sourceLinked="0"/>
        <c:majorTickMark val="out"/>
        <c:minorTickMark val="none"/>
        <c:tickLblPos val="nextTo"/>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F.-El ejército</c:v>
                </c:pt>
              </c:strCache>
            </c:strRef>
          </c:tx>
          <c:spPr>
            <a:solidFill>
              <a:srgbClr val="004481"/>
            </a:solidFill>
            <a:ln w="9525" cap="flat">
              <a:noFill/>
              <a:miter lim="400000"/>
            </a:ln>
            <a:effectLst/>
          </c:spPr>
          <c:invertIfNegative val="0"/>
          <c:dPt>
            <c:idx val="0"/>
            <c:invertIfNegative val="1"/>
            <c:bubble3D val="0"/>
            <c:extLst>
              <c:ext xmlns:c16="http://schemas.microsoft.com/office/drawing/2014/chart" uri="{C3380CC4-5D6E-409C-BE32-E72D297353CC}">
                <c16:uniqueId val="{00000000-BC78-9446-A28E-DE303FB0D662}"/>
              </c:ext>
            </c:extLst>
          </c:dPt>
          <c:dPt>
            <c:idx val="1"/>
            <c:invertIfNegative val="1"/>
            <c:bubble3D val="0"/>
            <c:extLst>
              <c:ext xmlns:c16="http://schemas.microsoft.com/office/drawing/2014/chart" uri="{C3380CC4-5D6E-409C-BE32-E72D297353CC}">
                <c16:uniqueId val="{00000001-BC78-9446-A28E-DE303FB0D662}"/>
              </c:ext>
            </c:extLst>
          </c:dPt>
          <c:dPt>
            <c:idx val="2"/>
            <c:invertIfNegative val="1"/>
            <c:bubble3D val="0"/>
            <c:extLst>
              <c:ext xmlns:c16="http://schemas.microsoft.com/office/drawing/2014/chart" uri="{C3380CC4-5D6E-409C-BE32-E72D297353CC}">
                <c16:uniqueId val="{00000002-BC78-9446-A28E-DE303FB0D662}"/>
              </c:ext>
            </c:extLst>
          </c:dPt>
          <c:dPt>
            <c:idx val="3"/>
            <c:invertIfNegative val="1"/>
            <c:bubble3D val="0"/>
            <c:extLst>
              <c:ext xmlns:c16="http://schemas.microsoft.com/office/drawing/2014/chart" uri="{C3380CC4-5D6E-409C-BE32-E72D297353CC}">
                <c16:uniqueId val="{00000003-BC78-9446-A28E-DE303FB0D662}"/>
              </c:ext>
            </c:extLst>
          </c:dPt>
          <c:dPt>
            <c:idx val="4"/>
            <c:invertIfNegative val="1"/>
            <c:bubble3D val="0"/>
            <c:extLst>
              <c:ext xmlns:c16="http://schemas.microsoft.com/office/drawing/2014/chart" uri="{C3380CC4-5D6E-409C-BE32-E72D297353CC}">
                <c16:uniqueId val="{00000004-BC78-9446-A28E-DE303FB0D662}"/>
              </c:ext>
            </c:extLst>
          </c:dPt>
          <c:dPt>
            <c:idx val="5"/>
            <c:invertIfNegative val="1"/>
            <c:bubble3D val="0"/>
            <c:extLst>
              <c:ext xmlns:c16="http://schemas.microsoft.com/office/drawing/2014/chart" uri="{C3380CC4-5D6E-409C-BE32-E72D297353CC}">
                <c16:uniqueId val="{00000005-BC78-9446-A28E-DE303FB0D662}"/>
              </c:ext>
            </c:extLst>
          </c:dPt>
          <c:dPt>
            <c:idx val="6"/>
            <c:invertIfNegative val="1"/>
            <c:bubble3D val="0"/>
            <c:extLst>
              <c:ext xmlns:c16="http://schemas.microsoft.com/office/drawing/2014/chart" uri="{C3380CC4-5D6E-409C-BE32-E72D297353CC}">
                <c16:uniqueId val="{00000006-BC78-9446-A28E-DE303FB0D662}"/>
              </c:ext>
            </c:extLst>
          </c:dPt>
          <c:dPt>
            <c:idx val="7"/>
            <c:invertIfNegative val="1"/>
            <c:bubble3D val="0"/>
            <c:extLst>
              <c:ext xmlns:c16="http://schemas.microsoft.com/office/drawing/2014/chart" uri="{C3380CC4-5D6E-409C-BE32-E72D297353CC}">
                <c16:uniqueId val="{00000007-BC78-9446-A28E-DE303FB0D662}"/>
              </c:ext>
            </c:extLst>
          </c:dPt>
          <c:dPt>
            <c:idx val="8"/>
            <c:invertIfNegative val="1"/>
            <c:bubble3D val="0"/>
            <c:extLst>
              <c:ext xmlns:c16="http://schemas.microsoft.com/office/drawing/2014/chart" uri="{C3380CC4-5D6E-409C-BE32-E72D297353CC}">
                <c16:uniqueId val="{00000008-BC78-9446-A28E-DE303FB0D662}"/>
              </c:ext>
            </c:extLst>
          </c:dPt>
          <c:dPt>
            <c:idx val="9"/>
            <c:invertIfNegative val="1"/>
            <c:bubble3D val="0"/>
            <c:extLst>
              <c:ext xmlns:c16="http://schemas.microsoft.com/office/drawing/2014/chart" uri="{C3380CC4-5D6E-409C-BE32-E72D297353CC}">
                <c16:uniqueId val="{00000009-BC78-9446-A28E-DE303FB0D662}"/>
              </c:ext>
            </c:extLst>
          </c:dPt>
          <c:dPt>
            <c:idx val="10"/>
            <c:invertIfNegative val="1"/>
            <c:bubble3D val="0"/>
            <c:extLst>
              <c:ext xmlns:c16="http://schemas.microsoft.com/office/drawing/2014/chart" uri="{C3380CC4-5D6E-409C-BE32-E72D297353CC}">
                <c16:uniqueId val="{0000000A-BC78-9446-A28E-DE303FB0D662}"/>
              </c:ext>
            </c:extLst>
          </c:dPt>
          <c:dPt>
            <c:idx val="11"/>
            <c:invertIfNegative val="1"/>
            <c:bubble3D val="0"/>
            <c:extLst>
              <c:ext xmlns:c16="http://schemas.microsoft.com/office/drawing/2014/chart" uri="{C3380CC4-5D6E-409C-BE32-E72D297353CC}">
                <c16:uniqueId val="{0000000B-BC78-9446-A28E-DE303FB0D662}"/>
              </c:ext>
            </c:extLst>
          </c:dPt>
          <c:dPt>
            <c:idx val="12"/>
            <c:invertIfNegative val="1"/>
            <c:bubble3D val="0"/>
            <c:extLst>
              <c:ext xmlns:c16="http://schemas.microsoft.com/office/drawing/2014/chart" uri="{C3380CC4-5D6E-409C-BE32-E72D297353CC}">
                <c16:uniqueId val="{0000000C-BC78-9446-A28E-DE303FB0D662}"/>
              </c:ext>
            </c:extLst>
          </c:dPt>
          <c:dPt>
            <c:idx val="13"/>
            <c:invertIfNegative val="1"/>
            <c:bubble3D val="0"/>
            <c:extLst>
              <c:ext xmlns:c16="http://schemas.microsoft.com/office/drawing/2014/chart" uri="{C3380CC4-5D6E-409C-BE32-E72D297353CC}">
                <c16:uniqueId val="{0000000D-BC78-9446-A28E-DE303FB0D662}"/>
              </c:ext>
            </c:extLst>
          </c:dPt>
          <c:dPt>
            <c:idx val="14"/>
            <c:invertIfNegative val="1"/>
            <c:bubble3D val="0"/>
            <c:extLst>
              <c:ext xmlns:c16="http://schemas.microsoft.com/office/drawing/2014/chart" uri="{C3380CC4-5D6E-409C-BE32-E72D297353CC}">
                <c16:uniqueId val="{0000000E-BC78-9446-A28E-DE303FB0D662}"/>
              </c:ext>
            </c:extLst>
          </c:dPt>
          <c:dPt>
            <c:idx val="15"/>
            <c:invertIfNegative val="1"/>
            <c:bubble3D val="0"/>
            <c:extLst>
              <c:ext xmlns:c16="http://schemas.microsoft.com/office/drawing/2014/chart" uri="{C3380CC4-5D6E-409C-BE32-E72D297353CC}">
                <c16:uniqueId val="{0000000F-BC78-9446-A28E-DE303FB0D662}"/>
              </c:ext>
            </c:extLst>
          </c:dPt>
          <c:dPt>
            <c:idx val="16"/>
            <c:invertIfNegative val="1"/>
            <c:bubble3D val="0"/>
            <c:extLst>
              <c:ext xmlns:c16="http://schemas.microsoft.com/office/drawing/2014/chart" uri="{C3380CC4-5D6E-409C-BE32-E72D297353CC}">
                <c16:uniqueId val="{00000010-BC78-9446-A28E-DE303FB0D662}"/>
              </c:ext>
            </c:extLst>
          </c:dPt>
          <c:dPt>
            <c:idx val="17"/>
            <c:invertIfNegative val="1"/>
            <c:bubble3D val="0"/>
            <c:extLst>
              <c:ext xmlns:c16="http://schemas.microsoft.com/office/drawing/2014/chart" uri="{C3380CC4-5D6E-409C-BE32-E72D297353CC}">
                <c16:uniqueId val="{00000011-BC78-9446-A28E-DE303FB0D662}"/>
              </c:ext>
            </c:extLst>
          </c:dPt>
          <c:dPt>
            <c:idx val="18"/>
            <c:invertIfNegative val="1"/>
            <c:bubble3D val="0"/>
            <c:extLst>
              <c:ext xmlns:c16="http://schemas.microsoft.com/office/drawing/2014/chart" uri="{C3380CC4-5D6E-409C-BE32-E72D297353CC}">
                <c16:uniqueId val="{00000012-BC78-9446-A28E-DE303FB0D662}"/>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BC78-9446-A28E-DE303FB0D662}"/>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BC78-9446-A28E-DE303FB0D662}"/>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BC78-9446-A28E-DE303FB0D662}"/>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BC78-9446-A28E-DE303FB0D662}"/>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BC78-9446-A28E-DE303FB0D662}"/>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BC78-9446-A28E-DE303FB0D662}"/>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BC78-9446-A28E-DE303FB0D662}"/>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BC78-9446-A28E-DE303FB0D662}"/>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BC78-9446-A28E-DE303FB0D662}"/>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BC78-9446-A28E-DE303FB0D662}"/>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BC78-9446-A28E-DE303FB0D662}"/>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BC78-9446-A28E-DE303FB0D662}"/>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BC78-9446-A28E-DE303FB0D662}"/>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BC78-9446-A28E-DE303FB0D662}"/>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BC78-9446-A28E-DE303FB0D662}"/>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BC78-9446-A28E-DE303FB0D662}"/>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BC78-9446-A28E-DE303FB0D662}"/>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BC78-9446-A28E-DE303FB0D662}"/>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BC78-9446-A28E-DE303FB0D662}"/>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6.6532</c:v>
                </c:pt>
                <c:pt idx="2" formatCode="#,##0.0">
                  <c:v>6.5784000000000002</c:v>
                </c:pt>
                <c:pt idx="3" formatCode="#,##0.0">
                  <c:v>6.7248999999999999</c:v>
                </c:pt>
                <c:pt idx="5" formatCode="#,##0.0">
                  <c:v>6.2865000000000002</c:v>
                </c:pt>
                <c:pt idx="6" formatCode="#,##0.0">
                  <c:v>6.1386000000000003</c:v>
                </c:pt>
                <c:pt idx="7" formatCode="#,##0.0">
                  <c:v>6.5195999999999996</c:v>
                </c:pt>
                <c:pt idx="8" formatCode="#,##0.0">
                  <c:v>6.7550999999999997</c:v>
                </c:pt>
                <c:pt idx="9" formatCode="#,##0.0">
                  <c:v>6.9499000000000004</c:v>
                </c:pt>
                <c:pt idx="10" formatCode="#,##0.0">
                  <c:v>6.8688000000000002</c:v>
                </c:pt>
                <c:pt idx="12" formatCode="#,##0.0">
                  <c:v>6.9897</c:v>
                </c:pt>
                <c:pt idx="13" formatCode="#,##0.0">
                  <c:v>6.4791999999999996</c:v>
                </c:pt>
                <c:pt idx="14" formatCode="#,##0.0">
                  <c:v>6.4085000000000001</c:v>
                </c:pt>
                <c:pt idx="16" formatCode="#,##0.0">
                  <c:v>5.5808999999999997</c:v>
                </c:pt>
                <c:pt idx="17" formatCode="#,##0.0">
                  <c:v>7.0339999999999998</c:v>
                </c:pt>
                <c:pt idx="18" formatCode="#,##0.0">
                  <c:v>7.7003000000000004</c:v>
                </c:pt>
                <c:pt idx="20" formatCode="#,##0.0">
                  <c:v>8.1999999999999993</c:v>
                </c:pt>
                <c:pt idx="21" formatCode="#,##0.0">
                  <c:v>6.9</c:v>
                </c:pt>
                <c:pt idx="22" formatCode="#,##0.0">
                  <c:v>7.6</c:v>
                </c:pt>
                <c:pt idx="23" formatCode="#,##0.0">
                  <c:v>5</c:v>
                </c:pt>
                <c:pt idx="24" formatCode="#,##0.0">
                  <c:v>5.4</c:v>
                </c:pt>
                <c:pt idx="25" formatCode="#,##0.0">
                  <c:v>6.6</c:v>
                </c:pt>
              </c:numCache>
            </c:numRef>
          </c:val>
          <c:extLst>
            <c:ext xmlns:c16="http://schemas.microsoft.com/office/drawing/2014/chart" uri="{C3380CC4-5D6E-409C-BE32-E72D297353CC}">
              <c16:uniqueId val="{00000013-BC78-9446-A28E-DE303FB0D662}"/>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0"/>
        <c:axPos val="l"/>
        <c:numFmt formatCode="General" sourceLinked="0"/>
        <c:majorTickMark val="out"/>
        <c:minorTickMark val="none"/>
        <c:tickLblPos val="nextTo"/>
        <c:spPr>
          <a:ln w="6350" cap="flat">
            <a:solidFill>
              <a:srgbClr val="888888"/>
            </a:solidFill>
            <a:prstDash val="solid"/>
            <a:round/>
          </a:ln>
        </c:spPr>
        <c:txPr>
          <a:bodyPr rot="0"/>
          <a:lstStyle/>
          <a:p>
            <a:pPr>
              <a:defRPr sz="700" b="1" i="0" u="none" strike="noStrike">
                <a:solidFill>
                  <a:srgbClr val="666666"/>
                </a:solidFill>
                <a:latin typeface="BBVABentonSans"/>
              </a:defRPr>
            </a:pPr>
            <a:endParaRPr lang="es-ES"/>
          </a:p>
        </c:txPr>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7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E.-La independencia judicial es un pilar básico del Estado de Derecho</c:v>
                </c:pt>
              </c:strCache>
            </c:strRef>
          </c:tx>
          <c:spPr>
            <a:solidFill>
              <a:srgbClr val="004481"/>
            </a:solidFill>
            <a:ln w="9525" cap="flat">
              <a:noFill/>
              <a:miter lim="400000"/>
            </a:ln>
            <a:effectLst/>
          </c:spPr>
          <c:invertIfNegative val="0"/>
          <c:dPt>
            <c:idx val="0"/>
            <c:invertIfNegative val="1"/>
            <c:bubble3D val="0"/>
            <c:extLst>
              <c:ext xmlns:c16="http://schemas.microsoft.com/office/drawing/2014/chart" uri="{C3380CC4-5D6E-409C-BE32-E72D297353CC}">
                <c16:uniqueId val="{00000000-2940-8949-80B2-7FEBB79F899D}"/>
              </c:ext>
            </c:extLst>
          </c:dPt>
          <c:dPt>
            <c:idx val="1"/>
            <c:invertIfNegative val="1"/>
            <c:bubble3D val="0"/>
            <c:extLst>
              <c:ext xmlns:c16="http://schemas.microsoft.com/office/drawing/2014/chart" uri="{C3380CC4-5D6E-409C-BE32-E72D297353CC}">
                <c16:uniqueId val="{00000001-2940-8949-80B2-7FEBB79F899D}"/>
              </c:ext>
            </c:extLst>
          </c:dPt>
          <c:dPt>
            <c:idx val="2"/>
            <c:invertIfNegative val="1"/>
            <c:bubble3D val="0"/>
            <c:extLst>
              <c:ext xmlns:c16="http://schemas.microsoft.com/office/drawing/2014/chart" uri="{C3380CC4-5D6E-409C-BE32-E72D297353CC}">
                <c16:uniqueId val="{00000002-2940-8949-80B2-7FEBB79F899D}"/>
              </c:ext>
            </c:extLst>
          </c:dPt>
          <c:dPt>
            <c:idx val="3"/>
            <c:invertIfNegative val="1"/>
            <c:bubble3D val="0"/>
            <c:extLst>
              <c:ext xmlns:c16="http://schemas.microsoft.com/office/drawing/2014/chart" uri="{C3380CC4-5D6E-409C-BE32-E72D297353CC}">
                <c16:uniqueId val="{00000003-2940-8949-80B2-7FEBB79F899D}"/>
              </c:ext>
            </c:extLst>
          </c:dPt>
          <c:dPt>
            <c:idx val="4"/>
            <c:invertIfNegative val="1"/>
            <c:bubble3D val="0"/>
            <c:extLst>
              <c:ext xmlns:c16="http://schemas.microsoft.com/office/drawing/2014/chart" uri="{C3380CC4-5D6E-409C-BE32-E72D297353CC}">
                <c16:uniqueId val="{00000004-2940-8949-80B2-7FEBB79F899D}"/>
              </c:ext>
            </c:extLst>
          </c:dPt>
          <c:dPt>
            <c:idx val="5"/>
            <c:invertIfNegative val="1"/>
            <c:bubble3D val="0"/>
            <c:extLst>
              <c:ext xmlns:c16="http://schemas.microsoft.com/office/drawing/2014/chart" uri="{C3380CC4-5D6E-409C-BE32-E72D297353CC}">
                <c16:uniqueId val="{00000005-2940-8949-80B2-7FEBB79F899D}"/>
              </c:ext>
            </c:extLst>
          </c:dPt>
          <c:dPt>
            <c:idx val="6"/>
            <c:invertIfNegative val="1"/>
            <c:bubble3D val="0"/>
            <c:extLst>
              <c:ext xmlns:c16="http://schemas.microsoft.com/office/drawing/2014/chart" uri="{C3380CC4-5D6E-409C-BE32-E72D297353CC}">
                <c16:uniqueId val="{00000006-2940-8949-80B2-7FEBB79F899D}"/>
              </c:ext>
            </c:extLst>
          </c:dPt>
          <c:dPt>
            <c:idx val="7"/>
            <c:invertIfNegative val="1"/>
            <c:bubble3D val="0"/>
            <c:extLst>
              <c:ext xmlns:c16="http://schemas.microsoft.com/office/drawing/2014/chart" uri="{C3380CC4-5D6E-409C-BE32-E72D297353CC}">
                <c16:uniqueId val="{00000007-2940-8949-80B2-7FEBB79F899D}"/>
              </c:ext>
            </c:extLst>
          </c:dPt>
          <c:dPt>
            <c:idx val="8"/>
            <c:invertIfNegative val="1"/>
            <c:bubble3D val="0"/>
            <c:extLst>
              <c:ext xmlns:c16="http://schemas.microsoft.com/office/drawing/2014/chart" uri="{C3380CC4-5D6E-409C-BE32-E72D297353CC}">
                <c16:uniqueId val="{00000008-2940-8949-80B2-7FEBB79F899D}"/>
              </c:ext>
            </c:extLst>
          </c:dPt>
          <c:dPt>
            <c:idx val="9"/>
            <c:invertIfNegative val="1"/>
            <c:bubble3D val="0"/>
            <c:extLst>
              <c:ext xmlns:c16="http://schemas.microsoft.com/office/drawing/2014/chart" uri="{C3380CC4-5D6E-409C-BE32-E72D297353CC}">
                <c16:uniqueId val="{00000009-2940-8949-80B2-7FEBB79F899D}"/>
              </c:ext>
            </c:extLst>
          </c:dPt>
          <c:dPt>
            <c:idx val="10"/>
            <c:invertIfNegative val="1"/>
            <c:bubble3D val="0"/>
            <c:extLst>
              <c:ext xmlns:c16="http://schemas.microsoft.com/office/drawing/2014/chart" uri="{C3380CC4-5D6E-409C-BE32-E72D297353CC}">
                <c16:uniqueId val="{0000000A-2940-8949-80B2-7FEBB79F899D}"/>
              </c:ext>
            </c:extLst>
          </c:dPt>
          <c:dPt>
            <c:idx val="11"/>
            <c:invertIfNegative val="1"/>
            <c:bubble3D val="0"/>
            <c:extLst>
              <c:ext xmlns:c16="http://schemas.microsoft.com/office/drawing/2014/chart" uri="{C3380CC4-5D6E-409C-BE32-E72D297353CC}">
                <c16:uniqueId val="{0000000B-2940-8949-80B2-7FEBB79F899D}"/>
              </c:ext>
            </c:extLst>
          </c:dPt>
          <c:dPt>
            <c:idx val="12"/>
            <c:invertIfNegative val="1"/>
            <c:bubble3D val="0"/>
            <c:extLst>
              <c:ext xmlns:c16="http://schemas.microsoft.com/office/drawing/2014/chart" uri="{C3380CC4-5D6E-409C-BE32-E72D297353CC}">
                <c16:uniqueId val="{0000000C-2940-8949-80B2-7FEBB79F899D}"/>
              </c:ext>
            </c:extLst>
          </c:dPt>
          <c:dPt>
            <c:idx val="13"/>
            <c:invertIfNegative val="1"/>
            <c:bubble3D val="0"/>
            <c:extLst>
              <c:ext xmlns:c16="http://schemas.microsoft.com/office/drawing/2014/chart" uri="{C3380CC4-5D6E-409C-BE32-E72D297353CC}">
                <c16:uniqueId val="{0000000D-2940-8949-80B2-7FEBB79F899D}"/>
              </c:ext>
            </c:extLst>
          </c:dPt>
          <c:dPt>
            <c:idx val="14"/>
            <c:invertIfNegative val="1"/>
            <c:bubble3D val="0"/>
            <c:extLst>
              <c:ext xmlns:c16="http://schemas.microsoft.com/office/drawing/2014/chart" uri="{C3380CC4-5D6E-409C-BE32-E72D297353CC}">
                <c16:uniqueId val="{0000000E-2940-8949-80B2-7FEBB79F899D}"/>
              </c:ext>
            </c:extLst>
          </c:dPt>
          <c:dPt>
            <c:idx val="15"/>
            <c:invertIfNegative val="1"/>
            <c:bubble3D val="0"/>
            <c:extLst>
              <c:ext xmlns:c16="http://schemas.microsoft.com/office/drawing/2014/chart" uri="{C3380CC4-5D6E-409C-BE32-E72D297353CC}">
                <c16:uniqueId val="{0000000F-2940-8949-80B2-7FEBB79F899D}"/>
              </c:ext>
            </c:extLst>
          </c:dPt>
          <c:dPt>
            <c:idx val="16"/>
            <c:invertIfNegative val="1"/>
            <c:bubble3D val="0"/>
            <c:extLst>
              <c:ext xmlns:c16="http://schemas.microsoft.com/office/drawing/2014/chart" uri="{C3380CC4-5D6E-409C-BE32-E72D297353CC}">
                <c16:uniqueId val="{00000010-2940-8949-80B2-7FEBB79F899D}"/>
              </c:ext>
            </c:extLst>
          </c:dPt>
          <c:dPt>
            <c:idx val="17"/>
            <c:invertIfNegative val="1"/>
            <c:bubble3D val="0"/>
            <c:extLst>
              <c:ext xmlns:c16="http://schemas.microsoft.com/office/drawing/2014/chart" uri="{C3380CC4-5D6E-409C-BE32-E72D297353CC}">
                <c16:uniqueId val="{00000011-2940-8949-80B2-7FEBB79F899D}"/>
              </c:ext>
            </c:extLst>
          </c:dPt>
          <c:dPt>
            <c:idx val="18"/>
            <c:invertIfNegative val="1"/>
            <c:bubble3D val="0"/>
            <c:extLst>
              <c:ext xmlns:c16="http://schemas.microsoft.com/office/drawing/2014/chart" uri="{C3380CC4-5D6E-409C-BE32-E72D297353CC}">
                <c16:uniqueId val="{00000012-2940-8949-80B2-7FEBB79F899D}"/>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2940-8949-80B2-7FEBB79F899D}"/>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2940-8949-80B2-7FEBB79F899D}"/>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2940-8949-80B2-7FEBB79F899D}"/>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2940-8949-80B2-7FEBB79F899D}"/>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2940-8949-80B2-7FEBB79F899D}"/>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2940-8949-80B2-7FEBB79F899D}"/>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2940-8949-80B2-7FEBB79F899D}"/>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2940-8949-80B2-7FEBB79F899D}"/>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2940-8949-80B2-7FEBB79F899D}"/>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2940-8949-80B2-7FEBB79F899D}"/>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2940-8949-80B2-7FEBB79F899D}"/>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2940-8949-80B2-7FEBB79F899D}"/>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2940-8949-80B2-7FEBB79F899D}"/>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2940-8949-80B2-7FEBB79F899D}"/>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2940-8949-80B2-7FEBB79F899D}"/>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2940-8949-80B2-7FEBB79F899D}"/>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2940-8949-80B2-7FEBB79F899D}"/>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2940-8949-80B2-7FEBB79F899D}"/>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2940-8949-80B2-7FEBB79F899D}"/>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8.1729000000000003</c:v>
                </c:pt>
                <c:pt idx="2" formatCode="#,##0.0">
                  <c:v>8.3531999999999993</c:v>
                </c:pt>
                <c:pt idx="3" formatCode="#,##0.0">
                  <c:v>7.9960000000000004</c:v>
                </c:pt>
                <c:pt idx="5" formatCode="#,##0.0">
                  <c:v>7.7065999999999999</c:v>
                </c:pt>
                <c:pt idx="6" formatCode="#,##0.0">
                  <c:v>8.27</c:v>
                </c:pt>
                <c:pt idx="7" formatCode="#,##0.0">
                  <c:v>7.8754</c:v>
                </c:pt>
                <c:pt idx="8" formatCode="#,##0.0">
                  <c:v>8.4657999999999998</c:v>
                </c:pt>
                <c:pt idx="9" formatCode="#,##0.0">
                  <c:v>8.3186</c:v>
                </c:pt>
                <c:pt idx="10" formatCode="#,##0.0">
                  <c:v>8.141</c:v>
                </c:pt>
                <c:pt idx="12" formatCode="#,##0.0">
                  <c:v>7.3470000000000004</c:v>
                </c:pt>
                <c:pt idx="13" formatCode="#,##0.0">
                  <c:v>8.3160000000000007</c:v>
                </c:pt>
                <c:pt idx="14" formatCode="#,##0.0">
                  <c:v>8.9616000000000007</c:v>
                </c:pt>
                <c:pt idx="16" formatCode="#,##0.0">
                  <c:v>8.2688000000000006</c:v>
                </c:pt>
                <c:pt idx="17" formatCode="#,##0.0">
                  <c:v>7.9866999999999999</c:v>
                </c:pt>
                <c:pt idx="18" formatCode="#,##0.0">
                  <c:v>8.4738000000000007</c:v>
                </c:pt>
                <c:pt idx="20" formatCode="#,##0.0">
                  <c:v>8.6</c:v>
                </c:pt>
                <c:pt idx="21" formatCode="#,##0.0">
                  <c:v>8.1</c:v>
                </c:pt>
                <c:pt idx="22" formatCode="#,##0.0">
                  <c:v>8</c:v>
                </c:pt>
                <c:pt idx="23" formatCode="#,##0.0">
                  <c:v>8.6</c:v>
                </c:pt>
                <c:pt idx="24" formatCode="#,##0.0">
                  <c:v>8.1999999999999993</c:v>
                </c:pt>
                <c:pt idx="25" formatCode="#,##0.0">
                  <c:v>8</c:v>
                </c:pt>
              </c:numCache>
            </c:numRef>
          </c:val>
          <c:extLst>
            <c:ext xmlns:c16="http://schemas.microsoft.com/office/drawing/2014/chart" uri="{C3380CC4-5D6E-409C-BE32-E72D297353CC}">
              <c16:uniqueId val="{00000013-2940-8949-80B2-7FEBB79F899D}"/>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0"/>
        <c:axPos val="l"/>
        <c:numFmt formatCode="General" sourceLinked="0"/>
        <c:majorTickMark val="out"/>
        <c:minorTickMark val="none"/>
        <c:tickLblPos val="nextTo"/>
        <c:spPr>
          <a:ln w="6350" cap="flat">
            <a:solidFill>
              <a:srgbClr val="888888"/>
            </a:solidFill>
            <a:prstDash val="solid"/>
            <a:round/>
          </a:ln>
        </c:spPr>
        <c:txPr>
          <a:bodyPr rot="0"/>
          <a:lstStyle/>
          <a:p>
            <a:pPr>
              <a:defRPr sz="700" b="1" i="0" u="none" strike="noStrike">
                <a:solidFill>
                  <a:srgbClr val="666666"/>
                </a:solidFill>
                <a:latin typeface="BBVABentonSans"/>
              </a:defRPr>
            </a:pPr>
            <a:endParaRPr lang="es-ES"/>
          </a:p>
        </c:txPr>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6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C.-La gran mayoría de los jueces está al margen de las disputas de los partidos políticos</c:v>
                </c:pt>
              </c:strCache>
            </c:strRef>
          </c:tx>
          <c:spPr>
            <a:solidFill>
              <a:srgbClr val="AD53A1"/>
            </a:solidFill>
            <a:ln w="9525" cap="flat">
              <a:noFill/>
              <a:miter lim="400000"/>
            </a:ln>
            <a:effectLst/>
          </c:spPr>
          <c:invertIfNegative val="0"/>
          <c:dPt>
            <c:idx val="0"/>
            <c:invertIfNegative val="1"/>
            <c:bubble3D val="0"/>
            <c:extLst>
              <c:ext xmlns:c16="http://schemas.microsoft.com/office/drawing/2014/chart" uri="{C3380CC4-5D6E-409C-BE32-E72D297353CC}">
                <c16:uniqueId val="{00000000-EAAC-6448-9D8C-8049E8243558}"/>
              </c:ext>
            </c:extLst>
          </c:dPt>
          <c:dPt>
            <c:idx val="1"/>
            <c:invertIfNegative val="1"/>
            <c:bubble3D val="0"/>
            <c:extLst>
              <c:ext xmlns:c16="http://schemas.microsoft.com/office/drawing/2014/chart" uri="{C3380CC4-5D6E-409C-BE32-E72D297353CC}">
                <c16:uniqueId val="{00000001-EAAC-6448-9D8C-8049E8243558}"/>
              </c:ext>
            </c:extLst>
          </c:dPt>
          <c:dPt>
            <c:idx val="2"/>
            <c:invertIfNegative val="1"/>
            <c:bubble3D val="0"/>
            <c:extLst>
              <c:ext xmlns:c16="http://schemas.microsoft.com/office/drawing/2014/chart" uri="{C3380CC4-5D6E-409C-BE32-E72D297353CC}">
                <c16:uniqueId val="{00000002-EAAC-6448-9D8C-8049E8243558}"/>
              </c:ext>
            </c:extLst>
          </c:dPt>
          <c:dPt>
            <c:idx val="3"/>
            <c:invertIfNegative val="1"/>
            <c:bubble3D val="0"/>
            <c:extLst>
              <c:ext xmlns:c16="http://schemas.microsoft.com/office/drawing/2014/chart" uri="{C3380CC4-5D6E-409C-BE32-E72D297353CC}">
                <c16:uniqueId val="{00000003-EAAC-6448-9D8C-8049E8243558}"/>
              </c:ext>
            </c:extLst>
          </c:dPt>
          <c:dPt>
            <c:idx val="4"/>
            <c:invertIfNegative val="1"/>
            <c:bubble3D val="0"/>
            <c:extLst>
              <c:ext xmlns:c16="http://schemas.microsoft.com/office/drawing/2014/chart" uri="{C3380CC4-5D6E-409C-BE32-E72D297353CC}">
                <c16:uniqueId val="{00000004-EAAC-6448-9D8C-8049E8243558}"/>
              </c:ext>
            </c:extLst>
          </c:dPt>
          <c:dPt>
            <c:idx val="5"/>
            <c:invertIfNegative val="1"/>
            <c:bubble3D val="0"/>
            <c:extLst>
              <c:ext xmlns:c16="http://schemas.microsoft.com/office/drawing/2014/chart" uri="{C3380CC4-5D6E-409C-BE32-E72D297353CC}">
                <c16:uniqueId val="{00000005-EAAC-6448-9D8C-8049E8243558}"/>
              </c:ext>
            </c:extLst>
          </c:dPt>
          <c:dPt>
            <c:idx val="6"/>
            <c:invertIfNegative val="1"/>
            <c:bubble3D val="0"/>
            <c:extLst>
              <c:ext xmlns:c16="http://schemas.microsoft.com/office/drawing/2014/chart" uri="{C3380CC4-5D6E-409C-BE32-E72D297353CC}">
                <c16:uniqueId val="{00000006-EAAC-6448-9D8C-8049E8243558}"/>
              </c:ext>
            </c:extLst>
          </c:dPt>
          <c:dPt>
            <c:idx val="7"/>
            <c:invertIfNegative val="1"/>
            <c:bubble3D val="0"/>
            <c:extLst>
              <c:ext xmlns:c16="http://schemas.microsoft.com/office/drawing/2014/chart" uri="{C3380CC4-5D6E-409C-BE32-E72D297353CC}">
                <c16:uniqueId val="{00000007-EAAC-6448-9D8C-8049E8243558}"/>
              </c:ext>
            </c:extLst>
          </c:dPt>
          <c:dPt>
            <c:idx val="8"/>
            <c:invertIfNegative val="1"/>
            <c:bubble3D val="0"/>
            <c:extLst>
              <c:ext xmlns:c16="http://schemas.microsoft.com/office/drawing/2014/chart" uri="{C3380CC4-5D6E-409C-BE32-E72D297353CC}">
                <c16:uniqueId val="{00000008-EAAC-6448-9D8C-8049E8243558}"/>
              </c:ext>
            </c:extLst>
          </c:dPt>
          <c:dPt>
            <c:idx val="9"/>
            <c:invertIfNegative val="1"/>
            <c:bubble3D val="0"/>
            <c:extLst>
              <c:ext xmlns:c16="http://schemas.microsoft.com/office/drawing/2014/chart" uri="{C3380CC4-5D6E-409C-BE32-E72D297353CC}">
                <c16:uniqueId val="{00000009-EAAC-6448-9D8C-8049E8243558}"/>
              </c:ext>
            </c:extLst>
          </c:dPt>
          <c:dPt>
            <c:idx val="10"/>
            <c:invertIfNegative val="1"/>
            <c:bubble3D val="0"/>
            <c:extLst>
              <c:ext xmlns:c16="http://schemas.microsoft.com/office/drawing/2014/chart" uri="{C3380CC4-5D6E-409C-BE32-E72D297353CC}">
                <c16:uniqueId val="{0000000A-EAAC-6448-9D8C-8049E8243558}"/>
              </c:ext>
            </c:extLst>
          </c:dPt>
          <c:dPt>
            <c:idx val="11"/>
            <c:invertIfNegative val="1"/>
            <c:bubble3D val="0"/>
            <c:extLst>
              <c:ext xmlns:c16="http://schemas.microsoft.com/office/drawing/2014/chart" uri="{C3380CC4-5D6E-409C-BE32-E72D297353CC}">
                <c16:uniqueId val="{0000000B-EAAC-6448-9D8C-8049E8243558}"/>
              </c:ext>
            </c:extLst>
          </c:dPt>
          <c:dPt>
            <c:idx val="12"/>
            <c:invertIfNegative val="1"/>
            <c:bubble3D val="0"/>
            <c:extLst>
              <c:ext xmlns:c16="http://schemas.microsoft.com/office/drawing/2014/chart" uri="{C3380CC4-5D6E-409C-BE32-E72D297353CC}">
                <c16:uniqueId val="{0000000C-EAAC-6448-9D8C-8049E8243558}"/>
              </c:ext>
            </c:extLst>
          </c:dPt>
          <c:dPt>
            <c:idx val="13"/>
            <c:invertIfNegative val="1"/>
            <c:bubble3D val="0"/>
            <c:extLst>
              <c:ext xmlns:c16="http://schemas.microsoft.com/office/drawing/2014/chart" uri="{C3380CC4-5D6E-409C-BE32-E72D297353CC}">
                <c16:uniqueId val="{0000000D-EAAC-6448-9D8C-8049E8243558}"/>
              </c:ext>
            </c:extLst>
          </c:dPt>
          <c:dPt>
            <c:idx val="14"/>
            <c:invertIfNegative val="1"/>
            <c:bubble3D val="0"/>
            <c:extLst>
              <c:ext xmlns:c16="http://schemas.microsoft.com/office/drawing/2014/chart" uri="{C3380CC4-5D6E-409C-BE32-E72D297353CC}">
                <c16:uniqueId val="{0000000E-EAAC-6448-9D8C-8049E8243558}"/>
              </c:ext>
            </c:extLst>
          </c:dPt>
          <c:dPt>
            <c:idx val="15"/>
            <c:invertIfNegative val="1"/>
            <c:bubble3D val="0"/>
            <c:extLst>
              <c:ext xmlns:c16="http://schemas.microsoft.com/office/drawing/2014/chart" uri="{C3380CC4-5D6E-409C-BE32-E72D297353CC}">
                <c16:uniqueId val="{0000000F-EAAC-6448-9D8C-8049E8243558}"/>
              </c:ext>
            </c:extLst>
          </c:dPt>
          <c:dPt>
            <c:idx val="16"/>
            <c:invertIfNegative val="1"/>
            <c:bubble3D val="0"/>
            <c:extLst>
              <c:ext xmlns:c16="http://schemas.microsoft.com/office/drawing/2014/chart" uri="{C3380CC4-5D6E-409C-BE32-E72D297353CC}">
                <c16:uniqueId val="{00000010-EAAC-6448-9D8C-8049E8243558}"/>
              </c:ext>
            </c:extLst>
          </c:dPt>
          <c:dPt>
            <c:idx val="17"/>
            <c:invertIfNegative val="1"/>
            <c:bubble3D val="0"/>
            <c:extLst>
              <c:ext xmlns:c16="http://schemas.microsoft.com/office/drawing/2014/chart" uri="{C3380CC4-5D6E-409C-BE32-E72D297353CC}">
                <c16:uniqueId val="{00000011-EAAC-6448-9D8C-8049E8243558}"/>
              </c:ext>
            </c:extLst>
          </c:dPt>
          <c:dPt>
            <c:idx val="18"/>
            <c:invertIfNegative val="1"/>
            <c:bubble3D val="0"/>
            <c:extLst>
              <c:ext xmlns:c16="http://schemas.microsoft.com/office/drawing/2014/chart" uri="{C3380CC4-5D6E-409C-BE32-E72D297353CC}">
                <c16:uniqueId val="{00000012-EAAC-6448-9D8C-8049E8243558}"/>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EAAC-6448-9D8C-8049E8243558}"/>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EAAC-6448-9D8C-8049E8243558}"/>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EAAC-6448-9D8C-8049E8243558}"/>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EAAC-6448-9D8C-8049E8243558}"/>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EAAC-6448-9D8C-8049E8243558}"/>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EAAC-6448-9D8C-8049E8243558}"/>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EAAC-6448-9D8C-8049E8243558}"/>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EAAC-6448-9D8C-8049E8243558}"/>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EAAC-6448-9D8C-8049E8243558}"/>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EAAC-6448-9D8C-8049E8243558}"/>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EAAC-6448-9D8C-8049E8243558}"/>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EAAC-6448-9D8C-8049E8243558}"/>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EAAC-6448-9D8C-8049E8243558}"/>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EAAC-6448-9D8C-8049E8243558}"/>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EAAC-6448-9D8C-8049E8243558}"/>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EAAC-6448-9D8C-8049E8243558}"/>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EAAC-6448-9D8C-8049E8243558}"/>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EAAC-6448-9D8C-8049E8243558}"/>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EAAC-6448-9D8C-8049E8243558}"/>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0">
                    <c:v>Total</c:v>
                  </c:pt>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4.8460000000000001</c:v>
                </c:pt>
                <c:pt idx="2" formatCode="#,##0.0">
                  <c:v>4.8392999999999997</c:v>
                </c:pt>
                <c:pt idx="3" formatCode="#,##0.0">
                  <c:v>4.8524000000000003</c:v>
                </c:pt>
                <c:pt idx="5" formatCode="#,##0.0">
                  <c:v>5.0782999999999996</c:v>
                </c:pt>
                <c:pt idx="6" formatCode="#,##0.0">
                  <c:v>4.4829999999999997</c:v>
                </c:pt>
                <c:pt idx="7" formatCode="#,##0.0">
                  <c:v>4.3883999999999999</c:v>
                </c:pt>
                <c:pt idx="8" formatCode="#,##0.0">
                  <c:v>4.9039999999999999</c:v>
                </c:pt>
                <c:pt idx="9" formatCode="#,##0.0">
                  <c:v>5.0815999999999999</c:v>
                </c:pt>
                <c:pt idx="10" formatCode="#,##0.0">
                  <c:v>5.0629</c:v>
                </c:pt>
                <c:pt idx="12" formatCode="#,##0.0">
                  <c:v>4.5298999999999996</c:v>
                </c:pt>
                <c:pt idx="13" formatCode="#,##0.0">
                  <c:v>5.1193</c:v>
                </c:pt>
                <c:pt idx="14" formatCode="#,##0.0">
                  <c:v>4.9957000000000003</c:v>
                </c:pt>
                <c:pt idx="16" formatCode="#,##0.0">
                  <c:v>4.0156000000000001</c:v>
                </c:pt>
                <c:pt idx="17" formatCode="#,##0.0">
                  <c:v>5.0838000000000001</c:v>
                </c:pt>
                <c:pt idx="18" formatCode="#,##0.0">
                  <c:v>5.7609000000000004</c:v>
                </c:pt>
                <c:pt idx="20" formatCode="#,##0.0">
                  <c:v>6.3</c:v>
                </c:pt>
                <c:pt idx="21" formatCode="#,##0.0">
                  <c:v>4.7</c:v>
                </c:pt>
                <c:pt idx="22" formatCode="#,##0.0">
                  <c:v>4.7</c:v>
                </c:pt>
                <c:pt idx="23" formatCode="#,##0.0">
                  <c:v>3.7</c:v>
                </c:pt>
                <c:pt idx="24" formatCode="#,##0.0">
                  <c:v>4.0999999999999996</c:v>
                </c:pt>
                <c:pt idx="25" formatCode="#,##0.0">
                  <c:v>4.8</c:v>
                </c:pt>
              </c:numCache>
            </c:numRef>
          </c:val>
          <c:extLst>
            <c:ext xmlns:c16="http://schemas.microsoft.com/office/drawing/2014/chart" uri="{C3380CC4-5D6E-409C-BE32-E72D297353CC}">
              <c16:uniqueId val="{00000013-EAAC-6448-9D8C-8049E8243558}"/>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1"/>
        <c:axPos val="l"/>
        <c:numFmt formatCode="General" sourceLinked="0"/>
        <c:majorTickMark val="out"/>
        <c:minorTickMark val="none"/>
        <c:tickLblPos val="nextTo"/>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6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G.-La gran mayoría de los jueces defiende los valores democráticos de la Constitución</c:v>
                </c:pt>
              </c:strCache>
            </c:strRef>
          </c:tx>
          <c:spPr>
            <a:solidFill>
              <a:srgbClr val="F8CD51"/>
            </a:solidFill>
            <a:ln w="9525" cap="flat">
              <a:noFill/>
              <a:miter lim="400000"/>
            </a:ln>
            <a:effectLst/>
          </c:spPr>
          <c:invertIfNegative val="0"/>
          <c:dPt>
            <c:idx val="0"/>
            <c:invertIfNegative val="1"/>
            <c:bubble3D val="0"/>
            <c:extLst>
              <c:ext xmlns:c16="http://schemas.microsoft.com/office/drawing/2014/chart" uri="{C3380CC4-5D6E-409C-BE32-E72D297353CC}">
                <c16:uniqueId val="{00000000-959E-7045-856D-4A5C7446916E}"/>
              </c:ext>
            </c:extLst>
          </c:dPt>
          <c:dPt>
            <c:idx val="1"/>
            <c:invertIfNegative val="1"/>
            <c:bubble3D val="0"/>
            <c:extLst>
              <c:ext xmlns:c16="http://schemas.microsoft.com/office/drawing/2014/chart" uri="{C3380CC4-5D6E-409C-BE32-E72D297353CC}">
                <c16:uniqueId val="{00000001-959E-7045-856D-4A5C7446916E}"/>
              </c:ext>
            </c:extLst>
          </c:dPt>
          <c:dPt>
            <c:idx val="2"/>
            <c:invertIfNegative val="1"/>
            <c:bubble3D val="0"/>
            <c:extLst>
              <c:ext xmlns:c16="http://schemas.microsoft.com/office/drawing/2014/chart" uri="{C3380CC4-5D6E-409C-BE32-E72D297353CC}">
                <c16:uniqueId val="{00000002-959E-7045-856D-4A5C7446916E}"/>
              </c:ext>
            </c:extLst>
          </c:dPt>
          <c:dPt>
            <c:idx val="3"/>
            <c:invertIfNegative val="1"/>
            <c:bubble3D val="0"/>
            <c:extLst>
              <c:ext xmlns:c16="http://schemas.microsoft.com/office/drawing/2014/chart" uri="{C3380CC4-5D6E-409C-BE32-E72D297353CC}">
                <c16:uniqueId val="{00000003-959E-7045-856D-4A5C7446916E}"/>
              </c:ext>
            </c:extLst>
          </c:dPt>
          <c:dPt>
            <c:idx val="4"/>
            <c:invertIfNegative val="1"/>
            <c:bubble3D val="0"/>
            <c:extLst>
              <c:ext xmlns:c16="http://schemas.microsoft.com/office/drawing/2014/chart" uri="{C3380CC4-5D6E-409C-BE32-E72D297353CC}">
                <c16:uniqueId val="{00000004-959E-7045-856D-4A5C7446916E}"/>
              </c:ext>
            </c:extLst>
          </c:dPt>
          <c:dPt>
            <c:idx val="5"/>
            <c:invertIfNegative val="1"/>
            <c:bubble3D val="0"/>
            <c:extLst>
              <c:ext xmlns:c16="http://schemas.microsoft.com/office/drawing/2014/chart" uri="{C3380CC4-5D6E-409C-BE32-E72D297353CC}">
                <c16:uniqueId val="{00000005-959E-7045-856D-4A5C7446916E}"/>
              </c:ext>
            </c:extLst>
          </c:dPt>
          <c:dPt>
            <c:idx val="6"/>
            <c:invertIfNegative val="1"/>
            <c:bubble3D val="0"/>
            <c:extLst>
              <c:ext xmlns:c16="http://schemas.microsoft.com/office/drawing/2014/chart" uri="{C3380CC4-5D6E-409C-BE32-E72D297353CC}">
                <c16:uniqueId val="{00000006-959E-7045-856D-4A5C7446916E}"/>
              </c:ext>
            </c:extLst>
          </c:dPt>
          <c:dPt>
            <c:idx val="7"/>
            <c:invertIfNegative val="1"/>
            <c:bubble3D val="0"/>
            <c:extLst>
              <c:ext xmlns:c16="http://schemas.microsoft.com/office/drawing/2014/chart" uri="{C3380CC4-5D6E-409C-BE32-E72D297353CC}">
                <c16:uniqueId val="{00000007-959E-7045-856D-4A5C7446916E}"/>
              </c:ext>
            </c:extLst>
          </c:dPt>
          <c:dPt>
            <c:idx val="8"/>
            <c:invertIfNegative val="1"/>
            <c:bubble3D val="0"/>
            <c:extLst>
              <c:ext xmlns:c16="http://schemas.microsoft.com/office/drawing/2014/chart" uri="{C3380CC4-5D6E-409C-BE32-E72D297353CC}">
                <c16:uniqueId val="{00000008-959E-7045-856D-4A5C7446916E}"/>
              </c:ext>
            </c:extLst>
          </c:dPt>
          <c:dPt>
            <c:idx val="9"/>
            <c:invertIfNegative val="1"/>
            <c:bubble3D val="0"/>
            <c:extLst>
              <c:ext xmlns:c16="http://schemas.microsoft.com/office/drawing/2014/chart" uri="{C3380CC4-5D6E-409C-BE32-E72D297353CC}">
                <c16:uniqueId val="{00000009-959E-7045-856D-4A5C7446916E}"/>
              </c:ext>
            </c:extLst>
          </c:dPt>
          <c:dPt>
            <c:idx val="10"/>
            <c:invertIfNegative val="1"/>
            <c:bubble3D val="0"/>
            <c:extLst>
              <c:ext xmlns:c16="http://schemas.microsoft.com/office/drawing/2014/chart" uri="{C3380CC4-5D6E-409C-BE32-E72D297353CC}">
                <c16:uniqueId val="{0000000A-959E-7045-856D-4A5C7446916E}"/>
              </c:ext>
            </c:extLst>
          </c:dPt>
          <c:dPt>
            <c:idx val="11"/>
            <c:invertIfNegative val="1"/>
            <c:bubble3D val="0"/>
            <c:extLst>
              <c:ext xmlns:c16="http://schemas.microsoft.com/office/drawing/2014/chart" uri="{C3380CC4-5D6E-409C-BE32-E72D297353CC}">
                <c16:uniqueId val="{0000000B-959E-7045-856D-4A5C7446916E}"/>
              </c:ext>
            </c:extLst>
          </c:dPt>
          <c:dPt>
            <c:idx val="12"/>
            <c:invertIfNegative val="1"/>
            <c:bubble3D val="0"/>
            <c:extLst>
              <c:ext xmlns:c16="http://schemas.microsoft.com/office/drawing/2014/chart" uri="{C3380CC4-5D6E-409C-BE32-E72D297353CC}">
                <c16:uniqueId val="{0000000C-959E-7045-856D-4A5C7446916E}"/>
              </c:ext>
            </c:extLst>
          </c:dPt>
          <c:dPt>
            <c:idx val="13"/>
            <c:invertIfNegative val="1"/>
            <c:bubble3D val="0"/>
            <c:extLst>
              <c:ext xmlns:c16="http://schemas.microsoft.com/office/drawing/2014/chart" uri="{C3380CC4-5D6E-409C-BE32-E72D297353CC}">
                <c16:uniqueId val="{0000000D-959E-7045-856D-4A5C7446916E}"/>
              </c:ext>
            </c:extLst>
          </c:dPt>
          <c:dPt>
            <c:idx val="14"/>
            <c:invertIfNegative val="1"/>
            <c:bubble3D val="0"/>
            <c:extLst>
              <c:ext xmlns:c16="http://schemas.microsoft.com/office/drawing/2014/chart" uri="{C3380CC4-5D6E-409C-BE32-E72D297353CC}">
                <c16:uniqueId val="{0000000E-959E-7045-856D-4A5C7446916E}"/>
              </c:ext>
            </c:extLst>
          </c:dPt>
          <c:dPt>
            <c:idx val="15"/>
            <c:invertIfNegative val="1"/>
            <c:bubble3D val="0"/>
            <c:extLst>
              <c:ext xmlns:c16="http://schemas.microsoft.com/office/drawing/2014/chart" uri="{C3380CC4-5D6E-409C-BE32-E72D297353CC}">
                <c16:uniqueId val="{0000000F-959E-7045-856D-4A5C7446916E}"/>
              </c:ext>
            </c:extLst>
          </c:dPt>
          <c:dPt>
            <c:idx val="16"/>
            <c:invertIfNegative val="1"/>
            <c:bubble3D val="0"/>
            <c:extLst>
              <c:ext xmlns:c16="http://schemas.microsoft.com/office/drawing/2014/chart" uri="{C3380CC4-5D6E-409C-BE32-E72D297353CC}">
                <c16:uniqueId val="{00000010-959E-7045-856D-4A5C7446916E}"/>
              </c:ext>
            </c:extLst>
          </c:dPt>
          <c:dPt>
            <c:idx val="17"/>
            <c:invertIfNegative val="1"/>
            <c:bubble3D val="0"/>
            <c:extLst>
              <c:ext xmlns:c16="http://schemas.microsoft.com/office/drawing/2014/chart" uri="{C3380CC4-5D6E-409C-BE32-E72D297353CC}">
                <c16:uniqueId val="{00000011-959E-7045-856D-4A5C7446916E}"/>
              </c:ext>
            </c:extLst>
          </c:dPt>
          <c:dPt>
            <c:idx val="18"/>
            <c:invertIfNegative val="1"/>
            <c:bubble3D val="0"/>
            <c:extLst>
              <c:ext xmlns:c16="http://schemas.microsoft.com/office/drawing/2014/chart" uri="{C3380CC4-5D6E-409C-BE32-E72D297353CC}">
                <c16:uniqueId val="{00000012-959E-7045-856D-4A5C7446916E}"/>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959E-7045-856D-4A5C7446916E}"/>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959E-7045-856D-4A5C7446916E}"/>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959E-7045-856D-4A5C7446916E}"/>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959E-7045-856D-4A5C7446916E}"/>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959E-7045-856D-4A5C7446916E}"/>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959E-7045-856D-4A5C7446916E}"/>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959E-7045-856D-4A5C7446916E}"/>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959E-7045-856D-4A5C7446916E}"/>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959E-7045-856D-4A5C7446916E}"/>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959E-7045-856D-4A5C7446916E}"/>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959E-7045-856D-4A5C7446916E}"/>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959E-7045-856D-4A5C7446916E}"/>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959E-7045-856D-4A5C7446916E}"/>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959E-7045-856D-4A5C7446916E}"/>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959E-7045-856D-4A5C7446916E}"/>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959E-7045-856D-4A5C7446916E}"/>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959E-7045-856D-4A5C7446916E}"/>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959E-7045-856D-4A5C7446916E}"/>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959E-7045-856D-4A5C7446916E}"/>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0">
                    <c:v>Total</c:v>
                  </c:pt>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6.2957999999999998</c:v>
                </c:pt>
                <c:pt idx="2" formatCode="#,##0.0">
                  <c:v>6.3152999999999997</c:v>
                </c:pt>
                <c:pt idx="3" formatCode="#,##0.0">
                  <c:v>6.2770000000000001</c:v>
                </c:pt>
                <c:pt idx="5" formatCode="#,##0.0">
                  <c:v>6.8304</c:v>
                </c:pt>
                <c:pt idx="6" formatCode="#,##0.0">
                  <c:v>5.9436</c:v>
                </c:pt>
                <c:pt idx="7" formatCode="#,##0.0">
                  <c:v>5.7933000000000003</c:v>
                </c:pt>
                <c:pt idx="8" formatCode="#,##0.0">
                  <c:v>6.5152000000000001</c:v>
                </c:pt>
                <c:pt idx="9" formatCode="#,##0.0">
                  <c:v>6.5805999999999996</c:v>
                </c:pt>
                <c:pt idx="10" formatCode="#,##0.0">
                  <c:v>6.2618999999999998</c:v>
                </c:pt>
                <c:pt idx="12" formatCode="#,##0.0">
                  <c:v>5.8701999999999996</c:v>
                </c:pt>
                <c:pt idx="13" formatCode="#,##0.0">
                  <c:v>6.6</c:v>
                </c:pt>
                <c:pt idx="14" formatCode="#,##0.0">
                  <c:v>6.5475000000000003</c:v>
                </c:pt>
                <c:pt idx="16" formatCode="#,##0.0">
                  <c:v>5.6246999999999998</c:v>
                </c:pt>
                <c:pt idx="17" formatCode="#,##0.0">
                  <c:v>6.4630999999999998</c:v>
                </c:pt>
                <c:pt idx="18" formatCode="#,##0.0">
                  <c:v>7.133</c:v>
                </c:pt>
                <c:pt idx="20" formatCode="#,##0.0">
                  <c:v>7.7</c:v>
                </c:pt>
                <c:pt idx="21" formatCode="#,##0.0">
                  <c:v>6.3</c:v>
                </c:pt>
                <c:pt idx="22" formatCode="#,##0.0">
                  <c:v>6.2</c:v>
                </c:pt>
                <c:pt idx="23" formatCode="#,##0.0">
                  <c:v>5.2</c:v>
                </c:pt>
                <c:pt idx="24" formatCode="#,##0.0">
                  <c:v>5.5</c:v>
                </c:pt>
                <c:pt idx="25" formatCode="#,##0.0">
                  <c:v>6.2</c:v>
                </c:pt>
              </c:numCache>
            </c:numRef>
          </c:val>
          <c:extLst>
            <c:ext xmlns:c16="http://schemas.microsoft.com/office/drawing/2014/chart" uri="{C3380CC4-5D6E-409C-BE32-E72D297353CC}">
              <c16:uniqueId val="{00000013-959E-7045-856D-4A5C7446916E}"/>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1"/>
        <c:axPos val="l"/>
        <c:numFmt formatCode="General" sourceLinked="0"/>
        <c:majorTickMark val="out"/>
        <c:minorTickMark val="none"/>
        <c:tickLblPos val="nextTo"/>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6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43570199999999998"/>
          <c:y val="2.6862500000000001E-2"/>
          <c:w val="0.54461999999999999"/>
          <c:h val="0.91909300000000005"/>
        </c:manualLayout>
      </c:layout>
      <c:barChart>
        <c:barDir val="bar"/>
        <c:grouping val="clustered"/>
        <c:varyColors val="0"/>
        <c:ser>
          <c:idx val="0"/>
          <c:order val="0"/>
          <c:tx>
            <c:strRef>
              <c:f>Sheet1!$A$3</c:f>
              <c:strCache>
                <c:ptCount val="1"/>
                <c:pt idx="0">
                  <c:v>F.-La gran mayoría de los jueces se comporta de manera objetiva, es decir, se atiene en sus sentencias a lo que marca la ley</c:v>
                </c:pt>
              </c:strCache>
            </c:strRef>
          </c:tx>
          <c:spPr>
            <a:solidFill>
              <a:srgbClr val="48AE64"/>
            </a:solidFill>
            <a:ln w="9525" cap="flat">
              <a:noFill/>
              <a:miter lim="400000"/>
            </a:ln>
            <a:effectLst/>
          </c:spPr>
          <c:invertIfNegative val="0"/>
          <c:dPt>
            <c:idx val="0"/>
            <c:invertIfNegative val="1"/>
            <c:bubble3D val="0"/>
            <c:extLst>
              <c:ext xmlns:c16="http://schemas.microsoft.com/office/drawing/2014/chart" uri="{C3380CC4-5D6E-409C-BE32-E72D297353CC}">
                <c16:uniqueId val="{00000000-5792-A947-B345-78BF616FBF1A}"/>
              </c:ext>
            </c:extLst>
          </c:dPt>
          <c:dPt>
            <c:idx val="1"/>
            <c:invertIfNegative val="1"/>
            <c:bubble3D val="0"/>
            <c:extLst>
              <c:ext xmlns:c16="http://schemas.microsoft.com/office/drawing/2014/chart" uri="{C3380CC4-5D6E-409C-BE32-E72D297353CC}">
                <c16:uniqueId val="{00000001-5792-A947-B345-78BF616FBF1A}"/>
              </c:ext>
            </c:extLst>
          </c:dPt>
          <c:dPt>
            <c:idx val="2"/>
            <c:invertIfNegative val="1"/>
            <c:bubble3D val="0"/>
            <c:extLst>
              <c:ext xmlns:c16="http://schemas.microsoft.com/office/drawing/2014/chart" uri="{C3380CC4-5D6E-409C-BE32-E72D297353CC}">
                <c16:uniqueId val="{00000002-5792-A947-B345-78BF616FBF1A}"/>
              </c:ext>
            </c:extLst>
          </c:dPt>
          <c:dPt>
            <c:idx val="3"/>
            <c:invertIfNegative val="1"/>
            <c:bubble3D val="0"/>
            <c:extLst>
              <c:ext xmlns:c16="http://schemas.microsoft.com/office/drawing/2014/chart" uri="{C3380CC4-5D6E-409C-BE32-E72D297353CC}">
                <c16:uniqueId val="{00000003-5792-A947-B345-78BF616FBF1A}"/>
              </c:ext>
            </c:extLst>
          </c:dPt>
          <c:dPt>
            <c:idx val="4"/>
            <c:invertIfNegative val="1"/>
            <c:bubble3D val="0"/>
            <c:extLst>
              <c:ext xmlns:c16="http://schemas.microsoft.com/office/drawing/2014/chart" uri="{C3380CC4-5D6E-409C-BE32-E72D297353CC}">
                <c16:uniqueId val="{00000004-5792-A947-B345-78BF616FBF1A}"/>
              </c:ext>
            </c:extLst>
          </c:dPt>
          <c:dPt>
            <c:idx val="5"/>
            <c:invertIfNegative val="1"/>
            <c:bubble3D val="0"/>
            <c:extLst>
              <c:ext xmlns:c16="http://schemas.microsoft.com/office/drawing/2014/chart" uri="{C3380CC4-5D6E-409C-BE32-E72D297353CC}">
                <c16:uniqueId val="{00000005-5792-A947-B345-78BF616FBF1A}"/>
              </c:ext>
            </c:extLst>
          </c:dPt>
          <c:dPt>
            <c:idx val="6"/>
            <c:invertIfNegative val="1"/>
            <c:bubble3D val="0"/>
            <c:extLst>
              <c:ext xmlns:c16="http://schemas.microsoft.com/office/drawing/2014/chart" uri="{C3380CC4-5D6E-409C-BE32-E72D297353CC}">
                <c16:uniqueId val="{00000006-5792-A947-B345-78BF616FBF1A}"/>
              </c:ext>
            </c:extLst>
          </c:dPt>
          <c:dPt>
            <c:idx val="7"/>
            <c:invertIfNegative val="1"/>
            <c:bubble3D val="0"/>
            <c:extLst>
              <c:ext xmlns:c16="http://schemas.microsoft.com/office/drawing/2014/chart" uri="{C3380CC4-5D6E-409C-BE32-E72D297353CC}">
                <c16:uniqueId val="{00000007-5792-A947-B345-78BF616FBF1A}"/>
              </c:ext>
            </c:extLst>
          </c:dPt>
          <c:dPt>
            <c:idx val="8"/>
            <c:invertIfNegative val="1"/>
            <c:bubble3D val="0"/>
            <c:extLst>
              <c:ext xmlns:c16="http://schemas.microsoft.com/office/drawing/2014/chart" uri="{C3380CC4-5D6E-409C-BE32-E72D297353CC}">
                <c16:uniqueId val="{00000008-5792-A947-B345-78BF616FBF1A}"/>
              </c:ext>
            </c:extLst>
          </c:dPt>
          <c:dPt>
            <c:idx val="9"/>
            <c:invertIfNegative val="1"/>
            <c:bubble3D val="0"/>
            <c:extLst>
              <c:ext xmlns:c16="http://schemas.microsoft.com/office/drawing/2014/chart" uri="{C3380CC4-5D6E-409C-BE32-E72D297353CC}">
                <c16:uniqueId val="{00000009-5792-A947-B345-78BF616FBF1A}"/>
              </c:ext>
            </c:extLst>
          </c:dPt>
          <c:dPt>
            <c:idx val="10"/>
            <c:invertIfNegative val="1"/>
            <c:bubble3D val="0"/>
            <c:extLst>
              <c:ext xmlns:c16="http://schemas.microsoft.com/office/drawing/2014/chart" uri="{C3380CC4-5D6E-409C-BE32-E72D297353CC}">
                <c16:uniqueId val="{0000000A-5792-A947-B345-78BF616FBF1A}"/>
              </c:ext>
            </c:extLst>
          </c:dPt>
          <c:dPt>
            <c:idx val="11"/>
            <c:invertIfNegative val="1"/>
            <c:bubble3D val="0"/>
            <c:extLst>
              <c:ext xmlns:c16="http://schemas.microsoft.com/office/drawing/2014/chart" uri="{C3380CC4-5D6E-409C-BE32-E72D297353CC}">
                <c16:uniqueId val="{0000000B-5792-A947-B345-78BF616FBF1A}"/>
              </c:ext>
            </c:extLst>
          </c:dPt>
          <c:dPt>
            <c:idx val="12"/>
            <c:invertIfNegative val="1"/>
            <c:bubble3D val="0"/>
            <c:extLst>
              <c:ext xmlns:c16="http://schemas.microsoft.com/office/drawing/2014/chart" uri="{C3380CC4-5D6E-409C-BE32-E72D297353CC}">
                <c16:uniqueId val="{0000000C-5792-A947-B345-78BF616FBF1A}"/>
              </c:ext>
            </c:extLst>
          </c:dPt>
          <c:dPt>
            <c:idx val="13"/>
            <c:invertIfNegative val="1"/>
            <c:bubble3D val="0"/>
            <c:extLst>
              <c:ext xmlns:c16="http://schemas.microsoft.com/office/drawing/2014/chart" uri="{C3380CC4-5D6E-409C-BE32-E72D297353CC}">
                <c16:uniqueId val="{0000000D-5792-A947-B345-78BF616FBF1A}"/>
              </c:ext>
            </c:extLst>
          </c:dPt>
          <c:dPt>
            <c:idx val="14"/>
            <c:invertIfNegative val="1"/>
            <c:bubble3D val="0"/>
            <c:extLst>
              <c:ext xmlns:c16="http://schemas.microsoft.com/office/drawing/2014/chart" uri="{C3380CC4-5D6E-409C-BE32-E72D297353CC}">
                <c16:uniqueId val="{0000000E-5792-A947-B345-78BF616FBF1A}"/>
              </c:ext>
            </c:extLst>
          </c:dPt>
          <c:dPt>
            <c:idx val="15"/>
            <c:invertIfNegative val="1"/>
            <c:bubble3D val="0"/>
            <c:extLst>
              <c:ext xmlns:c16="http://schemas.microsoft.com/office/drawing/2014/chart" uri="{C3380CC4-5D6E-409C-BE32-E72D297353CC}">
                <c16:uniqueId val="{0000000F-5792-A947-B345-78BF616FBF1A}"/>
              </c:ext>
            </c:extLst>
          </c:dPt>
          <c:dPt>
            <c:idx val="16"/>
            <c:invertIfNegative val="1"/>
            <c:bubble3D val="0"/>
            <c:extLst>
              <c:ext xmlns:c16="http://schemas.microsoft.com/office/drawing/2014/chart" uri="{C3380CC4-5D6E-409C-BE32-E72D297353CC}">
                <c16:uniqueId val="{00000010-5792-A947-B345-78BF616FBF1A}"/>
              </c:ext>
            </c:extLst>
          </c:dPt>
          <c:dPt>
            <c:idx val="17"/>
            <c:invertIfNegative val="1"/>
            <c:bubble3D val="0"/>
            <c:extLst>
              <c:ext xmlns:c16="http://schemas.microsoft.com/office/drawing/2014/chart" uri="{C3380CC4-5D6E-409C-BE32-E72D297353CC}">
                <c16:uniqueId val="{00000011-5792-A947-B345-78BF616FBF1A}"/>
              </c:ext>
            </c:extLst>
          </c:dPt>
          <c:dPt>
            <c:idx val="18"/>
            <c:invertIfNegative val="1"/>
            <c:bubble3D val="0"/>
            <c:extLst>
              <c:ext xmlns:c16="http://schemas.microsoft.com/office/drawing/2014/chart" uri="{C3380CC4-5D6E-409C-BE32-E72D297353CC}">
                <c16:uniqueId val="{00000012-5792-A947-B345-78BF616FBF1A}"/>
              </c:ext>
            </c:extLst>
          </c:dPt>
          <c:dLbls>
            <c:dLbl>
              <c:idx val="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0-5792-A947-B345-78BF616FBF1A}"/>
                </c:ext>
              </c:extLst>
            </c:dLbl>
            <c:dLbl>
              <c:idx val="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1-5792-A947-B345-78BF616FBF1A}"/>
                </c:ext>
              </c:extLst>
            </c:dLbl>
            <c:dLbl>
              <c:idx val="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2-5792-A947-B345-78BF616FBF1A}"/>
                </c:ext>
              </c:extLst>
            </c:dLbl>
            <c:dLbl>
              <c:idx val="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3-5792-A947-B345-78BF616FBF1A}"/>
                </c:ext>
              </c:extLst>
            </c:dLbl>
            <c:dLbl>
              <c:idx val="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4-5792-A947-B345-78BF616FBF1A}"/>
                </c:ext>
              </c:extLst>
            </c:dLbl>
            <c:dLbl>
              <c:idx val="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5-5792-A947-B345-78BF616FBF1A}"/>
                </c:ext>
              </c:extLst>
            </c:dLbl>
            <c:dLbl>
              <c:idx val="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6-5792-A947-B345-78BF616FBF1A}"/>
                </c:ext>
              </c:extLst>
            </c:dLbl>
            <c:dLbl>
              <c:idx val="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7-5792-A947-B345-78BF616FBF1A}"/>
                </c:ext>
              </c:extLst>
            </c:dLbl>
            <c:dLbl>
              <c:idx val="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8-5792-A947-B345-78BF616FBF1A}"/>
                </c:ext>
              </c:extLst>
            </c:dLbl>
            <c:dLbl>
              <c:idx val="9"/>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9-5792-A947-B345-78BF616FBF1A}"/>
                </c:ext>
              </c:extLst>
            </c:dLbl>
            <c:dLbl>
              <c:idx val="10"/>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A-5792-A947-B345-78BF616FBF1A}"/>
                </c:ext>
              </c:extLst>
            </c:dLbl>
            <c:dLbl>
              <c:idx val="11"/>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B-5792-A947-B345-78BF616FBF1A}"/>
                </c:ext>
              </c:extLst>
            </c:dLbl>
            <c:dLbl>
              <c:idx val="12"/>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C-5792-A947-B345-78BF616FBF1A}"/>
                </c:ext>
              </c:extLst>
            </c:dLbl>
            <c:dLbl>
              <c:idx val="13"/>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D-5792-A947-B345-78BF616FBF1A}"/>
                </c:ext>
              </c:extLst>
            </c:dLbl>
            <c:dLbl>
              <c:idx val="14"/>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E-5792-A947-B345-78BF616FBF1A}"/>
                </c:ext>
              </c:extLst>
            </c:dLbl>
            <c:dLbl>
              <c:idx val="15"/>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0F-5792-A947-B345-78BF616FBF1A}"/>
                </c:ext>
              </c:extLst>
            </c:dLbl>
            <c:dLbl>
              <c:idx val="16"/>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0-5792-A947-B345-78BF616FBF1A}"/>
                </c:ext>
              </c:extLst>
            </c:dLbl>
            <c:dLbl>
              <c:idx val="17"/>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1-5792-A947-B345-78BF616FBF1A}"/>
                </c:ext>
              </c:extLst>
            </c:dLbl>
            <c:dLbl>
              <c:idx val="18"/>
              <c:numFmt formatCode="#,##0.0" sourceLinked="0"/>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extLst>
                <c:ext xmlns:c16="http://schemas.microsoft.com/office/drawing/2014/chart" uri="{C3380CC4-5D6E-409C-BE32-E72D297353CC}">
                  <c16:uniqueId val="{00000012-5792-A947-B345-78BF616FBF1A}"/>
                </c:ext>
              </c:extLst>
            </c:dLbl>
            <c:numFmt formatCode="#,##0.0" sourceLinked="0"/>
            <c:spPr>
              <a:noFill/>
              <a:ln>
                <a:noFill/>
              </a:ln>
              <a:effectLst/>
            </c:spPr>
            <c:txPr>
              <a:bodyPr/>
              <a:lstStyle/>
              <a:p>
                <a:pPr>
                  <a:defRPr sz="700" b="1" i="0" u="none" strike="noStrike">
                    <a:solidFill>
                      <a:srgbClr val="000000"/>
                    </a:solidFill>
                    <a:latin typeface="BBVABentonSan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Sheet1!$B$1:$AA$2</c:f>
              <c:multiLvlStrCache>
                <c:ptCount val="26"/>
                <c:lvl>
                  <c:pt idx="2">
                    <c:v>Hombre</c:v>
                  </c:pt>
                  <c:pt idx="3">
                    <c:v>Mujer</c:v>
                  </c:pt>
                  <c:pt idx="5">
                    <c:v>18-24</c:v>
                  </c:pt>
                  <c:pt idx="6">
                    <c:v>25-34</c:v>
                  </c:pt>
                  <c:pt idx="7">
                    <c:v>35-44</c:v>
                  </c:pt>
                  <c:pt idx="8">
                    <c:v>45-54</c:v>
                  </c:pt>
                  <c:pt idx="9">
                    <c:v>55-64</c:v>
                  </c:pt>
                  <c:pt idx="10">
                    <c:v>65 y más</c:v>
                  </c:pt>
                  <c:pt idx="12">
                    <c:v>Primarios</c:v>
                  </c:pt>
                  <c:pt idx="13">
                    <c:v>Secundarios</c:v>
                  </c:pt>
                  <c:pt idx="14">
                    <c:v>Terciarios</c:v>
                  </c:pt>
                  <c:pt idx="16">
                    <c:v>Izquierda (0-4)</c:v>
                  </c:pt>
                  <c:pt idx="17">
                    <c:v>Centro (5)</c:v>
                  </c:pt>
                  <c:pt idx="18">
                    <c:v>Derecha (6-10)</c:v>
                  </c:pt>
                  <c:pt idx="20">
                    <c:v>PP</c:v>
                  </c:pt>
                  <c:pt idx="21">
                    <c:v>PSOE</c:v>
                  </c:pt>
                  <c:pt idx="22">
                    <c:v>Vox</c:v>
                  </c:pt>
                  <c:pt idx="23">
                    <c:v>Sumar</c:v>
                  </c:pt>
                  <c:pt idx="24">
                    <c:v>Otros</c:v>
                  </c:pt>
                  <c:pt idx="25">
                    <c:v>Ninguno</c:v>
                  </c:pt>
                </c:lvl>
                <c:lvl>
                  <c:pt idx="0">
                    <c:v>Total</c:v>
                  </c:pt>
                  <c:pt idx="2">
                    <c:v>Sexo</c:v>
                  </c:pt>
                  <c:pt idx="5">
                    <c:v>Edad</c:v>
                  </c:pt>
                  <c:pt idx="12">
                    <c:v>Estudios</c:v>
                  </c:pt>
                  <c:pt idx="16">
                    <c:v>Ideología</c:v>
                  </c:pt>
                  <c:pt idx="20">
                    <c:v>Simpatía </c:v>
                  </c:pt>
                </c:lvl>
              </c:multiLvlStrCache>
            </c:multiLvlStrRef>
          </c:cat>
          <c:val>
            <c:numRef>
              <c:f>Sheet1!$B$3:$AA$3</c:f>
              <c:numCache>
                <c:formatCode>General</c:formatCode>
                <c:ptCount val="26"/>
                <c:pt idx="0" formatCode="#,##0.0">
                  <c:v>6.1398000000000001</c:v>
                </c:pt>
                <c:pt idx="2" formatCode="#,##0.0">
                  <c:v>6.2708000000000004</c:v>
                </c:pt>
                <c:pt idx="3" formatCode="#,##0.0">
                  <c:v>6.0137999999999998</c:v>
                </c:pt>
                <c:pt idx="5" formatCode="#,##0.0">
                  <c:v>6.3235000000000001</c:v>
                </c:pt>
                <c:pt idx="6" formatCode="#,##0.0">
                  <c:v>5.8383000000000003</c:v>
                </c:pt>
                <c:pt idx="7" formatCode="#,##0.0">
                  <c:v>5.7622</c:v>
                </c:pt>
                <c:pt idx="8" formatCode="#,##0.0">
                  <c:v>6.3627000000000002</c:v>
                </c:pt>
                <c:pt idx="9" formatCode="#,##0.0">
                  <c:v>6.2740999999999998</c:v>
                </c:pt>
                <c:pt idx="10" formatCode="#,##0.0">
                  <c:v>6.2190000000000003</c:v>
                </c:pt>
                <c:pt idx="12" formatCode="#,##0.0">
                  <c:v>5.8667999999999996</c:v>
                </c:pt>
                <c:pt idx="13" formatCode="#,##0.0">
                  <c:v>6.3160999999999996</c:v>
                </c:pt>
                <c:pt idx="14" formatCode="#,##0.0">
                  <c:v>6.3167999999999997</c:v>
                </c:pt>
                <c:pt idx="16" formatCode="#,##0.0">
                  <c:v>5.4648000000000003</c:v>
                </c:pt>
                <c:pt idx="17" formatCode="#,##0.0">
                  <c:v>6.2731000000000003</c:v>
                </c:pt>
                <c:pt idx="18" formatCode="#,##0.0">
                  <c:v>7.0052000000000003</c:v>
                </c:pt>
                <c:pt idx="20" formatCode="#,##0.0">
                  <c:v>7.4</c:v>
                </c:pt>
                <c:pt idx="21" formatCode="#,##0.0">
                  <c:v>6.1</c:v>
                </c:pt>
                <c:pt idx="22" formatCode="#,##0.0">
                  <c:v>6</c:v>
                </c:pt>
                <c:pt idx="23" formatCode="#,##0.0">
                  <c:v>5</c:v>
                </c:pt>
                <c:pt idx="24" formatCode="#,##0.0">
                  <c:v>5.6</c:v>
                </c:pt>
                <c:pt idx="25" formatCode="#,##0.0">
                  <c:v>6.1</c:v>
                </c:pt>
              </c:numCache>
            </c:numRef>
          </c:val>
          <c:extLst>
            <c:ext xmlns:c16="http://schemas.microsoft.com/office/drawing/2014/chart" uri="{C3380CC4-5D6E-409C-BE32-E72D297353CC}">
              <c16:uniqueId val="{00000013-5792-A947-B345-78BF616FBF1A}"/>
            </c:ext>
          </c:extLst>
        </c:ser>
        <c:dLbls>
          <c:showLegendKey val="0"/>
          <c:showVal val="0"/>
          <c:showCatName val="0"/>
          <c:showSerName val="0"/>
          <c:showPercent val="0"/>
          <c:showBubbleSize val="0"/>
        </c:dLbls>
        <c:gapWidth val="42"/>
        <c:axId val="353985936"/>
        <c:axId val="353988656"/>
      </c:barChart>
      <c:catAx>
        <c:axId val="353985936"/>
        <c:scaling>
          <c:orientation val="maxMin"/>
        </c:scaling>
        <c:delete val="1"/>
        <c:axPos val="l"/>
        <c:numFmt formatCode="General" sourceLinked="0"/>
        <c:majorTickMark val="out"/>
        <c:minorTickMark val="none"/>
        <c:tickLblPos val="nextTo"/>
        <c:crossAx val="353988656"/>
        <c:crosses val="autoZero"/>
        <c:auto val="1"/>
        <c:lblAlgn val="ctr"/>
        <c:lblOffset val="100"/>
        <c:noMultiLvlLbl val="0"/>
      </c:catAx>
      <c:valAx>
        <c:axId val="353988656"/>
        <c:scaling>
          <c:orientation val="minMax"/>
          <c:max val="10"/>
          <c:min val="0"/>
        </c:scaling>
        <c:delete val="0"/>
        <c:axPos val="t"/>
        <c:majorGridlines>
          <c:spPr>
            <a:ln w="6350" cap="flat">
              <a:solidFill>
                <a:srgbClr val="DDDDDD"/>
              </a:solidFill>
              <a:prstDash val="solid"/>
              <a:round/>
            </a:ln>
          </c:spPr>
        </c:majorGridlines>
        <c:numFmt formatCode="#,##0" sourceLinked="0"/>
        <c:majorTickMark val="out"/>
        <c:minorTickMark val="none"/>
        <c:tickLblPos val="high"/>
        <c:spPr>
          <a:ln w="12700" cap="flat">
            <a:solidFill>
              <a:srgbClr val="888888"/>
            </a:solidFill>
            <a:prstDash val="solid"/>
            <a:round/>
          </a:ln>
        </c:spPr>
        <c:txPr>
          <a:bodyPr rot="0"/>
          <a:lstStyle/>
          <a:p>
            <a:pPr>
              <a:defRPr sz="600" b="0" i="0" u="none" strike="noStrike">
                <a:solidFill>
                  <a:srgbClr val="000000"/>
                </a:solidFill>
                <a:latin typeface="BBVABentonSans"/>
              </a:defRPr>
            </a:pPr>
            <a:endParaRPr lang="es-ES"/>
          </a:p>
        </c:txPr>
        <c:crossAx val="353985936"/>
        <c:crosses val="autoZero"/>
        <c:crossBetween val="between"/>
        <c:majorUnit val="2"/>
        <c:minorUnit val="1"/>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6033742069475658E-2"/>
          <c:y val="0.10937754362878427"/>
          <c:w val="0.79801218793392203"/>
          <c:h val="0.59741148696724589"/>
        </c:manualLayout>
      </c:layout>
      <c:barChart>
        <c:barDir val="col"/>
        <c:grouping val="stacked"/>
        <c:varyColors val="0"/>
        <c:ser>
          <c:idx val="0"/>
          <c:order val="0"/>
          <c:tx>
            <c:strRef>
              <c:f>Hoja1!$A$3</c:f>
              <c:strCache>
                <c:ptCount val="1"/>
                <c:pt idx="0">
                  <c:v>0 - 2</c:v>
                </c:pt>
              </c:strCache>
            </c:strRef>
          </c:tx>
          <c:spPr>
            <a:solidFill>
              <a:srgbClr val="AD53A1"/>
            </a:solidFill>
            <a:ln w="12591">
              <a:noFill/>
              <a:prstDash val="solid"/>
            </a:ln>
          </c:spPr>
          <c:invertIfNegative val="0"/>
          <c:dPt>
            <c:idx val="0"/>
            <c:invertIfNegative val="0"/>
            <c:bubble3D val="0"/>
            <c:extLst>
              <c:ext xmlns:c16="http://schemas.microsoft.com/office/drawing/2014/chart" uri="{C3380CC4-5D6E-409C-BE32-E72D297353CC}">
                <c16:uniqueId val="{00000000-C869-4543-B421-01BA38338AFA}"/>
              </c:ext>
            </c:extLst>
          </c:dPt>
          <c:dPt>
            <c:idx val="2"/>
            <c:invertIfNegative val="0"/>
            <c:bubble3D val="0"/>
            <c:extLst>
              <c:ext xmlns:c16="http://schemas.microsoft.com/office/drawing/2014/chart" uri="{C3380CC4-5D6E-409C-BE32-E72D297353CC}">
                <c16:uniqueId val="{00000001-C869-4543-B421-01BA38338AFA}"/>
              </c:ext>
            </c:extLst>
          </c:dPt>
          <c:dPt>
            <c:idx val="3"/>
            <c:invertIfNegative val="0"/>
            <c:bubble3D val="0"/>
            <c:extLst>
              <c:ext xmlns:c16="http://schemas.microsoft.com/office/drawing/2014/chart" uri="{C3380CC4-5D6E-409C-BE32-E72D297353CC}">
                <c16:uniqueId val="{00000002-C869-4543-B421-01BA38338AFA}"/>
              </c:ext>
            </c:extLst>
          </c:dPt>
          <c:dPt>
            <c:idx val="4"/>
            <c:invertIfNegative val="0"/>
            <c:bubble3D val="0"/>
            <c:extLst>
              <c:ext xmlns:c16="http://schemas.microsoft.com/office/drawing/2014/chart" uri="{C3380CC4-5D6E-409C-BE32-E72D297353CC}">
                <c16:uniqueId val="{00000003-C869-4543-B421-01BA38338AFA}"/>
              </c:ext>
            </c:extLst>
          </c:dPt>
          <c:dLbls>
            <c:spPr>
              <a:noFill/>
              <a:ln>
                <a:noFill/>
              </a:ln>
              <a:effectLst/>
            </c:spPr>
            <c:txPr>
              <a:bodyPr wrap="square" lIns="38100" tIns="19050" rIns="38100" bIns="19050" anchor="ctr">
                <a:spAutoFit/>
              </a:bodyPr>
              <a:lstStyle/>
              <a:p>
                <a:pPr>
                  <a:defRPr sz="900">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Hoja1!$B$2:$E$2</c:f>
              <c:strCache>
                <c:ptCount val="4"/>
                <c:pt idx="0">
                  <c:v>Son generosas</c:v>
                </c:pt>
                <c:pt idx="1">
                  <c:v>Actúan de manera ética</c:v>
                </c:pt>
                <c:pt idx="2">
                  <c:v>Cumplen lo que prometen</c:v>
                </c:pt>
                <c:pt idx="3">
                  <c:v>Dicen la verdad</c:v>
                </c:pt>
              </c:strCache>
            </c:strRef>
          </c:cat>
          <c:val>
            <c:numRef>
              <c:f>Hoja1!$B$3:$E$3</c:f>
              <c:numCache>
                <c:formatCode>0%</c:formatCode>
                <c:ptCount val="4"/>
                <c:pt idx="0">
                  <c:v>4.4169E-2</c:v>
                </c:pt>
                <c:pt idx="1">
                  <c:v>5.2605000000000006E-2</c:v>
                </c:pt>
                <c:pt idx="2">
                  <c:v>6.9974999999999996E-2</c:v>
                </c:pt>
                <c:pt idx="3">
                  <c:v>6.6998000000000002E-2</c:v>
                </c:pt>
              </c:numCache>
            </c:numRef>
          </c:val>
          <c:extLst>
            <c:ext xmlns:c16="http://schemas.microsoft.com/office/drawing/2014/chart" uri="{C3380CC4-5D6E-409C-BE32-E72D297353CC}">
              <c16:uniqueId val="{00000004-C869-4543-B421-01BA38338AFA}"/>
            </c:ext>
          </c:extLst>
        </c:ser>
        <c:ser>
          <c:idx val="1"/>
          <c:order val="1"/>
          <c:tx>
            <c:strRef>
              <c:f>Hoja1!$A$4</c:f>
              <c:strCache>
                <c:ptCount val="1"/>
                <c:pt idx="0">
                  <c:v>3 - 4</c:v>
                </c:pt>
              </c:strCache>
            </c:strRef>
          </c:tx>
          <c:spPr>
            <a:solidFill>
              <a:srgbClr val="F8CD51"/>
            </a:solidFill>
            <a:ln>
              <a:noFill/>
            </a:ln>
          </c:spPr>
          <c:invertIfNegative val="0"/>
          <c:dPt>
            <c:idx val="0"/>
            <c:invertIfNegative val="0"/>
            <c:bubble3D val="0"/>
            <c:extLst>
              <c:ext xmlns:c16="http://schemas.microsoft.com/office/drawing/2014/chart" uri="{C3380CC4-5D6E-409C-BE32-E72D297353CC}">
                <c16:uniqueId val="{00000005-C869-4543-B421-01BA38338AFA}"/>
              </c:ext>
            </c:extLst>
          </c:dPt>
          <c:dLbls>
            <c:spPr>
              <a:noFill/>
              <a:ln>
                <a:noFill/>
              </a:ln>
              <a:effectLst/>
            </c:spPr>
            <c:txPr>
              <a:bodyPr wrap="square" lIns="38100" tIns="19050" rIns="38100" bIns="19050" anchor="ctr">
                <a:spAutoFit/>
              </a:bodyPr>
              <a:lstStyle/>
              <a:p>
                <a:pPr>
                  <a:defRPr sz="900">
                    <a:solidFill>
                      <a:srgbClr val="FFFFFF"/>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Hoja1!$B$2:$E$2</c:f>
              <c:strCache>
                <c:ptCount val="4"/>
                <c:pt idx="0">
                  <c:v>Son generosas</c:v>
                </c:pt>
                <c:pt idx="1">
                  <c:v>Actúan de manera ética</c:v>
                </c:pt>
                <c:pt idx="2">
                  <c:v>Cumplen lo que prometen</c:v>
                </c:pt>
                <c:pt idx="3">
                  <c:v>Dicen la verdad</c:v>
                </c:pt>
              </c:strCache>
            </c:strRef>
          </c:cat>
          <c:val>
            <c:numRef>
              <c:f>Hoja1!$B$4:$E$4</c:f>
              <c:numCache>
                <c:formatCode>0%</c:formatCode>
                <c:ptCount val="4"/>
                <c:pt idx="0">
                  <c:v>7.8907999999999992E-2</c:v>
                </c:pt>
                <c:pt idx="1">
                  <c:v>7.5930999999999998E-2</c:v>
                </c:pt>
                <c:pt idx="2">
                  <c:v>0.11017400000000001</c:v>
                </c:pt>
                <c:pt idx="3">
                  <c:v>0.12506200000000001</c:v>
                </c:pt>
              </c:numCache>
            </c:numRef>
          </c:val>
          <c:extLst>
            <c:ext xmlns:c16="http://schemas.microsoft.com/office/drawing/2014/chart" uri="{C3380CC4-5D6E-409C-BE32-E72D297353CC}">
              <c16:uniqueId val="{00000006-C869-4543-B421-01BA38338AFA}"/>
            </c:ext>
          </c:extLst>
        </c:ser>
        <c:ser>
          <c:idx val="2"/>
          <c:order val="2"/>
          <c:tx>
            <c:strRef>
              <c:f>Hoja1!$A$5</c:f>
              <c:strCache>
                <c:ptCount val="1"/>
                <c:pt idx="0">
                  <c:v>5    </c:v>
                </c:pt>
              </c:strCache>
            </c:strRef>
          </c:tx>
          <c:spPr>
            <a:solidFill>
              <a:srgbClr val="48AE64"/>
            </a:solidFill>
            <a:ln>
              <a:noFill/>
            </a:ln>
          </c:spPr>
          <c:invertIfNegative val="0"/>
          <c:dPt>
            <c:idx val="0"/>
            <c:invertIfNegative val="0"/>
            <c:bubble3D val="0"/>
            <c:extLst>
              <c:ext xmlns:c16="http://schemas.microsoft.com/office/drawing/2014/chart" uri="{C3380CC4-5D6E-409C-BE32-E72D297353CC}">
                <c16:uniqueId val="{00000007-C869-4543-B421-01BA38338AFA}"/>
              </c:ext>
            </c:extLst>
          </c:dPt>
          <c:dLbls>
            <c:spPr>
              <a:noFill/>
              <a:ln>
                <a:noFill/>
              </a:ln>
              <a:effectLst/>
            </c:spPr>
            <c:txPr>
              <a:bodyPr wrap="square" lIns="38100" tIns="19050" rIns="38100" bIns="19050" anchor="ctr">
                <a:spAutoFit/>
              </a:bodyPr>
              <a:lstStyle/>
              <a:p>
                <a:pPr>
                  <a:defRPr sz="900">
                    <a:solidFill>
                      <a:schemeClr val="bg1"/>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Hoja1!$B$2:$E$2</c:f>
              <c:strCache>
                <c:ptCount val="4"/>
                <c:pt idx="0">
                  <c:v>Son generosas</c:v>
                </c:pt>
                <c:pt idx="1">
                  <c:v>Actúan de manera ética</c:v>
                </c:pt>
                <c:pt idx="2">
                  <c:v>Cumplen lo que prometen</c:v>
                </c:pt>
                <c:pt idx="3">
                  <c:v>Dicen la verdad</c:v>
                </c:pt>
              </c:strCache>
            </c:strRef>
          </c:cat>
          <c:val>
            <c:numRef>
              <c:f>Hoja1!$B$5:$E$5</c:f>
              <c:numCache>
                <c:formatCode>0%</c:formatCode>
                <c:ptCount val="4"/>
                <c:pt idx="0">
                  <c:v>0.185112</c:v>
                </c:pt>
                <c:pt idx="1">
                  <c:v>0.201489</c:v>
                </c:pt>
                <c:pt idx="2">
                  <c:v>0.206452</c:v>
                </c:pt>
                <c:pt idx="3">
                  <c:v>0.21935500000000002</c:v>
                </c:pt>
              </c:numCache>
            </c:numRef>
          </c:val>
          <c:extLst>
            <c:ext xmlns:c16="http://schemas.microsoft.com/office/drawing/2014/chart" uri="{C3380CC4-5D6E-409C-BE32-E72D297353CC}">
              <c16:uniqueId val="{00000008-C869-4543-B421-01BA38338AFA}"/>
            </c:ext>
          </c:extLst>
        </c:ser>
        <c:ser>
          <c:idx val="3"/>
          <c:order val="3"/>
          <c:tx>
            <c:strRef>
              <c:f>Hoja1!$A$6</c:f>
              <c:strCache>
                <c:ptCount val="1"/>
                <c:pt idx="0">
                  <c:v>6 - 7</c:v>
                </c:pt>
              </c:strCache>
            </c:strRef>
          </c:tx>
          <c:spPr>
            <a:solidFill>
              <a:srgbClr val="5BBEFF"/>
            </a:solidFill>
            <a:ln>
              <a:noFill/>
            </a:ln>
          </c:spPr>
          <c:invertIfNegative val="0"/>
          <c:dLbls>
            <c:dLbl>
              <c:idx val="0"/>
              <c:layout>
                <c:manualLayout>
                  <c:x val="-1.677085948277877E-3"/>
                  <c:y val="-8.7817111920368725E-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869-4543-B421-01BA38338AFA}"/>
                </c:ext>
              </c:extLst>
            </c:dLbl>
            <c:spPr>
              <a:noFill/>
              <a:ln>
                <a:noFill/>
              </a:ln>
              <a:effectLst/>
            </c:spPr>
            <c:txPr>
              <a:bodyPr wrap="square" lIns="38100" tIns="19050" rIns="38100" bIns="19050" anchor="ctr">
                <a:spAutoFit/>
              </a:bodyPr>
              <a:lstStyle/>
              <a:p>
                <a:pPr>
                  <a:defRPr sz="900">
                    <a:solidFill>
                      <a:schemeClr val="bg1"/>
                    </a:solidFill>
                    <a:latin typeface="BentonSansBBVA Book" pitchFamily="2" charset="77"/>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Hoja1!$B$2:$E$2</c:f>
              <c:strCache>
                <c:ptCount val="4"/>
                <c:pt idx="0">
                  <c:v>Son generosas</c:v>
                </c:pt>
                <c:pt idx="1">
                  <c:v>Actúan de manera ética</c:v>
                </c:pt>
                <c:pt idx="2">
                  <c:v>Cumplen lo que prometen</c:v>
                </c:pt>
                <c:pt idx="3">
                  <c:v>Dicen la verdad</c:v>
                </c:pt>
              </c:strCache>
            </c:strRef>
          </c:cat>
          <c:val>
            <c:numRef>
              <c:f>Hoja1!$B$6:$E$6</c:f>
              <c:numCache>
                <c:formatCode>0%</c:formatCode>
                <c:ptCount val="4"/>
                <c:pt idx="0">
                  <c:v>0.43076900000000001</c:v>
                </c:pt>
                <c:pt idx="1">
                  <c:v>0.420844</c:v>
                </c:pt>
                <c:pt idx="2">
                  <c:v>0.42133999999999999</c:v>
                </c:pt>
                <c:pt idx="3">
                  <c:v>0.383127</c:v>
                </c:pt>
              </c:numCache>
            </c:numRef>
          </c:val>
          <c:extLst>
            <c:ext xmlns:c16="http://schemas.microsoft.com/office/drawing/2014/chart" uri="{C3380CC4-5D6E-409C-BE32-E72D297353CC}">
              <c16:uniqueId val="{0000000A-C869-4543-B421-01BA38338AFA}"/>
            </c:ext>
          </c:extLst>
        </c:ser>
        <c:ser>
          <c:idx val="4"/>
          <c:order val="4"/>
          <c:tx>
            <c:strRef>
              <c:f>Hoja1!$A$7</c:f>
              <c:strCache>
                <c:ptCount val="1"/>
                <c:pt idx="0">
                  <c:v>8 - 10</c:v>
                </c:pt>
              </c:strCache>
            </c:strRef>
          </c:tx>
          <c:spPr>
            <a:solidFill>
              <a:srgbClr val="004481"/>
            </a:solidFill>
          </c:spPr>
          <c:invertIfNegative val="0"/>
          <c:dLbls>
            <c:spPr>
              <a:noFill/>
              <a:ln>
                <a:noFill/>
              </a:ln>
              <a:effectLst/>
            </c:spPr>
            <c:txPr>
              <a:bodyPr wrap="square" lIns="38100" tIns="19050" rIns="38100" bIns="19050" anchor="ctr">
                <a:spAutoFit/>
              </a:bodyPr>
              <a:lstStyle/>
              <a:p>
                <a:pPr>
                  <a:defRPr sz="800">
                    <a:latin typeface="+mn-lt"/>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Hoja1!$B$2:$E$2</c:f>
              <c:strCache>
                <c:ptCount val="4"/>
                <c:pt idx="0">
                  <c:v>Son generosas</c:v>
                </c:pt>
                <c:pt idx="1">
                  <c:v>Actúan de manera ética</c:v>
                </c:pt>
                <c:pt idx="2">
                  <c:v>Cumplen lo que prometen</c:v>
                </c:pt>
                <c:pt idx="3">
                  <c:v>Dicen la verdad</c:v>
                </c:pt>
              </c:strCache>
            </c:strRef>
          </c:cat>
          <c:val>
            <c:numRef>
              <c:f>Hoja1!$B$7:$E$7</c:f>
              <c:numCache>
                <c:formatCode>0%</c:formatCode>
                <c:ptCount val="4"/>
                <c:pt idx="0">
                  <c:v>0.25756799999999996</c:v>
                </c:pt>
                <c:pt idx="1">
                  <c:v>0.24516100000000002</c:v>
                </c:pt>
                <c:pt idx="2">
                  <c:v>0.19007399999999999</c:v>
                </c:pt>
                <c:pt idx="3">
                  <c:v>0.20347400000000002</c:v>
                </c:pt>
              </c:numCache>
            </c:numRef>
          </c:val>
          <c:extLst>
            <c:ext xmlns:c16="http://schemas.microsoft.com/office/drawing/2014/chart" uri="{C3380CC4-5D6E-409C-BE32-E72D297353CC}">
              <c16:uniqueId val="{0000000E-C869-4543-B421-01BA38338AFA}"/>
            </c:ext>
          </c:extLst>
        </c:ser>
        <c:ser>
          <c:idx val="5"/>
          <c:order val="5"/>
          <c:tx>
            <c:strRef>
              <c:f>Hoja1!$A$8</c:f>
              <c:strCache>
                <c:ptCount val="1"/>
                <c:pt idx="0">
                  <c:v>Ns/Nc</c:v>
                </c:pt>
              </c:strCache>
            </c:strRef>
          </c:tx>
          <c:spPr>
            <a:solidFill>
              <a:srgbClr val="F7893B"/>
            </a:solidFill>
            <a:ln>
              <a:noFill/>
            </a:ln>
          </c:spPr>
          <c:invertIfNegative val="0"/>
          <c:dLbls>
            <c:delete val="1"/>
          </c:dLbls>
          <c:cat>
            <c:strRef>
              <c:f>Hoja1!$B$2:$E$2</c:f>
              <c:strCache>
                <c:ptCount val="4"/>
                <c:pt idx="0">
                  <c:v>Son generosas</c:v>
                </c:pt>
                <c:pt idx="1">
                  <c:v>Actúan de manera ética</c:v>
                </c:pt>
                <c:pt idx="2">
                  <c:v>Cumplen lo que prometen</c:v>
                </c:pt>
                <c:pt idx="3">
                  <c:v>Dicen la verdad</c:v>
                </c:pt>
              </c:strCache>
            </c:strRef>
          </c:cat>
          <c:val>
            <c:numRef>
              <c:f>Hoja1!$B$8:$E$8</c:f>
              <c:numCache>
                <c:formatCode>0%</c:formatCode>
                <c:ptCount val="4"/>
                <c:pt idx="0">
                  <c:v>3.4739999999999997E-3</c:v>
                </c:pt>
                <c:pt idx="1">
                  <c:v>3.9700000000000004E-3</c:v>
                </c:pt>
                <c:pt idx="2">
                  <c:v>1.9850000000000002E-3</c:v>
                </c:pt>
                <c:pt idx="3">
                  <c:v>1.9850000000000002E-3</c:v>
                </c:pt>
              </c:numCache>
            </c:numRef>
          </c:val>
          <c:extLst>
            <c:ext xmlns:c16="http://schemas.microsoft.com/office/drawing/2014/chart" uri="{C3380CC4-5D6E-409C-BE32-E72D297353CC}">
              <c16:uniqueId val="{0000000F-C869-4543-B421-01BA38338AFA}"/>
            </c:ext>
          </c:extLst>
        </c:ser>
        <c:dLbls>
          <c:dLblPos val="ctr"/>
          <c:showLegendKey val="0"/>
          <c:showVal val="1"/>
          <c:showCatName val="0"/>
          <c:showSerName val="0"/>
          <c:showPercent val="0"/>
          <c:showBubbleSize val="0"/>
        </c:dLbls>
        <c:gapWidth val="130"/>
        <c:overlap val="100"/>
        <c:axId val="283672592"/>
        <c:axId val="283672048"/>
      </c:barChart>
      <c:catAx>
        <c:axId val="283672592"/>
        <c:scaling>
          <c:orientation val="minMax"/>
        </c:scaling>
        <c:delete val="0"/>
        <c:axPos val="b"/>
        <c:numFmt formatCode="General" sourceLinked="1"/>
        <c:majorTickMark val="out"/>
        <c:minorTickMark val="none"/>
        <c:tickLblPos val="nextTo"/>
        <c:txPr>
          <a:bodyPr/>
          <a:lstStyle/>
          <a:p>
            <a:pPr>
              <a:defRPr sz="900">
                <a:solidFill>
                  <a:srgbClr val="004481"/>
                </a:solidFill>
                <a:latin typeface="+mj-lt"/>
              </a:defRPr>
            </a:pPr>
            <a:endParaRPr lang="es-ES"/>
          </a:p>
        </c:txPr>
        <c:crossAx val="283672048"/>
        <c:crosses val="autoZero"/>
        <c:auto val="1"/>
        <c:lblAlgn val="ctr"/>
        <c:lblOffset val="100"/>
        <c:noMultiLvlLbl val="0"/>
      </c:catAx>
      <c:valAx>
        <c:axId val="283672048"/>
        <c:scaling>
          <c:orientation val="minMax"/>
          <c:max val="1"/>
        </c:scaling>
        <c:delete val="0"/>
        <c:axPos val="l"/>
        <c:majorGridlines>
          <c:spPr>
            <a:ln>
              <a:solidFill>
                <a:srgbClr val="FFFFFF">
                  <a:lumMod val="85000"/>
                </a:srgbClr>
              </a:solidFill>
            </a:ln>
          </c:spPr>
        </c:majorGridlines>
        <c:numFmt formatCode="0%" sourceLinked="0"/>
        <c:majorTickMark val="out"/>
        <c:minorTickMark val="none"/>
        <c:tickLblPos val="nextTo"/>
        <c:txPr>
          <a:bodyPr/>
          <a:lstStyle/>
          <a:p>
            <a:pPr>
              <a:defRPr sz="700" b="0">
                <a:solidFill>
                  <a:schemeClr val="accent4"/>
                </a:solidFill>
              </a:defRPr>
            </a:pPr>
            <a:endParaRPr lang="es-ES"/>
          </a:p>
        </c:txPr>
        <c:crossAx val="283672592"/>
        <c:crosses val="autoZero"/>
        <c:crossBetween val="between"/>
        <c:majorUnit val="0.2"/>
      </c:valAx>
      <c:spPr>
        <a:noFill/>
        <a:ln w="25181">
          <a:noFill/>
        </a:ln>
      </c:spPr>
    </c:plotArea>
    <c:legend>
      <c:legendPos val="b"/>
      <c:layout>
        <c:manualLayout>
          <c:xMode val="edge"/>
          <c:yMode val="edge"/>
          <c:x val="0.31225446985349825"/>
          <c:y val="0.86767987075469821"/>
          <c:w val="0.36229165169754252"/>
          <c:h val="6.6202384427547417E-2"/>
        </c:manualLayout>
      </c:layout>
      <c:overlay val="0"/>
      <c:txPr>
        <a:bodyPr/>
        <a:lstStyle/>
        <a:p>
          <a:pPr>
            <a:defRPr sz="900" b="0">
              <a:solidFill>
                <a:schemeClr val="tx1"/>
              </a:solidFill>
              <a:latin typeface="BentonSansBBVA Book" pitchFamily="2" charset="77"/>
            </a:defRPr>
          </a:pPr>
          <a:endParaRPr lang="es-ES"/>
        </a:p>
      </c:txPr>
    </c:legend>
    <c:plotVisOnly val="1"/>
    <c:dispBlanksAs val="zero"/>
    <c:showDLblsOverMax val="0"/>
  </c:chart>
  <c:spPr>
    <a:noFill/>
    <a:ln>
      <a:noFill/>
    </a:ln>
  </c:spPr>
  <c:txPr>
    <a:bodyPr/>
    <a:lstStyle/>
    <a:p>
      <a:pPr>
        <a:defRPr sz="1100" b="1" i="0" u="none" strike="noStrike" baseline="0">
          <a:solidFill>
            <a:schemeClr val="bg1"/>
          </a:solidFill>
          <a:latin typeface="Calibri" panose="020F0502020204030204" pitchFamily="34" charset="0"/>
          <a:ea typeface="Arial"/>
          <a:cs typeface="Calibri" panose="020F0502020204030204" pitchFamily="34" charset="0"/>
        </a:defRPr>
      </a:pPr>
      <a:endParaRPr lang="es-E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4.6841480140992146E-2"/>
          <c:y val="0.29213828530052666"/>
          <c:w val="0.88803699999999997"/>
          <c:h val="0.54092291581646401"/>
        </c:manualLayout>
      </c:layout>
      <c:barChart>
        <c:barDir val="bar"/>
        <c:grouping val="stacked"/>
        <c:varyColors val="0"/>
        <c:ser>
          <c:idx val="0"/>
          <c:order val="0"/>
          <c:tx>
            <c:strRef>
              <c:f>Sheet1!$A$2</c:f>
              <c:strCache>
                <c:ptCount val="1"/>
                <c:pt idx="0">
                  <c:v>La gente mayor</c:v>
                </c:pt>
              </c:strCache>
            </c:strRef>
          </c:tx>
          <c:spPr>
            <a:solidFill>
              <a:srgbClr val="004481"/>
            </a:solidFill>
            <a:ln w="9525" cap="flat">
              <a:noFill/>
              <a:miter lim="400000"/>
            </a:ln>
            <a:effectLst/>
          </c:spPr>
          <c:invertIfNegative val="0"/>
          <c:dLbls>
            <c:numFmt formatCode="0%" sourceLinked="0"/>
            <c:spPr>
              <a:noFill/>
              <a:ln>
                <a:noFill/>
              </a:ln>
              <a:effectLst/>
            </c:spPr>
            <c:txPr>
              <a:bodyPr/>
              <a:lstStyle/>
              <a:p>
                <a:pPr>
                  <a:defRPr sz="900" b="1" i="0" u="none" strike="noStrike">
                    <a:solidFill>
                      <a:srgbClr val="FFFFFF"/>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Sheet1!$B$2:$B$2</c:f>
              <c:numCache>
                <c:formatCode>0%</c:formatCode>
                <c:ptCount val="1"/>
                <c:pt idx="0">
                  <c:v>0.6</c:v>
                </c:pt>
              </c:numCache>
            </c:numRef>
          </c:val>
          <c:extLst>
            <c:ext xmlns:c16="http://schemas.microsoft.com/office/drawing/2014/chart" uri="{C3380CC4-5D6E-409C-BE32-E72D297353CC}">
              <c16:uniqueId val="{00000000-C1EC-314C-B726-CA5FEC8B75E9}"/>
            </c:ext>
          </c:extLst>
        </c:ser>
        <c:ser>
          <c:idx val="1"/>
          <c:order val="1"/>
          <c:tx>
            <c:strRef>
              <c:f>Sheet1!$A$3</c:f>
              <c:strCache>
                <c:ptCount val="1"/>
                <c:pt idx="0">
                  <c:v>La gente joven</c:v>
                </c:pt>
              </c:strCache>
            </c:strRef>
          </c:tx>
          <c:spPr>
            <a:solidFill>
              <a:srgbClr val="F8CD51"/>
            </a:solidFill>
            <a:ln w="9525" cap="flat">
              <a:noFill/>
              <a:miter lim="400000"/>
            </a:ln>
            <a:effectLst/>
          </c:spPr>
          <c:invertIfNegative val="0"/>
          <c:dLbls>
            <c:numFmt formatCode="0%" sourceLinked="0"/>
            <c:spPr>
              <a:noFill/>
              <a:ln>
                <a:noFill/>
              </a:ln>
              <a:effectLst/>
            </c:spPr>
            <c:txPr>
              <a:bodyPr/>
              <a:lstStyle/>
              <a:p>
                <a:pPr>
                  <a:defRPr sz="900" b="1" i="0" u="none" strike="noStrike">
                    <a:solidFill>
                      <a:schemeClr val="accent4"/>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Sheet1!$B$3:$B$3</c:f>
              <c:numCache>
                <c:formatCode>0%</c:formatCode>
                <c:ptCount val="1"/>
                <c:pt idx="0">
                  <c:v>0.13100000000000001</c:v>
                </c:pt>
              </c:numCache>
            </c:numRef>
          </c:val>
          <c:extLst>
            <c:ext xmlns:c16="http://schemas.microsoft.com/office/drawing/2014/chart" uri="{C3380CC4-5D6E-409C-BE32-E72D297353CC}">
              <c16:uniqueId val="{00000001-C1EC-314C-B726-CA5FEC8B75E9}"/>
            </c:ext>
          </c:extLst>
        </c:ser>
        <c:ser>
          <c:idx val="2"/>
          <c:order val="2"/>
          <c:tx>
            <c:strRef>
              <c:f>Sheet1!$A$4</c:f>
              <c:strCache>
                <c:ptCount val="1"/>
                <c:pt idx="0">
                  <c:v>Es indistinto (*)</c:v>
                </c:pt>
              </c:strCache>
            </c:strRef>
          </c:tx>
          <c:spPr>
            <a:solidFill>
              <a:srgbClr val="AD53A1"/>
            </a:solidFill>
            <a:ln w="9525" cap="flat">
              <a:noFill/>
              <a:miter lim="400000"/>
            </a:ln>
            <a:effectLst/>
          </c:spPr>
          <c:invertIfNegative val="0"/>
          <c:dLbls>
            <c:numFmt formatCode="0%" sourceLinked="0"/>
            <c:spPr>
              <a:noFill/>
              <a:ln>
                <a:noFill/>
              </a:ln>
              <a:effectLst/>
            </c:spPr>
            <c:txPr>
              <a:bodyPr/>
              <a:lstStyle/>
              <a:p>
                <a:pPr>
                  <a:defRPr sz="900" b="1" i="0" u="none" strike="noStrike">
                    <a:solidFill>
                      <a:srgbClr val="FFFFFF"/>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Sheet1!$B$4:$B$4</c:f>
              <c:numCache>
                <c:formatCode>0%</c:formatCode>
                <c:ptCount val="1"/>
                <c:pt idx="0">
                  <c:v>0.246</c:v>
                </c:pt>
              </c:numCache>
            </c:numRef>
          </c:val>
          <c:extLst>
            <c:ext xmlns:c16="http://schemas.microsoft.com/office/drawing/2014/chart" uri="{C3380CC4-5D6E-409C-BE32-E72D297353CC}">
              <c16:uniqueId val="{00000002-C1EC-314C-B726-CA5FEC8B75E9}"/>
            </c:ext>
          </c:extLst>
        </c:ser>
        <c:ser>
          <c:idx val="3"/>
          <c:order val="3"/>
          <c:tx>
            <c:strRef>
              <c:f>Sheet1!$A$5</c:f>
              <c:strCache>
                <c:ptCount val="1"/>
                <c:pt idx="0">
                  <c:v>Ns/Nc</c:v>
                </c:pt>
              </c:strCache>
            </c:strRef>
          </c:tx>
          <c:spPr>
            <a:solidFill>
              <a:srgbClr val="F7893B"/>
            </a:solidFill>
            <a:ln w="9525" cap="flat">
              <a:noFill/>
              <a:miter lim="400000"/>
            </a:ln>
            <a:effectLst/>
          </c:spPr>
          <c:invertIfNegative val="0"/>
          <c:dLbls>
            <c:numFmt formatCode="0%" sourceLinked="0"/>
            <c:spPr>
              <a:noFill/>
              <a:ln>
                <a:noFill/>
              </a:ln>
              <a:effectLst/>
            </c:spPr>
            <c:txPr>
              <a:bodyPr/>
              <a:lstStyle/>
              <a:p>
                <a:pPr>
                  <a:defRPr sz="900" b="1" i="0" u="none" strike="noStrike">
                    <a:solidFill>
                      <a:srgbClr val="000000"/>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Sheet1!$B$5:$B$5</c:f>
              <c:numCache>
                <c:formatCode>0%</c:formatCode>
                <c:ptCount val="1"/>
                <c:pt idx="0">
                  <c:v>0.02</c:v>
                </c:pt>
              </c:numCache>
            </c:numRef>
          </c:val>
          <c:extLst>
            <c:ext xmlns:c16="http://schemas.microsoft.com/office/drawing/2014/chart" uri="{C3380CC4-5D6E-409C-BE32-E72D297353CC}">
              <c16:uniqueId val="{00000003-C1EC-314C-B726-CA5FEC8B75E9}"/>
            </c:ext>
          </c:extLst>
        </c:ser>
        <c:dLbls>
          <c:showLegendKey val="0"/>
          <c:showVal val="0"/>
          <c:showCatName val="0"/>
          <c:showSerName val="0"/>
          <c:showPercent val="0"/>
          <c:showBubbleSize val="0"/>
        </c:dLbls>
        <c:gapWidth val="103"/>
        <c:overlap val="100"/>
        <c:axId val="285156848"/>
        <c:axId val="285157936"/>
      </c:barChart>
      <c:catAx>
        <c:axId val="285156848"/>
        <c:scaling>
          <c:orientation val="maxMin"/>
        </c:scaling>
        <c:delete val="0"/>
        <c:axPos val="l"/>
        <c:numFmt formatCode="General" sourceLinked="0"/>
        <c:majorTickMark val="none"/>
        <c:minorTickMark val="none"/>
        <c:tickLblPos val="none"/>
        <c:spPr>
          <a:ln w="12700" cap="flat">
            <a:noFill/>
            <a:prstDash val="solid"/>
            <a:round/>
          </a:ln>
        </c:spPr>
        <c:txPr>
          <a:bodyPr rot="0"/>
          <a:lstStyle/>
          <a:p>
            <a:pPr>
              <a:defRPr sz="1240" b="0" i="0" u="none" strike="noStrike">
                <a:solidFill>
                  <a:srgbClr val="000000"/>
                </a:solidFill>
                <a:latin typeface="BBVABentonSans"/>
              </a:defRPr>
            </a:pPr>
            <a:endParaRPr lang="es-ES"/>
          </a:p>
        </c:txPr>
        <c:crossAx val="285157936"/>
        <c:crosses val="autoZero"/>
        <c:auto val="1"/>
        <c:lblAlgn val="ctr"/>
        <c:lblOffset val="100"/>
        <c:noMultiLvlLbl val="1"/>
      </c:catAx>
      <c:valAx>
        <c:axId val="285157936"/>
        <c:scaling>
          <c:orientation val="minMax"/>
          <c:max val="1"/>
        </c:scaling>
        <c:delete val="0"/>
        <c:axPos val="t"/>
        <c:majorGridlines>
          <c:spPr>
            <a:ln w="12700" cap="flat">
              <a:solidFill>
                <a:srgbClr val="888888"/>
              </a:solidFill>
              <a:prstDash val="solid"/>
              <a:round/>
            </a:ln>
          </c:spPr>
        </c:majorGridlines>
        <c:numFmt formatCode="0%" sourceLinked="0"/>
        <c:majorTickMark val="out"/>
        <c:minorTickMark val="none"/>
        <c:tickLblPos val="none"/>
        <c:spPr>
          <a:ln w="12700" cap="flat">
            <a:solidFill>
              <a:srgbClr val="888888"/>
            </a:solidFill>
            <a:prstDash val="solid"/>
            <a:round/>
          </a:ln>
        </c:spPr>
        <c:txPr>
          <a:bodyPr rot="0"/>
          <a:lstStyle/>
          <a:p>
            <a:pPr>
              <a:defRPr sz="520" b="0" i="0" u="none" strike="noStrike">
                <a:solidFill>
                  <a:srgbClr val="000000"/>
                </a:solidFill>
                <a:latin typeface="BBVABentonSans"/>
              </a:defRPr>
            </a:pPr>
            <a:endParaRPr lang="es-ES"/>
          </a:p>
        </c:txPr>
        <c:crossAx val="285156848"/>
        <c:crosses val="autoZero"/>
        <c:crossBetween val="between"/>
        <c:majorUnit val="0.25"/>
        <c:minorUnit val="0.125"/>
      </c:valAx>
      <c:spPr>
        <a:noFill/>
        <a:ln w="12700" cap="flat">
          <a:noFill/>
          <a:miter lim="400000"/>
        </a:ln>
        <a:effectLst/>
      </c:spPr>
    </c:plotArea>
    <c:legend>
      <c:legendPos val="t"/>
      <c:legendEntry>
        <c:idx val="0"/>
        <c:txPr>
          <a:bodyPr rot="0"/>
          <a:lstStyle/>
          <a:p>
            <a:pPr>
              <a:defRPr sz="800" b="0" i="0" u="none" strike="noStrike">
                <a:solidFill>
                  <a:srgbClr val="000000"/>
                </a:solidFill>
                <a:latin typeface="BBVABentonSans"/>
              </a:defRPr>
            </a:pPr>
            <a:endParaRPr lang="es-ES"/>
          </a:p>
        </c:txPr>
      </c:legendEntry>
      <c:layout>
        <c:manualLayout>
          <c:xMode val="edge"/>
          <c:yMode val="edge"/>
          <c:x val="0"/>
          <c:y val="0"/>
          <c:w val="1"/>
          <c:h val="0.222994"/>
        </c:manualLayout>
      </c:layout>
      <c:overlay val="1"/>
      <c:spPr>
        <a:noFill/>
        <a:ln w="12700" cap="flat">
          <a:noFill/>
          <a:miter lim="400000"/>
        </a:ln>
        <a:effectLst/>
      </c:spPr>
      <c:txPr>
        <a:bodyPr rot="0"/>
        <a:lstStyle/>
        <a:p>
          <a:pPr>
            <a:defRPr sz="800" b="0" i="0" u="none" strike="noStrike">
              <a:solidFill>
                <a:srgbClr val="000000"/>
              </a:solidFill>
              <a:latin typeface="BBVABentonSans"/>
            </a:defRPr>
          </a:pPr>
          <a:endParaRPr lang="es-ES"/>
        </a:p>
      </c:txPr>
    </c:legend>
    <c:plotVisOnly val="1"/>
    <c:dispBlanksAs val="gap"/>
    <c:showDLblsOverMax val="1"/>
  </c:chart>
  <c:spPr>
    <a:solidFill>
      <a:srgbClr val="D3D3D3"/>
    </a:solid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4.4775434687016079E-2"/>
          <c:y val="0.257437172542403"/>
          <c:w val="0.88803699999999997"/>
          <c:h val="0.53980334331759972"/>
        </c:manualLayout>
      </c:layout>
      <c:barChart>
        <c:barDir val="bar"/>
        <c:grouping val="stacked"/>
        <c:varyColors val="0"/>
        <c:ser>
          <c:idx val="0"/>
          <c:order val="0"/>
          <c:tx>
            <c:strRef>
              <c:f>Sheet1!$A$2</c:f>
              <c:strCache>
                <c:ptCount val="1"/>
                <c:pt idx="0">
                  <c:v>Las mujeres</c:v>
                </c:pt>
              </c:strCache>
            </c:strRef>
          </c:tx>
          <c:spPr>
            <a:solidFill>
              <a:srgbClr val="004481"/>
            </a:solidFill>
            <a:ln w="9525" cap="flat">
              <a:noFill/>
              <a:miter lim="400000"/>
            </a:ln>
            <a:effectLst/>
          </c:spPr>
          <c:invertIfNegative val="0"/>
          <c:dLbls>
            <c:numFmt formatCode="0%" sourceLinked="0"/>
            <c:spPr>
              <a:noFill/>
              <a:ln>
                <a:noFill/>
              </a:ln>
              <a:effectLst/>
            </c:spPr>
            <c:txPr>
              <a:bodyPr/>
              <a:lstStyle/>
              <a:p>
                <a:pPr>
                  <a:defRPr sz="900" b="1" i="0" u="none" strike="noStrike">
                    <a:solidFill>
                      <a:srgbClr val="FFFFFF"/>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Sheet1!$B$2:$B$2</c:f>
              <c:numCache>
                <c:formatCode>0%</c:formatCode>
                <c:ptCount val="1"/>
                <c:pt idx="0">
                  <c:v>0.36</c:v>
                </c:pt>
              </c:numCache>
            </c:numRef>
          </c:val>
          <c:extLst>
            <c:ext xmlns:c16="http://schemas.microsoft.com/office/drawing/2014/chart" uri="{C3380CC4-5D6E-409C-BE32-E72D297353CC}">
              <c16:uniqueId val="{00000000-A86A-0546-9BFF-E25A581E77B2}"/>
            </c:ext>
          </c:extLst>
        </c:ser>
        <c:ser>
          <c:idx val="1"/>
          <c:order val="1"/>
          <c:tx>
            <c:strRef>
              <c:f>Sheet1!$A$3</c:f>
              <c:strCache>
                <c:ptCount val="1"/>
                <c:pt idx="0">
                  <c:v>Los hombres</c:v>
                </c:pt>
              </c:strCache>
            </c:strRef>
          </c:tx>
          <c:spPr>
            <a:solidFill>
              <a:srgbClr val="F8CD51"/>
            </a:solidFill>
            <a:ln w="9525" cap="flat">
              <a:noFill/>
              <a:miter lim="400000"/>
            </a:ln>
            <a:effectLst/>
          </c:spPr>
          <c:invertIfNegative val="0"/>
          <c:dLbls>
            <c:numFmt formatCode="0%" sourceLinked="0"/>
            <c:spPr>
              <a:noFill/>
              <a:ln>
                <a:noFill/>
              </a:ln>
              <a:effectLst/>
            </c:spPr>
            <c:txPr>
              <a:bodyPr/>
              <a:lstStyle/>
              <a:p>
                <a:pPr>
                  <a:defRPr sz="900" b="1" i="0" u="none" strike="noStrike">
                    <a:solidFill>
                      <a:schemeClr val="accent4"/>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Sheet1!$B$3:$B$3</c:f>
              <c:numCache>
                <c:formatCode>0%</c:formatCode>
                <c:ptCount val="1"/>
                <c:pt idx="0">
                  <c:v>0.16</c:v>
                </c:pt>
              </c:numCache>
            </c:numRef>
          </c:val>
          <c:extLst>
            <c:ext xmlns:c16="http://schemas.microsoft.com/office/drawing/2014/chart" uri="{C3380CC4-5D6E-409C-BE32-E72D297353CC}">
              <c16:uniqueId val="{00000001-A86A-0546-9BFF-E25A581E77B2}"/>
            </c:ext>
          </c:extLst>
        </c:ser>
        <c:ser>
          <c:idx val="2"/>
          <c:order val="2"/>
          <c:tx>
            <c:strRef>
              <c:f>Sheet1!$A$4</c:f>
              <c:strCache>
                <c:ptCount val="1"/>
                <c:pt idx="0">
                  <c:v>Es indistinto (*)</c:v>
                </c:pt>
              </c:strCache>
            </c:strRef>
          </c:tx>
          <c:spPr>
            <a:solidFill>
              <a:srgbClr val="AD53A1"/>
            </a:solidFill>
            <a:ln w="9525" cap="flat">
              <a:noFill/>
              <a:miter lim="400000"/>
            </a:ln>
            <a:effectLst/>
          </c:spPr>
          <c:invertIfNegative val="0"/>
          <c:dLbls>
            <c:numFmt formatCode="0%" sourceLinked="0"/>
            <c:spPr>
              <a:noFill/>
              <a:ln>
                <a:noFill/>
              </a:ln>
              <a:effectLst/>
            </c:spPr>
            <c:txPr>
              <a:bodyPr/>
              <a:lstStyle/>
              <a:p>
                <a:pPr>
                  <a:defRPr sz="900" b="1" i="0" u="none" strike="noStrike">
                    <a:solidFill>
                      <a:srgbClr val="FFFFFF"/>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Sheet1!$B$4:$B$4</c:f>
              <c:numCache>
                <c:formatCode>0%</c:formatCode>
                <c:ptCount val="1"/>
                <c:pt idx="0">
                  <c:v>0.46</c:v>
                </c:pt>
              </c:numCache>
            </c:numRef>
          </c:val>
          <c:extLst>
            <c:ext xmlns:c16="http://schemas.microsoft.com/office/drawing/2014/chart" uri="{C3380CC4-5D6E-409C-BE32-E72D297353CC}">
              <c16:uniqueId val="{00000002-A86A-0546-9BFF-E25A581E77B2}"/>
            </c:ext>
          </c:extLst>
        </c:ser>
        <c:ser>
          <c:idx val="3"/>
          <c:order val="3"/>
          <c:tx>
            <c:strRef>
              <c:f>Sheet1!$A$5</c:f>
              <c:strCache>
                <c:ptCount val="1"/>
                <c:pt idx="0">
                  <c:v>Ns/Nc</c:v>
                </c:pt>
              </c:strCache>
            </c:strRef>
          </c:tx>
          <c:spPr>
            <a:solidFill>
              <a:srgbClr val="F7893B"/>
            </a:solidFill>
            <a:ln w="9525" cap="flat">
              <a:noFill/>
              <a:miter lim="400000"/>
            </a:ln>
            <a:effectLst/>
          </c:spPr>
          <c:invertIfNegative val="0"/>
          <c:dLbls>
            <c:numFmt formatCode="0%" sourceLinked="0"/>
            <c:spPr>
              <a:noFill/>
              <a:ln>
                <a:noFill/>
              </a:ln>
              <a:effectLst/>
            </c:spPr>
            <c:txPr>
              <a:bodyPr/>
              <a:lstStyle/>
              <a:p>
                <a:pPr>
                  <a:defRPr sz="900" b="1" i="0" u="none" strike="noStrike">
                    <a:solidFill>
                      <a:srgbClr val="000000"/>
                    </a:solidFill>
                    <a:latin typeface="BBVABentonSan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Sheet1!$B$1:$B$1</c:f>
              <c:strCache>
                <c:ptCount val="1"/>
                <c:pt idx="0">
                  <c:v>1</c:v>
                </c:pt>
              </c:strCache>
            </c:strRef>
          </c:cat>
          <c:val>
            <c:numRef>
              <c:f>Sheet1!$B$5:$B$5</c:f>
              <c:numCache>
                <c:formatCode>0%</c:formatCode>
                <c:ptCount val="1"/>
                <c:pt idx="0">
                  <c:v>0.02</c:v>
                </c:pt>
              </c:numCache>
            </c:numRef>
          </c:val>
          <c:extLst>
            <c:ext xmlns:c16="http://schemas.microsoft.com/office/drawing/2014/chart" uri="{C3380CC4-5D6E-409C-BE32-E72D297353CC}">
              <c16:uniqueId val="{00000003-A86A-0546-9BFF-E25A581E77B2}"/>
            </c:ext>
          </c:extLst>
        </c:ser>
        <c:dLbls>
          <c:showLegendKey val="0"/>
          <c:showVal val="0"/>
          <c:showCatName val="0"/>
          <c:showSerName val="0"/>
          <c:showPercent val="0"/>
          <c:showBubbleSize val="0"/>
        </c:dLbls>
        <c:gapWidth val="100"/>
        <c:overlap val="100"/>
        <c:axId val="349647568"/>
        <c:axId val="349650288"/>
      </c:barChart>
      <c:catAx>
        <c:axId val="349647568"/>
        <c:scaling>
          <c:orientation val="maxMin"/>
        </c:scaling>
        <c:delete val="0"/>
        <c:axPos val="l"/>
        <c:numFmt formatCode="General" sourceLinked="0"/>
        <c:majorTickMark val="none"/>
        <c:minorTickMark val="none"/>
        <c:tickLblPos val="none"/>
        <c:spPr>
          <a:ln w="12700" cap="flat">
            <a:noFill/>
            <a:prstDash val="solid"/>
            <a:round/>
          </a:ln>
        </c:spPr>
        <c:txPr>
          <a:bodyPr rot="0"/>
          <a:lstStyle/>
          <a:p>
            <a:pPr>
              <a:defRPr sz="1240" b="0" i="0" u="none" strike="noStrike">
                <a:solidFill>
                  <a:srgbClr val="000000"/>
                </a:solidFill>
                <a:latin typeface="BBVABentonSans"/>
              </a:defRPr>
            </a:pPr>
            <a:endParaRPr lang="es-ES"/>
          </a:p>
        </c:txPr>
        <c:crossAx val="349650288"/>
        <c:crosses val="autoZero"/>
        <c:auto val="1"/>
        <c:lblAlgn val="ctr"/>
        <c:lblOffset val="100"/>
        <c:noMultiLvlLbl val="1"/>
      </c:catAx>
      <c:valAx>
        <c:axId val="349650288"/>
        <c:scaling>
          <c:orientation val="minMax"/>
          <c:max val="1"/>
        </c:scaling>
        <c:delete val="0"/>
        <c:axPos val="t"/>
        <c:majorGridlines>
          <c:spPr>
            <a:ln w="12700" cap="flat">
              <a:solidFill>
                <a:srgbClr val="888888"/>
              </a:solidFill>
              <a:prstDash val="solid"/>
              <a:round/>
            </a:ln>
          </c:spPr>
        </c:majorGridlines>
        <c:numFmt formatCode="0%" sourceLinked="0"/>
        <c:majorTickMark val="out"/>
        <c:minorTickMark val="none"/>
        <c:tickLblPos val="none"/>
        <c:spPr>
          <a:ln w="12700" cap="flat">
            <a:solidFill>
              <a:srgbClr val="888888"/>
            </a:solidFill>
            <a:prstDash val="solid"/>
            <a:round/>
          </a:ln>
        </c:spPr>
        <c:txPr>
          <a:bodyPr rot="0"/>
          <a:lstStyle/>
          <a:p>
            <a:pPr>
              <a:defRPr sz="520" b="0" i="0" u="none" strike="noStrike">
                <a:solidFill>
                  <a:srgbClr val="000000"/>
                </a:solidFill>
                <a:latin typeface="BBVABentonSans"/>
              </a:defRPr>
            </a:pPr>
            <a:endParaRPr lang="es-ES"/>
          </a:p>
        </c:txPr>
        <c:crossAx val="349647568"/>
        <c:crosses val="autoZero"/>
        <c:crossBetween val="between"/>
        <c:majorUnit val="0.25"/>
        <c:minorUnit val="0.125"/>
      </c:valAx>
      <c:spPr>
        <a:noFill/>
        <a:ln w="12700" cap="flat">
          <a:noFill/>
          <a:miter lim="400000"/>
        </a:ln>
        <a:effectLst/>
      </c:spPr>
    </c:plotArea>
    <c:legend>
      <c:legendPos val="t"/>
      <c:legendEntry>
        <c:idx val="0"/>
        <c:txPr>
          <a:bodyPr rot="0"/>
          <a:lstStyle/>
          <a:p>
            <a:pPr>
              <a:defRPr sz="800" b="0" i="0" u="none" strike="noStrike">
                <a:solidFill>
                  <a:srgbClr val="000000"/>
                </a:solidFill>
                <a:latin typeface="BBVABentonSans"/>
              </a:defRPr>
            </a:pPr>
            <a:endParaRPr lang="es-ES"/>
          </a:p>
        </c:txPr>
      </c:legendEntry>
      <c:layout>
        <c:manualLayout>
          <c:xMode val="edge"/>
          <c:yMode val="edge"/>
          <c:x val="0"/>
          <c:y val="0"/>
          <c:w val="1"/>
          <c:h val="0.222994"/>
        </c:manualLayout>
      </c:layout>
      <c:overlay val="1"/>
      <c:spPr>
        <a:noFill/>
        <a:ln w="12700" cap="flat">
          <a:noFill/>
          <a:miter lim="400000"/>
        </a:ln>
        <a:effectLst/>
      </c:spPr>
      <c:txPr>
        <a:bodyPr rot="0"/>
        <a:lstStyle/>
        <a:p>
          <a:pPr>
            <a:defRPr sz="800" b="0" i="0" u="none" strike="noStrike">
              <a:solidFill>
                <a:srgbClr val="000000"/>
              </a:solidFill>
              <a:latin typeface="BBVABentonSans"/>
            </a:defRPr>
          </a:pPr>
          <a:endParaRPr lang="es-ES"/>
        </a:p>
      </c:txPr>
    </c:legend>
    <c:plotVisOnly val="1"/>
    <c:dispBlanksAs val="gap"/>
    <c:showDLblsOverMax val="1"/>
  </c:chart>
  <c:spPr>
    <a:solidFill>
      <a:srgbClr val="D3D3D3"/>
    </a:solidFill>
    <a:ln>
      <a:noFill/>
    </a:ln>
    <a:effectLst/>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0.59558</cdr:x>
      <cdr:y>0.16247</cdr:y>
    </cdr:from>
    <cdr:to>
      <cdr:x>0.82247</cdr:x>
      <cdr:y>0.23719</cdr:y>
    </cdr:to>
    <cdr:sp macro="" textlink="">
      <cdr:nvSpPr>
        <cdr:cNvPr id="2" name="CuadroTexto 1">
          <a:extLst xmlns:a="http://schemas.openxmlformats.org/drawingml/2006/main">
            <a:ext uri="{FF2B5EF4-FFF2-40B4-BE49-F238E27FC236}">
              <a16:creationId xmlns:a16="http://schemas.microsoft.com/office/drawing/2014/main" id="{2A40BD17-275F-7242-949B-179915CAABC4}"/>
            </a:ext>
          </a:extLst>
        </cdr:cNvPr>
        <cdr:cNvSpPr txBox="1"/>
      </cdr:nvSpPr>
      <cdr:spPr>
        <a:xfrm xmlns:a="http://schemas.openxmlformats.org/drawingml/2006/main">
          <a:off x="1800328" y="525957"/>
          <a:ext cx="685853" cy="241888"/>
        </a:xfrm>
        <a:prstGeom xmlns:a="http://schemas.openxmlformats.org/drawingml/2006/main" prst="rect">
          <a:avLst/>
        </a:prstGeom>
        <a:solidFill xmlns:a="http://schemas.openxmlformats.org/drawingml/2006/main">
          <a:srgbClr val="004481"/>
        </a:solidFill>
      </cdr:spPr>
      <cdr:txBody>
        <a:bodyPr xmlns:a="http://schemas.openxmlformats.org/drawingml/2006/main" vertOverflow="clip" wrap="none" rtlCol="0"/>
        <a:lstStyle xmlns:a="http://schemas.openxmlformats.org/drawingml/2006/main"/>
        <a:p xmlns:a="http://schemas.openxmlformats.org/drawingml/2006/main">
          <a:pPr algn="ctr"/>
          <a:r>
            <a:rPr lang="es-AR" sz="900" b="1" dirty="0">
              <a:solidFill>
                <a:schemeClr val="bg1"/>
              </a:solidFill>
              <a:latin typeface="BentonSansBBVA Book" pitchFamily="2" charset="77"/>
              <a:cs typeface="Calibri" panose="020F0502020204030204" pitchFamily="34" charset="0"/>
            </a:rPr>
            <a:t>Media: 5,3</a:t>
          </a:r>
        </a:p>
        <a:p xmlns:a="http://schemas.openxmlformats.org/drawingml/2006/main">
          <a:pPr algn="ctr"/>
          <a:endParaRPr lang="es-AR" sz="800" dirty="0">
            <a:solidFill>
              <a:schemeClr val="bg1"/>
            </a:solidFill>
            <a:latin typeface="BentonSansBBVA Book" pitchFamily="2" charset="77"/>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0.25582</cdr:x>
      <cdr:y>0.28061</cdr:y>
    </cdr:from>
    <cdr:to>
      <cdr:x>0.34331</cdr:x>
      <cdr:y>0.35533</cdr:y>
    </cdr:to>
    <cdr:sp macro="" textlink="">
      <cdr:nvSpPr>
        <cdr:cNvPr id="2" name="CuadroTexto 1">
          <a:extLst xmlns:a="http://schemas.openxmlformats.org/drawingml/2006/main">
            <a:ext uri="{FF2B5EF4-FFF2-40B4-BE49-F238E27FC236}">
              <a16:creationId xmlns:a16="http://schemas.microsoft.com/office/drawing/2014/main" id="{2A40BD17-275F-7242-949B-179915CAABC4}"/>
            </a:ext>
          </a:extLst>
        </cdr:cNvPr>
        <cdr:cNvSpPr txBox="1"/>
      </cdr:nvSpPr>
      <cdr:spPr>
        <a:xfrm xmlns:a="http://schemas.openxmlformats.org/drawingml/2006/main">
          <a:off x="1937223" y="933378"/>
          <a:ext cx="662532" cy="248536"/>
        </a:xfrm>
        <a:prstGeom xmlns:a="http://schemas.openxmlformats.org/drawingml/2006/main" prst="rect">
          <a:avLst/>
        </a:prstGeom>
        <a:solidFill xmlns:a="http://schemas.openxmlformats.org/drawingml/2006/main">
          <a:srgbClr val="004481"/>
        </a:solidFill>
      </cdr:spPr>
      <cdr:txBody>
        <a:bodyPr xmlns:a="http://schemas.openxmlformats.org/drawingml/2006/main" vertOverflow="clip" wrap="none" rtlCol="0"/>
        <a:lstStyle xmlns:a="http://schemas.openxmlformats.org/drawingml/2006/main"/>
        <a:p xmlns:a="http://schemas.openxmlformats.org/drawingml/2006/main">
          <a:pPr algn="ctr"/>
          <a:r>
            <a:rPr lang="es-AR" sz="900" b="1">
              <a:solidFill>
                <a:schemeClr val="bg1"/>
              </a:solidFill>
              <a:latin typeface="BentonSansBBVA Book" pitchFamily="2" charset="77"/>
              <a:cs typeface="Calibri" panose="020F0502020204030204" pitchFamily="34" charset="0"/>
            </a:rPr>
            <a:t>Media: 6,0</a:t>
          </a:r>
        </a:p>
        <a:p xmlns:a="http://schemas.openxmlformats.org/drawingml/2006/main">
          <a:pPr algn="ctr"/>
          <a:endParaRPr lang="es-AR" sz="800">
            <a:solidFill>
              <a:schemeClr val="bg1"/>
            </a:solidFill>
            <a:latin typeface="BentonSansBBVA Book" pitchFamily="2" charset="77"/>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0.25582</cdr:x>
      <cdr:y>0.28061</cdr:y>
    </cdr:from>
    <cdr:to>
      <cdr:x>0.34331</cdr:x>
      <cdr:y>0.35533</cdr:y>
    </cdr:to>
    <cdr:sp macro="" textlink="">
      <cdr:nvSpPr>
        <cdr:cNvPr id="2" name="CuadroTexto 1">
          <a:extLst xmlns:a="http://schemas.openxmlformats.org/drawingml/2006/main">
            <a:ext uri="{FF2B5EF4-FFF2-40B4-BE49-F238E27FC236}">
              <a16:creationId xmlns:a16="http://schemas.microsoft.com/office/drawing/2014/main" id="{2A40BD17-275F-7242-949B-179915CAABC4}"/>
            </a:ext>
          </a:extLst>
        </cdr:cNvPr>
        <cdr:cNvSpPr txBox="1"/>
      </cdr:nvSpPr>
      <cdr:spPr>
        <a:xfrm xmlns:a="http://schemas.openxmlformats.org/drawingml/2006/main">
          <a:off x="1937223" y="933378"/>
          <a:ext cx="662532" cy="248536"/>
        </a:xfrm>
        <a:prstGeom xmlns:a="http://schemas.openxmlformats.org/drawingml/2006/main" prst="rect">
          <a:avLst/>
        </a:prstGeom>
        <a:solidFill xmlns:a="http://schemas.openxmlformats.org/drawingml/2006/main">
          <a:srgbClr val="004481"/>
        </a:solidFill>
      </cdr:spPr>
      <cdr:txBody>
        <a:bodyPr xmlns:a="http://schemas.openxmlformats.org/drawingml/2006/main" vertOverflow="clip" wrap="none" rtlCol="0"/>
        <a:lstStyle xmlns:a="http://schemas.openxmlformats.org/drawingml/2006/main"/>
        <a:p xmlns:a="http://schemas.openxmlformats.org/drawingml/2006/main">
          <a:pPr algn="ctr"/>
          <a:r>
            <a:rPr lang="es-AR" sz="900" b="1" dirty="0">
              <a:solidFill>
                <a:schemeClr val="bg1"/>
              </a:solidFill>
              <a:latin typeface="BentonSansBBVA Book" pitchFamily="2" charset="77"/>
              <a:cs typeface="Calibri" panose="020F0502020204030204" pitchFamily="34" charset="0"/>
            </a:rPr>
            <a:t>Media: 6,4</a:t>
          </a:r>
        </a:p>
        <a:p xmlns:a="http://schemas.openxmlformats.org/drawingml/2006/main">
          <a:pPr algn="ctr"/>
          <a:endParaRPr lang="es-AR" sz="800" dirty="0">
            <a:solidFill>
              <a:schemeClr val="bg1"/>
            </a:solidFill>
            <a:latin typeface="BentonSansBBVA Book" pitchFamily="2" charset="77"/>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0.60115</cdr:x>
      <cdr:y>0.18408</cdr:y>
    </cdr:from>
    <cdr:to>
      <cdr:x>0.72546</cdr:x>
      <cdr:y>0.26353</cdr:y>
    </cdr:to>
    <cdr:sp macro="" textlink="">
      <cdr:nvSpPr>
        <cdr:cNvPr id="2" name="CuadroTexto 1">
          <a:extLst xmlns:a="http://schemas.openxmlformats.org/drawingml/2006/main">
            <a:ext uri="{FF2B5EF4-FFF2-40B4-BE49-F238E27FC236}">
              <a16:creationId xmlns:a16="http://schemas.microsoft.com/office/drawing/2014/main" id="{50341524-CDEA-404A-9788-6B2C4DB39B00}"/>
            </a:ext>
          </a:extLst>
        </cdr:cNvPr>
        <cdr:cNvSpPr txBox="1"/>
      </cdr:nvSpPr>
      <cdr:spPr>
        <a:xfrm xmlns:a="http://schemas.openxmlformats.org/drawingml/2006/main">
          <a:off x="3376875" y="560428"/>
          <a:ext cx="698270" cy="241884"/>
        </a:xfrm>
        <a:prstGeom xmlns:a="http://schemas.openxmlformats.org/drawingml/2006/main" prst="rect">
          <a:avLst/>
        </a:prstGeom>
        <a:solidFill xmlns:a="http://schemas.openxmlformats.org/drawingml/2006/main">
          <a:srgbClr val="00448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AR" sz="900" b="1" dirty="0">
              <a:solidFill>
                <a:schemeClr val="bg1"/>
              </a:solidFill>
              <a:latin typeface="BentonSansBBVA Book" pitchFamily="2" charset="77"/>
              <a:cs typeface="Calibri" panose="020F0502020204030204" pitchFamily="34" charset="0"/>
            </a:rPr>
            <a:t>Media: 8,2</a:t>
          </a:r>
        </a:p>
        <a:p xmlns:a="http://schemas.openxmlformats.org/drawingml/2006/main">
          <a:pPr algn="ctr"/>
          <a:endParaRPr lang="es-AR" sz="800" dirty="0">
            <a:solidFill>
              <a:schemeClr val="bg1"/>
            </a:solidFill>
            <a:latin typeface="BentonSansBBVA Book" pitchFamily="2" charset="77"/>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04775" y="735013"/>
            <a:ext cx="6532563" cy="3675062"/>
          </a:xfrm>
          <a:prstGeom prst="rect">
            <a:avLst/>
          </a:prstGeom>
        </p:spPr>
        <p:txBody>
          <a:bodyPr/>
          <a:lstStyle/>
          <a:p>
            <a:endParaRPr/>
          </a:p>
        </p:txBody>
      </p:sp>
      <p:sp>
        <p:nvSpPr>
          <p:cNvPr id="66" name="Shape 66"/>
          <p:cNvSpPr>
            <a:spLocks noGrp="1"/>
          </p:cNvSpPr>
          <p:nvPr>
            <p:ph type="body" sz="quarter" idx="1"/>
          </p:nvPr>
        </p:nvSpPr>
        <p:spPr>
          <a:xfrm>
            <a:off x="898949" y="4654828"/>
            <a:ext cx="4944216" cy="4409837"/>
          </a:xfrm>
          <a:prstGeom prst="rect">
            <a:avLst/>
          </a:prstGeom>
        </p:spPr>
        <p:txBody>
          <a:bodyPr/>
          <a:lstStyle/>
          <a:p>
            <a:endParaRPr/>
          </a:p>
        </p:txBody>
      </p:sp>
    </p:spTree>
    <p:extLst>
      <p:ext uri="{BB962C8B-B14F-4D97-AF65-F5344CB8AC3E}">
        <p14:creationId xmlns:p14="http://schemas.microsoft.com/office/powerpoint/2010/main" val="258087519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4775" y="735013"/>
            <a:ext cx="6532563" cy="3675062"/>
          </a:xfrm>
        </p:spPr>
      </p:sp>
      <p:sp>
        <p:nvSpPr>
          <p:cNvPr id="3" name="Marcador de notas 2"/>
          <p:cNvSpPr>
            <a:spLocks noGrp="1"/>
          </p:cNvSpPr>
          <p:nvPr>
            <p:ph type="body" idx="1"/>
          </p:nvPr>
        </p:nvSpPr>
        <p:spPr/>
        <p:txBody>
          <a:bodyPr/>
          <a:lstStyle/>
          <a:p>
            <a:endParaRPr lang="es-AR"/>
          </a:p>
        </p:txBody>
      </p:sp>
    </p:spTree>
    <p:extLst>
      <p:ext uri="{BB962C8B-B14F-4D97-AF65-F5344CB8AC3E}">
        <p14:creationId xmlns:p14="http://schemas.microsoft.com/office/powerpoint/2010/main" val="339931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296928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4775" y="735013"/>
            <a:ext cx="6532563" cy="3675062"/>
          </a:xfrm>
        </p:spPr>
      </p:sp>
      <p:sp>
        <p:nvSpPr>
          <p:cNvPr id="3" name="Marcador de notas 2"/>
          <p:cNvSpPr>
            <a:spLocks noGrp="1"/>
          </p:cNvSpPr>
          <p:nvPr>
            <p:ph type="body" idx="1"/>
          </p:nvPr>
        </p:nvSpPr>
        <p:spPr/>
        <p:txBody>
          <a:bodyPr/>
          <a:lstStyle/>
          <a:p>
            <a:endParaRPr lang="es-AR"/>
          </a:p>
        </p:txBody>
      </p:sp>
    </p:spTree>
    <p:extLst>
      <p:ext uri="{BB962C8B-B14F-4D97-AF65-F5344CB8AC3E}">
        <p14:creationId xmlns:p14="http://schemas.microsoft.com/office/powerpoint/2010/main" val="2113333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4775" y="735013"/>
            <a:ext cx="6532563" cy="3675062"/>
          </a:xfrm>
        </p:spPr>
      </p:sp>
      <p:sp>
        <p:nvSpPr>
          <p:cNvPr id="3" name="Marcador de notas 2"/>
          <p:cNvSpPr>
            <a:spLocks noGrp="1"/>
          </p:cNvSpPr>
          <p:nvPr>
            <p:ph type="body" idx="1"/>
          </p:nvPr>
        </p:nvSpPr>
        <p:spPr/>
        <p:txBody>
          <a:bodyPr/>
          <a:lstStyle/>
          <a:p>
            <a:endParaRPr lang="es-AR"/>
          </a:p>
        </p:txBody>
      </p:sp>
    </p:spTree>
    <p:extLst>
      <p:ext uri="{BB962C8B-B14F-4D97-AF65-F5344CB8AC3E}">
        <p14:creationId xmlns:p14="http://schemas.microsoft.com/office/powerpoint/2010/main" val="5801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04775" y="735013"/>
            <a:ext cx="6532563" cy="3675062"/>
          </a:xfrm>
        </p:spPr>
      </p:sp>
      <p:sp>
        <p:nvSpPr>
          <p:cNvPr id="3" name="Marcador de notas 2"/>
          <p:cNvSpPr>
            <a:spLocks noGrp="1"/>
          </p:cNvSpPr>
          <p:nvPr>
            <p:ph type="body" idx="1"/>
          </p:nvPr>
        </p:nvSpPr>
        <p:spPr/>
        <p:txBody>
          <a:bodyPr/>
          <a:lstStyle/>
          <a:p>
            <a:endParaRPr lang="es-AR"/>
          </a:p>
        </p:txBody>
      </p:sp>
    </p:spTree>
    <p:extLst>
      <p:ext uri="{BB962C8B-B14F-4D97-AF65-F5344CB8AC3E}">
        <p14:creationId xmlns:p14="http://schemas.microsoft.com/office/powerpoint/2010/main" val="379913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071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2362366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ortada 1">
    <p:spTree>
      <p:nvGrpSpPr>
        <p:cNvPr id="1" name=""/>
        <p:cNvGrpSpPr/>
        <p:nvPr/>
      </p:nvGrpSpPr>
      <p:grpSpPr>
        <a:xfrm>
          <a:off x="0" y="0"/>
          <a:ext cx="0" cy="0"/>
          <a:chOff x="0" y="0"/>
          <a:chExt cx="0" cy="0"/>
        </a:xfrm>
      </p:grpSpPr>
      <p:sp>
        <p:nvSpPr>
          <p:cNvPr id="12" name="Texto del título"/>
          <p:cNvSpPr txBox="1">
            <a:spLocks noGrp="1"/>
          </p:cNvSpPr>
          <p:nvPr>
            <p:ph type="title"/>
          </p:nvPr>
        </p:nvSpPr>
        <p:spPr>
          <a:prstGeom prst="rect">
            <a:avLst/>
          </a:prstGeom>
        </p:spPr>
        <p:txBody>
          <a:bodyPr/>
          <a:lstStyle/>
          <a:p>
            <a:r>
              <a:t>Texto del título</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ció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0293" y="2045886"/>
            <a:ext cx="4897556" cy="1569240"/>
          </a:xfrm>
          <a:prstGeom prst="rect">
            <a:avLst/>
          </a:prstGeom>
        </p:spPr>
        <p:txBody>
          <a:bodyPr/>
          <a:lstStyle>
            <a:lvl1pPr algn="l">
              <a:lnSpc>
                <a:spcPct val="110000"/>
              </a:lnSpc>
              <a:defRPr sz="3200" b="0">
                <a:solidFill>
                  <a:schemeClr val="bg1"/>
                </a:solidFill>
                <a:latin typeface="+mj-lt"/>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17F63F63-46C1-9C46-8F3B-887DAC8B85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64836" y="442946"/>
            <a:ext cx="1644629" cy="521348"/>
          </a:xfrm>
          <a:prstGeom prst="rect">
            <a:avLst/>
          </a:prstGeom>
        </p:spPr>
      </p:pic>
    </p:spTree>
    <p:extLst>
      <p:ext uri="{BB962C8B-B14F-4D97-AF65-F5344CB8AC3E}">
        <p14:creationId xmlns:p14="http://schemas.microsoft.com/office/powerpoint/2010/main" val="65353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2" name="Forma libre 11"/>
          <p:cNvSpPr/>
          <p:nvPr userDrawn="1"/>
        </p:nvSpPr>
        <p:spPr>
          <a:xfrm>
            <a:off x="8868798" y="0"/>
            <a:ext cx="279399" cy="167640"/>
          </a:xfrm>
          <a:custGeom>
            <a:avLst/>
            <a:gdLst>
              <a:gd name="connsiteX0" fmla="*/ 76201 w 279399"/>
              <a:gd name="connsiteY0" fmla="*/ 0 h 167640"/>
              <a:gd name="connsiteX1" fmla="*/ 139699 w 279399"/>
              <a:gd name="connsiteY1" fmla="*/ 0 h 167640"/>
              <a:gd name="connsiteX2" fmla="*/ 275202 w 279399"/>
              <a:gd name="connsiteY2" fmla="*/ 0 h 167640"/>
              <a:gd name="connsiteX3" fmla="*/ 279399 w 279399"/>
              <a:gd name="connsiteY3" fmla="*/ 0 h 167640"/>
              <a:gd name="connsiteX4" fmla="*/ 275202 w 279399"/>
              <a:gd name="connsiteY4" fmla="*/ 9233 h 167640"/>
              <a:gd name="connsiteX5" fmla="*/ 275202 w 279399"/>
              <a:gd name="connsiteY5" fmla="*/ 167640 h 167640"/>
              <a:gd name="connsiteX6" fmla="*/ 203198 w 279399"/>
              <a:gd name="connsiteY6" fmla="*/ 167640 h 167640"/>
              <a:gd name="connsiteX7" fmla="*/ 139699 w 279399"/>
              <a:gd name="connsiteY7" fmla="*/ 167640 h 167640"/>
              <a:gd name="connsiteX8" fmla="*/ 0 w 279399"/>
              <a:gd name="connsiteY8" fmla="*/ 16764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399" h="167640">
                <a:moveTo>
                  <a:pt x="76201" y="0"/>
                </a:moveTo>
                <a:lnTo>
                  <a:pt x="139699" y="0"/>
                </a:lnTo>
                <a:lnTo>
                  <a:pt x="275202" y="0"/>
                </a:lnTo>
                <a:lnTo>
                  <a:pt x="279399" y="0"/>
                </a:lnTo>
                <a:lnTo>
                  <a:pt x="275202" y="9233"/>
                </a:lnTo>
                <a:lnTo>
                  <a:pt x="275202" y="167640"/>
                </a:lnTo>
                <a:lnTo>
                  <a:pt x="203198" y="167640"/>
                </a:lnTo>
                <a:lnTo>
                  <a:pt x="139699" y="167640"/>
                </a:lnTo>
                <a:lnTo>
                  <a:pt x="0" y="1676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es-ES" kern="1200">
              <a:solidFill>
                <a:srgbClr val="FFFFFF"/>
              </a:solidFill>
            </a:endParaRPr>
          </a:p>
        </p:txBody>
      </p:sp>
      <p:sp>
        <p:nvSpPr>
          <p:cNvPr id="2" name="1 Título"/>
          <p:cNvSpPr>
            <a:spLocks noGrp="1"/>
          </p:cNvSpPr>
          <p:nvPr>
            <p:ph type="title"/>
          </p:nvPr>
        </p:nvSpPr>
        <p:spPr>
          <a:xfrm>
            <a:off x="473010" y="406726"/>
            <a:ext cx="6884100" cy="342000"/>
          </a:xfrm>
          <a:prstGeom prst="rect">
            <a:avLst/>
          </a:prstGeom>
        </p:spPr>
        <p:txBody>
          <a:bodyPr lIns="0" tIns="0" rIns="0" bIns="0" anchor="t"/>
          <a:lstStyle>
            <a:lvl1pPr algn="l">
              <a:defRPr sz="2000" b="1">
                <a:solidFill>
                  <a:schemeClr val="accent4"/>
                </a:solidFill>
                <a:latin typeface="+mj-lt"/>
              </a:defRPr>
            </a:lvl1pPr>
          </a:lstStyle>
          <a:p>
            <a:r>
              <a:rPr lang="es-ES"/>
              <a:t>Haga clic para modificar el estilo de título del patrón</a:t>
            </a:r>
            <a:endParaRPr lang="es-ES_tradnl" dirty="0"/>
          </a:p>
        </p:txBody>
      </p:sp>
      <p:sp>
        <p:nvSpPr>
          <p:cNvPr id="10" name="object 2"/>
          <p:cNvSpPr txBox="1"/>
          <p:nvPr userDrawn="1"/>
        </p:nvSpPr>
        <p:spPr>
          <a:xfrm>
            <a:off x="8915719" y="31388"/>
            <a:ext cx="212696" cy="107722"/>
          </a:xfrm>
          <a:prstGeom prst="rect">
            <a:avLst/>
          </a:prstGeom>
        </p:spPr>
        <p:txBody>
          <a:bodyPr vert="horz" wrap="square" lIns="0" tIns="0" rIns="0" bIns="0" rtlCol="0">
            <a:spAutoFit/>
          </a:bodyPr>
          <a:lstStyle/>
          <a:p>
            <a:pPr marR="5143" algn="ctr" defTabSz="925670" hangingPunct="1">
              <a:buSzPct val="150000"/>
              <a:defRPr/>
            </a:pPr>
            <a:fld id="{A6A305E0-1484-441F-8A5B-692BE27C650C}" type="slidenum">
              <a:rPr lang="es-ES_tradnl" sz="700" kern="1200" smtClean="0">
                <a:solidFill>
                  <a:srgbClr val="FFFFFF"/>
                </a:solidFill>
                <a:latin typeface="BBVABentonSans"/>
                <a:ea typeface="ＭＳ Ｐゴシック" pitchFamily="34" charset="-128"/>
                <a:cs typeface="BBVA Office Book"/>
              </a:rPr>
              <a:pPr marR="5143" algn="ctr" defTabSz="925670" hangingPunct="1">
                <a:buSzPct val="150000"/>
                <a:defRPr/>
              </a:pPr>
              <a:t>‹#›</a:t>
            </a:fld>
            <a:endParaRPr lang="es-ES_tradnl" sz="900" b="1" kern="1200" spc="-5">
              <a:solidFill>
                <a:srgbClr val="FFFFFF"/>
              </a:solidFill>
              <a:latin typeface="BBVABentonSans"/>
              <a:ea typeface="ＭＳ Ｐゴシック" pitchFamily="34" charset="-128"/>
              <a:cs typeface="BBVA Office Book"/>
            </a:endParaRPr>
          </a:p>
        </p:txBody>
      </p:sp>
      <p:sp>
        <p:nvSpPr>
          <p:cNvPr id="11" name="object 2"/>
          <p:cNvSpPr txBox="1"/>
          <p:nvPr userDrawn="1"/>
        </p:nvSpPr>
        <p:spPr>
          <a:xfrm>
            <a:off x="6254804" y="40640"/>
            <a:ext cx="2582022" cy="107722"/>
          </a:xfrm>
          <a:prstGeom prst="rect">
            <a:avLst/>
          </a:prstGeom>
        </p:spPr>
        <p:txBody>
          <a:bodyPr vert="horz" wrap="square" lIns="0" tIns="0" rIns="0" bIns="0" rtlCol="0">
            <a:spAutoFit/>
          </a:bodyPr>
          <a:lstStyle/>
          <a:p>
            <a:pPr marR="5143" algn="r" defTabSz="925670" hangingPunct="1">
              <a:buSzPct val="150000"/>
              <a:defRPr/>
            </a:pPr>
            <a:r>
              <a:rPr lang="es-ES_tradnl" sz="700" kern="1200" spc="-5">
                <a:solidFill>
                  <a:srgbClr val="2DCCCD"/>
                </a:solidFill>
                <a:latin typeface="BBVABentonSans"/>
                <a:ea typeface="ＭＳ Ｐゴシック" pitchFamily="34" charset="-128"/>
                <a:cs typeface="BBVA Office Light"/>
              </a:rPr>
              <a:t>Estudio sobre confianza en la sociedad española</a:t>
            </a:r>
            <a:endParaRPr lang="es-ES_tradnl" sz="700" b="1" kern="1200" spc="-5">
              <a:solidFill>
                <a:srgbClr val="2DCCCD"/>
              </a:solidFill>
              <a:latin typeface="BBVABentonSans"/>
              <a:ea typeface="ＭＳ Ｐゴシック" pitchFamily="34" charset="-128"/>
              <a:cs typeface="BBVA Office Book"/>
            </a:endParaRPr>
          </a:p>
        </p:txBody>
      </p:sp>
    </p:spTree>
    <p:extLst>
      <p:ext uri="{BB962C8B-B14F-4D97-AF65-F5344CB8AC3E}">
        <p14:creationId xmlns:p14="http://schemas.microsoft.com/office/powerpoint/2010/main" val="2456101593"/>
      </p:ext>
    </p:extLst>
  </p:cSld>
  <p:clrMapOvr>
    <a:masterClrMapping/>
  </p:clrMapOvr>
  <p:extLst>
    <p:ext uri="{DCECCB84-F9BA-43D5-87BE-67443E8EF086}">
      <p15:sldGuideLst xmlns:p15="http://schemas.microsoft.com/office/powerpoint/2012/main">
        <p15:guide id="1" orient="horz" pos="306">
          <p15:clr>
            <a:srgbClr val="FBAE40"/>
          </p15:clr>
        </p15:guide>
        <p15:guide id="2" pos="310">
          <p15:clr>
            <a:srgbClr val="FBAE40"/>
          </p15:clr>
        </p15:guide>
        <p15:guide id="3" pos="5653">
          <p15:clr>
            <a:srgbClr val="FBAE40"/>
          </p15:clr>
        </p15:guide>
        <p15:guide id="4" orient="horz" pos="3134">
          <p15:clr>
            <a:srgbClr val="FBAE40"/>
          </p15:clr>
        </p15:guide>
        <p15:guide id="5" orient="horz" pos="713">
          <p15:clr>
            <a:srgbClr val="FBAE40"/>
          </p15:clr>
        </p15:guide>
        <p15:guide id="6" orient="horz" pos="849">
          <p15:clr>
            <a:srgbClr val="FBAE40"/>
          </p15:clr>
        </p15:guide>
        <p15:guide id="7" orient="horz" pos="59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y tex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7 Marcador de posición de imagen"/>
          <p:cNvSpPr>
            <a:spLocks noGrp="1"/>
          </p:cNvSpPr>
          <p:nvPr>
            <p:ph type="pic" sz="quarter" idx="10"/>
          </p:nvPr>
        </p:nvSpPr>
        <p:spPr>
          <a:xfrm>
            <a:off x="3777188" y="-2"/>
            <a:ext cx="5370878" cy="5146153"/>
          </a:xfrm>
          <a:custGeom>
            <a:avLst/>
            <a:gdLst>
              <a:gd name="connsiteX0" fmla="*/ 0 w 5547359"/>
              <a:gd name="connsiteY0" fmla="*/ 0 h 5715000"/>
              <a:gd name="connsiteX1" fmla="*/ 5547359 w 5547359"/>
              <a:gd name="connsiteY1" fmla="*/ 0 h 5715000"/>
              <a:gd name="connsiteX2" fmla="*/ 5547359 w 5547359"/>
              <a:gd name="connsiteY2" fmla="*/ 5715000 h 5715000"/>
              <a:gd name="connsiteX3" fmla="*/ 0 w 5547359"/>
              <a:gd name="connsiteY3" fmla="*/ 5715000 h 5715000"/>
              <a:gd name="connsiteX4" fmla="*/ 0 w 5547359"/>
              <a:gd name="connsiteY4" fmla="*/ 0 h 5715000"/>
              <a:gd name="connsiteX0" fmla="*/ 0 w 5547359"/>
              <a:gd name="connsiteY0" fmla="*/ 0 h 5727192"/>
              <a:gd name="connsiteX1" fmla="*/ 5547359 w 5547359"/>
              <a:gd name="connsiteY1" fmla="*/ 0 h 5727192"/>
              <a:gd name="connsiteX2" fmla="*/ 4139183 w 5547359"/>
              <a:gd name="connsiteY2" fmla="*/ 5727192 h 5727192"/>
              <a:gd name="connsiteX3" fmla="*/ 0 w 5547359"/>
              <a:gd name="connsiteY3" fmla="*/ 5715000 h 5727192"/>
              <a:gd name="connsiteX4" fmla="*/ 0 w 5547359"/>
              <a:gd name="connsiteY4" fmla="*/ 0 h 5727192"/>
              <a:gd name="connsiteX0" fmla="*/ 0 w 5547359"/>
              <a:gd name="connsiteY0" fmla="*/ 0 h 5715000"/>
              <a:gd name="connsiteX1" fmla="*/ 5547359 w 5547359"/>
              <a:gd name="connsiteY1" fmla="*/ 0 h 5715000"/>
              <a:gd name="connsiteX2" fmla="*/ 4278883 w 5547359"/>
              <a:gd name="connsiteY2" fmla="*/ 5155692 h 5715000"/>
              <a:gd name="connsiteX3" fmla="*/ 0 w 5547359"/>
              <a:gd name="connsiteY3" fmla="*/ 5715000 h 5715000"/>
              <a:gd name="connsiteX4" fmla="*/ 0 w 5547359"/>
              <a:gd name="connsiteY4" fmla="*/ 0 h 5715000"/>
              <a:gd name="connsiteX0" fmla="*/ 25400 w 5572759"/>
              <a:gd name="connsiteY0" fmla="*/ 0 h 5194300"/>
              <a:gd name="connsiteX1" fmla="*/ 5572759 w 5572759"/>
              <a:gd name="connsiteY1" fmla="*/ 0 h 5194300"/>
              <a:gd name="connsiteX2" fmla="*/ 4304283 w 5572759"/>
              <a:gd name="connsiteY2" fmla="*/ 5155692 h 5194300"/>
              <a:gd name="connsiteX3" fmla="*/ 0 w 5572759"/>
              <a:gd name="connsiteY3" fmla="*/ 5194300 h 5194300"/>
              <a:gd name="connsiteX4" fmla="*/ 25400 w 5572759"/>
              <a:gd name="connsiteY4" fmla="*/ 0 h 5194300"/>
              <a:gd name="connsiteX0" fmla="*/ 25400 w 5572759"/>
              <a:gd name="connsiteY0" fmla="*/ 0 h 5194300"/>
              <a:gd name="connsiteX1" fmla="*/ 5572759 w 5572759"/>
              <a:gd name="connsiteY1" fmla="*/ 0 h 5194300"/>
              <a:gd name="connsiteX2" fmla="*/ 5546343 w 5572759"/>
              <a:gd name="connsiteY2" fmla="*/ 5148072 h 5194300"/>
              <a:gd name="connsiteX3" fmla="*/ 0 w 5572759"/>
              <a:gd name="connsiteY3" fmla="*/ 5194300 h 5194300"/>
              <a:gd name="connsiteX4" fmla="*/ 25400 w 5572759"/>
              <a:gd name="connsiteY4" fmla="*/ 0 h 5194300"/>
              <a:gd name="connsiteX0" fmla="*/ 2540000 w 5572759"/>
              <a:gd name="connsiteY0" fmla="*/ 0 h 5194300"/>
              <a:gd name="connsiteX1" fmla="*/ 5572759 w 5572759"/>
              <a:gd name="connsiteY1" fmla="*/ 0 h 5194300"/>
              <a:gd name="connsiteX2" fmla="*/ 5546343 w 5572759"/>
              <a:gd name="connsiteY2" fmla="*/ 5148072 h 5194300"/>
              <a:gd name="connsiteX3" fmla="*/ 0 w 5572759"/>
              <a:gd name="connsiteY3" fmla="*/ 5194300 h 5194300"/>
              <a:gd name="connsiteX4" fmla="*/ 2540000 w 5572759"/>
              <a:gd name="connsiteY4" fmla="*/ 0 h 5194300"/>
              <a:gd name="connsiteX0" fmla="*/ 2540000 w 5584443"/>
              <a:gd name="connsiteY0" fmla="*/ 0 h 5194300"/>
              <a:gd name="connsiteX1" fmla="*/ 5572759 w 5584443"/>
              <a:gd name="connsiteY1" fmla="*/ 0 h 5194300"/>
              <a:gd name="connsiteX2" fmla="*/ 5584443 w 5584443"/>
              <a:gd name="connsiteY2" fmla="*/ 5194243 h 5194300"/>
              <a:gd name="connsiteX3" fmla="*/ 0 w 5584443"/>
              <a:gd name="connsiteY3" fmla="*/ 5194300 h 5194300"/>
              <a:gd name="connsiteX4" fmla="*/ 2540000 w 5584443"/>
              <a:gd name="connsiteY4" fmla="*/ 0 h 5194300"/>
              <a:gd name="connsiteX0" fmla="*/ 2540000 w 5576823"/>
              <a:gd name="connsiteY0" fmla="*/ 0 h 5194300"/>
              <a:gd name="connsiteX1" fmla="*/ 5572759 w 5576823"/>
              <a:gd name="connsiteY1" fmla="*/ 0 h 5194300"/>
              <a:gd name="connsiteX2" fmla="*/ 5576823 w 5576823"/>
              <a:gd name="connsiteY2" fmla="*/ 5194243 h 5194300"/>
              <a:gd name="connsiteX3" fmla="*/ 0 w 5576823"/>
              <a:gd name="connsiteY3" fmla="*/ 5194300 h 5194300"/>
              <a:gd name="connsiteX4" fmla="*/ 2540000 w 5576823"/>
              <a:gd name="connsiteY4" fmla="*/ 0 h 5194300"/>
              <a:gd name="connsiteX0" fmla="*/ 2380952 w 5576823"/>
              <a:gd name="connsiteY0" fmla="*/ 0 h 5194300"/>
              <a:gd name="connsiteX1" fmla="*/ 5572759 w 5576823"/>
              <a:gd name="connsiteY1" fmla="*/ 0 h 5194300"/>
              <a:gd name="connsiteX2" fmla="*/ 5576823 w 5576823"/>
              <a:gd name="connsiteY2" fmla="*/ 5194243 h 5194300"/>
              <a:gd name="connsiteX3" fmla="*/ 0 w 5576823"/>
              <a:gd name="connsiteY3" fmla="*/ 5194300 h 5194300"/>
              <a:gd name="connsiteX4" fmla="*/ 2380952 w 5576823"/>
              <a:gd name="connsiteY4" fmla="*/ 0 h 5194300"/>
              <a:gd name="connsiteX0" fmla="*/ 2155635 w 5351506"/>
              <a:gd name="connsiteY0" fmla="*/ 0 h 5194243"/>
              <a:gd name="connsiteX1" fmla="*/ 5347442 w 5351506"/>
              <a:gd name="connsiteY1" fmla="*/ 0 h 5194243"/>
              <a:gd name="connsiteX2" fmla="*/ 5351506 w 5351506"/>
              <a:gd name="connsiteY2" fmla="*/ 5194243 h 5194243"/>
              <a:gd name="connsiteX3" fmla="*/ 0 w 5351506"/>
              <a:gd name="connsiteY3" fmla="*/ 5171214 h 5194243"/>
              <a:gd name="connsiteX4" fmla="*/ 2155635 w 5351506"/>
              <a:gd name="connsiteY4" fmla="*/ 0 h 5194243"/>
              <a:gd name="connsiteX0" fmla="*/ 2155635 w 5351506"/>
              <a:gd name="connsiteY0" fmla="*/ 0 h 5201995"/>
              <a:gd name="connsiteX1" fmla="*/ 5347442 w 5351506"/>
              <a:gd name="connsiteY1" fmla="*/ 0 h 5201995"/>
              <a:gd name="connsiteX2" fmla="*/ 5351506 w 5351506"/>
              <a:gd name="connsiteY2" fmla="*/ 5194243 h 5201995"/>
              <a:gd name="connsiteX3" fmla="*/ 0 w 5351506"/>
              <a:gd name="connsiteY3" fmla="*/ 5201995 h 5201995"/>
              <a:gd name="connsiteX4" fmla="*/ 2155635 w 5351506"/>
              <a:gd name="connsiteY4" fmla="*/ 0 h 5201995"/>
              <a:gd name="connsiteX0" fmla="*/ 2334564 w 5351506"/>
              <a:gd name="connsiteY0" fmla="*/ 0 h 5209690"/>
              <a:gd name="connsiteX1" fmla="*/ 5347442 w 5351506"/>
              <a:gd name="connsiteY1" fmla="*/ 7695 h 5209690"/>
              <a:gd name="connsiteX2" fmla="*/ 5351506 w 5351506"/>
              <a:gd name="connsiteY2" fmla="*/ 5201938 h 5209690"/>
              <a:gd name="connsiteX3" fmla="*/ 0 w 5351506"/>
              <a:gd name="connsiteY3" fmla="*/ 5209690 h 5209690"/>
              <a:gd name="connsiteX4" fmla="*/ 2334564 w 5351506"/>
              <a:gd name="connsiteY4" fmla="*/ 0 h 5209690"/>
              <a:gd name="connsiteX0" fmla="*/ 2155636 w 5172578"/>
              <a:gd name="connsiteY0" fmla="*/ 0 h 5217385"/>
              <a:gd name="connsiteX1" fmla="*/ 5168514 w 5172578"/>
              <a:gd name="connsiteY1" fmla="*/ 7695 h 5217385"/>
              <a:gd name="connsiteX2" fmla="*/ 5172578 w 5172578"/>
              <a:gd name="connsiteY2" fmla="*/ 5201938 h 5217385"/>
              <a:gd name="connsiteX3" fmla="*/ 0 w 5172578"/>
              <a:gd name="connsiteY3" fmla="*/ 5217385 h 5217385"/>
              <a:gd name="connsiteX4" fmla="*/ 2155636 w 5172578"/>
              <a:gd name="connsiteY4" fmla="*/ 0 h 5217385"/>
              <a:gd name="connsiteX0" fmla="*/ 2188771 w 5172578"/>
              <a:gd name="connsiteY0" fmla="*/ 0 h 5225080"/>
              <a:gd name="connsiteX1" fmla="*/ 5168514 w 5172578"/>
              <a:gd name="connsiteY1" fmla="*/ 15390 h 5225080"/>
              <a:gd name="connsiteX2" fmla="*/ 5172578 w 5172578"/>
              <a:gd name="connsiteY2" fmla="*/ 5209633 h 5225080"/>
              <a:gd name="connsiteX3" fmla="*/ 0 w 5172578"/>
              <a:gd name="connsiteY3" fmla="*/ 5225080 h 5225080"/>
              <a:gd name="connsiteX4" fmla="*/ 2188771 w 5172578"/>
              <a:gd name="connsiteY4" fmla="*/ 0 h 5225080"/>
              <a:gd name="connsiteX0" fmla="*/ 1725722 w 4709529"/>
              <a:gd name="connsiteY0" fmla="*/ 0 h 5213391"/>
              <a:gd name="connsiteX1" fmla="*/ 4705465 w 4709529"/>
              <a:gd name="connsiteY1" fmla="*/ 15390 h 5213391"/>
              <a:gd name="connsiteX2" fmla="*/ 4709529 w 4709529"/>
              <a:gd name="connsiteY2" fmla="*/ 5209633 h 5213391"/>
              <a:gd name="connsiteX3" fmla="*/ 0 w 4709529"/>
              <a:gd name="connsiteY3" fmla="*/ 5213391 h 5213391"/>
              <a:gd name="connsiteX4" fmla="*/ 1725722 w 4709529"/>
              <a:gd name="connsiteY4" fmla="*/ 0 h 5213391"/>
              <a:gd name="connsiteX0" fmla="*/ 2239103 w 4709529"/>
              <a:gd name="connsiteY0" fmla="*/ 7988 h 5198001"/>
              <a:gd name="connsiteX1" fmla="*/ 4705465 w 4709529"/>
              <a:gd name="connsiteY1" fmla="*/ 0 h 5198001"/>
              <a:gd name="connsiteX2" fmla="*/ 4709529 w 4709529"/>
              <a:gd name="connsiteY2" fmla="*/ 5194243 h 5198001"/>
              <a:gd name="connsiteX3" fmla="*/ 0 w 4709529"/>
              <a:gd name="connsiteY3" fmla="*/ 5198001 h 5198001"/>
              <a:gd name="connsiteX4" fmla="*/ 2239103 w 4709529"/>
              <a:gd name="connsiteY4" fmla="*/ 7988 h 5198001"/>
              <a:gd name="connsiteX0" fmla="*/ 2325254 w 4709529"/>
              <a:gd name="connsiteY0" fmla="*/ 7988 h 5198001"/>
              <a:gd name="connsiteX1" fmla="*/ 4705465 w 4709529"/>
              <a:gd name="connsiteY1" fmla="*/ 0 h 5198001"/>
              <a:gd name="connsiteX2" fmla="*/ 4709529 w 4709529"/>
              <a:gd name="connsiteY2" fmla="*/ 5194243 h 5198001"/>
              <a:gd name="connsiteX3" fmla="*/ 0 w 4709529"/>
              <a:gd name="connsiteY3" fmla="*/ 5198001 h 5198001"/>
              <a:gd name="connsiteX4" fmla="*/ 2325254 w 4709529"/>
              <a:gd name="connsiteY4" fmla="*/ 7988 h 5198001"/>
              <a:gd name="connsiteX0" fmla="*/ 2318627 w 4702902"/>
              <a:gd name="connsiteY0" fmla="*/ 7988 h 5194243"/>
              <a:gd name="connsiteX1" fmla="*/ 4698838 w 4702902"/>
              <a:gd name="connsiteY1" fmla="*/ 0 h 5194243"/>
              <a:gd name="connsiteX2" fmla="*/ 4702902 w 4702902"/>
              <a:gd name="connsiteY2" fmla="*/ 5194243 h 5194243"/>
              <a:gd name="connsiteX3" fmla="*/ 0 w 4702902"/>
              <a:gd name="connsiteY3" fmla="*/ 5190306 h 5194243"/>
              <a:gd name="connsiteX4" fmla="*/ 2318627 w 4702902"/>
              <a:gd name="connsiteY4" fmla="*/ 7988 h 5194243"/>
              <a:gd name="connsiteX0" fmla="*/ 2285492 w 4669767"/>
              <a:gd name="connsiteY0" fmla="*/ 7988 h 5194243"/>
              <a:gd name="connsiteX1" fmla="*/ 4665703 w 4669767"/>
              <a:gd name="connsiteY1" fmla="*/ 0 h 5194243"/>
              <a:gd name="connsiteX2" fmla="*/ 4669767 w 4669767"/>
              <a:gd name="connsiteY2" fmla="*/ 5194243 h 5194243"/>
              <a:gd name="connsiteX3" fmla="*/ 0 w 4669767"/>
              <a:gd name="connsiteY3" fmla="*/ 5174916 h 5194243"/>
              <a:gd name="connsiteX4" fmla="*/ 2285492 w 4669767"/>
              <a:gd name="connsiteY4" fmla="*/ 7988 h 5194243"/>
              <a:gd name="connsiteX0" fmla="*/ 2318627 w 4702902"/>
              <a:gd name="connsiteY0" fmla="*/ 7988 h 5194243"/>
              <a:gd name="connsiteX1" fmla="*/ 4698838 w 4702902"/>
              <a:gd name="connsiteY1" fmla="*/ 0 h 5194243"/>
              <a:gd name="connsiteX2" fmla="*/ 4702902 w 4702902"/>
              <a:gd name="connsiteY2" fmla="*/ 5194243 h 5194243"/>
              <a:gd name="connsiteX3" fmla="*/ 0 w 4702902"/>
              <a:gd name="connsiteY3" fmla="*/ 5167221 h 5194243"/>
              <a:gd name="connsiteX4" fmla="*/ 2318627 w 4702902"/>
              <a:gd name="connsiteY4" fmla="*/ 7988 h 5194243"/>
              <a:gd name="connsiteX0" fmla="*/ 2351762 w 4702902"/>
              <a:gd name="connsiteY0" fmla="*/ 293 h 5194243"/>
              <a:gd name="connsiteX1" fmla="*/ 4698838 w 4702902"/>
              <a:gd name="connsiteY1" fmla="*/ 0 h 5194243"/>
              <a:gd name="connsiteX2" fmla="*/ 4702902 w 4702902"/>
              <a:gd name="connsiteY2" fmla="*/ 5194243 h 5194243"/>
              <a:gd name="connsiteX3" fmla="*/ 0 w 4702902"/>
              <a:gd name="connsiteY3" fmla="*/ 5167221 h 5194243"/>
              <a:gd name="connsiteX4" fmla="*/ 2351762 w 4702902"/>
              <a:gd name="connsiteY4" fmla="*/ 293 h 5194243"/>
              <a:gd name="connsiteX0" fmla="*/ 2318627 w 4669767"/>
              <a:gd name="connsiteY0" fmla="*/ 293 h 5194243"/>
              <a:gd name="connsiteX1" fmla="*/ 4665703 w 4669767"/>
              <a:gd name="connsiteY1" fmla="*/ 0 h 5194243"/>
              <a:gd name="connsiteX2" fmla="*/ 4669767 w 4669767"/>
              <a:gd name="connsiteY2" fmla="*/ 5194243 h 5194243"/>
              <a:gd name="connsiteX3" fmla="*/ 0 w 4669767"/>
              <a:gd name="connsiteY3" fmla="*/ 5190308 h 5194243"/>
              <a:gd name="connsiteX4" fmla="*/ 2318627 w 4669767"/>
              <a:gd name="connsiteY4" fmla="*/ 293 h 5194243"/>
              <a:gd name="connsiteX0" fmla="*/ 2365016 w 4716156"/>
              <a:gd name="connsiteY0" fmla="*/ 293 h 5213394"/>
              <a:gd name="connsiteX1" fmla="*/ 4712092 w 4716156"/>
              <a:gd name="connsiteY1" fmla="*/ 0 h 5213394"/>
              <a:gd name="connsiteX2" fmla="*/ 4716156 w 4716156"/>
              <a:gd name="connsiteY2" fmla="*/ 5194243 h 5213394"/>
              <a:gd name="connsiteX3" fmla="*/ 0 w 4716156"/>
              <a:gd name="connsiteY3" fmla="*/ 5213394 h 5213394"/>
              <a:gd name="connsiteX4" fmla="*/ 2365016 w 4716156"/>
              <a:gd name="connsiteY4" fmla="*/ 293 h 5213394"/>
              <a:gd name="connsiteX0" fmla="*/ 2329672 w 4680812"/>
              <a:gd name="connsiteY0" fmla="*/ 293 h 5194243"/>
              <a:gd name="connsiteX1" fmla="*/ 4676748 w 4680812"/>
              <a:gd name="connsiteY1" fmla="*/ 0 h 5194243"/>
              <a:gd name="connsiteX2" fmla="*/ 4680812 w 4680812"/>
              <a:gd name="connsiteY2" fmla="*/ 5194243 h 5194243"/>
              <a:gd name="connsiteX3" fmla="*/ 0 w 4680812"/>
              <a:gd name="connsiteY3" fmla="*/ 5172353 h 5194243"/>
              <a:gd name="connsiteX4" fmla="*/ 2329672 w 4680812"/>
              <a:gd name="connsiteY4" fmla="*/ 293 h 5194243"/>
              <a:gd name="connsiteX0" fmla="*/ 2356180 w 4680812"/>
              <a:gd name="connsiteY0" fmla="*/ 293 h 5194243"/>
              <a:gd name="connsiteX1" fmla="*/ 4676748 w 4680812"/>
              <a:gd name="connsiteY1" fmla="*/ 0 h 5194243"/>
              <a:gd name="connsiteX2" fmla="*/ 4680812 w 4680812"/>
              <a:gd name="connsiteY2" fmla="*/ 5194243 h 5194243"/>
              <a:gd name="connsiteX3" fmla="*/ 0 w 4680812"/>
              <a:gd name="connsiteY3" fmla="*/ 5172353 h 5194243"/>
              <a:gd name="connsiteX4" fmla="*/ 2356180 w 4680812"/>
              <a:gd name="connsiteY4" fmla="*/ 293 h 5194243"/>
              <a:gd name="connsiteX0" fmla="*/ 2313767 w 4638399"/>
              <a:gd name="connsiteY0" fmla="*/ 293 h 5194243"/>
              <a:gd name="connsiteX1" fmla="*/ 4634335 w 4638399"/>
              <a:gd name="connsiteY1" fmla="*/ 0 h 5194243"/>
              <a:gd name="connsiteX2" fmla="*/ 4638399 w 4638399"/>
              <a:gd name="connsiteY2" fmla="*/ 5194243 h 5194243"/>
              <a:gd name="connsiteX3" fmla="*/ 0 w 4638399"/>
              <a:gd name="connsiteY3" fmla="*/ 5178509 h 5194243"/>
              <a:gd name="connsiteX4" fmla="*/ 2313767 w 4638399"/>
              <a:gd name="connsiteY4" fmla="*/ 293 h 5194243"/>
              <a:gd name="connsiteX0" fmla="*/ 2382688 w 4707320"/>
              <a:gd name="connsiteY0" fmla="*/ 293 h 5194243"/>
              <a:gd name="connsiteX1" fmla="*/ 4703256 w 4707320"/>
              <a:gd name="connsiteY1" fmla="*/ 0 h 5194243"/>
              <a:gd name="connsiteX2" fmla="*/ 4707320 w 4707320"/>
              <a:gd name="connsiteY2" fmla="*/ 5194243 h 5194243"/>
              <a:gd name="connsiteX3" fmla="*/ 0 w 4707320"/>
              <a:gd name="connsiteY3" fmla="*/ 5178509 h 5194243"/>
              <a:gd name="connsiteX4" fmla="*/ 2382688 w 4707320"/>
              <a:gd name="connsiteY4" fmla="*/ 293 h 5194243"/>
              <a:gd name="connsiteX0" fmla="*/ 2382688 w 4707320"/>
              <a:gd name="connsiteY0" fmla="*/ 293 h 5194243"/>
              <a:gd name="connsiteX1" fmla="*/ 4703256 w 4707320"/>
              <a:gd name="connsiteY1" fmla="*/ 0 h 5194243"/>
              <a:gd name="connsiteX2" fmla="*/ 4707320 w 4707320"/>
              <a:gd name="connsiteY2" fmla="*/ 5194243 h 5194243"/>
              <a:gd name="connsiteX3" fmla="*/ 0 w 4707320"/>
              <a:gd name="connsiteY3" fmla="*/ 5178509 h 5194243"/>
              <a:gd name="connsiteX4" fmla="*/ 2382688 w 4707320"/>
              <a:gd name="connsiteY4" fmla="*/ 293 h 5194243"/>
              <a:gd name="connsiteX0" fmla="*/ 2356180 w 4680812"/>
              <a:gd name="connsiteY0" fmla="*/ 293 h 5196978"/>
              <a:gd name="connsiteX1" fmla="*/ 4676748 w 4680812"/>
              <a:gd name="connsiteY1" fmla="*/ 0 h 5196978"/>
              <a:gd name="connsiteX2" fmla="*/ 4680812 w 4680812"/>
              <a:gd name="connsiteY2" fmla="*/ 5194243 h 5196978"/>
              <a:gd name="connsiteX3" fmla="*/ 0 w 4680812"/>
              <a:gd name="connsiteY3" fmla="*/ 5196978 h 5196978"/>
              <a:gd name="connsiteX4" fmla="*/ 2356180 w 4680812"/>
              <a:gd name="connsiteY4" fmla="*/ 293 h 5196978"/>
              <a:gd name="connsiteX0" fmla="*/ 2372085 w 4680812"/>
              <a:gd name="connsiteY0" fmla="*/ 293 h 5196978"/>
              <a:gd name="connsiteX1" fmla="*/ 4676748 w 4680812"/>
              <a:gd name="connsiteY1" fmla="*/ 0 h 5196978"/>
              <a:gd name="connsiteX2" fmla="*/ 4680812 w 4680812"/>
              <a:gd name="connsiteY2" fmla="*/ 5194243 h 5196978"/>
              <a:gd name="connsiteX3" fmla="*/ 0 w 4680812"/>
              <a:gd name="connsiteY3" fmla="*/ 5196978 h 5196978"/>
              <a:gd name="connsiteX4" fmla="*/ 2372085 w 4680812"/>
              <a:gd name="connsiteY4" fmla="*/ 293 h 5196978"/>
              <a:gd name="connsiteX0" fmla="*/ 2378712 w 4687439"/>
              <a:gd name="connsiteY0" fmla="*/ 293 h 5196978"/>
              <a:gd name="connsiteX1" fmla="*/ 4683375 w 4687439"/>
              <a:gd name="connsiteY1" fmla="*/ 0 h 5196978"/>
              <a:gd name="connsiteX2" fmla="*/ 4687439 w 4687439"/>
              <a:gd name="connsiteY2" fmla="*/ 5194243 h 5196978"/>
              <a:gd name="connsiteX3" fmla="*/ 0 w 4687439"/>
              <a:gd name="connsiteY3" fmla="*/ 5196978 h 5196978"/>
              <a:gd name="connsiteX4" fmla="*/ 2378712 w 4687439"/>
              <a:gd name="connsiteY4" fmla="*/ 293 h 5196978"/>
              <a:gd name="connsiteX0" fmla="*/ 2378712 w 4687439"/>
              <a:gd name="connsiteY0" fmla="*/ 293 h 5196978"/>
              <a:gd name="connsiteX1" fmla="*/ 4683375 w 4687439"/>
              <a:gd name="connsiteY1" fmla="*/ 0 h 5196978"/>
              <a:gd name="connsiteX2" fmla="*/ 4687439 w 4687439"/>
              <a:gd name="connsiteY2" fmla="*/ 5194243 h 5196978"/>
              <a:gd name="connsiteX3" fmla="*/ 0 w 4687439"/>
              <a:gd name="connsiteY3" fmla="*/ 5196978 h 5196978"/>
              <a:gd name="connsiteX4" fmla="*/ 2378712 w 4687439"/>
              <a:gd name="connsiteY4" fmla="*/ 293 h 5196978"/>
              <a:gd name="connsiteX0" fmla="*/ 2362231 w 4670958"/>
              <a:gd name="connsiteY0" fmla="*/ 293 h 5196978"/>
              <a:gd name="connsiteX1" fmla="*/ 4666894 w 4670958"/>
              <a:gd name="connsiteY1" fmla="*/ 0 h 5196978"/>
              <a:gd name="connsiteX2" fmla="*/ 4670958 w 4670958"/>
              <a:gd name="connsiteY2" fmla="*/ 5194243 h 5196978"/>
              <a:gd name="connsiteX3" fmla="*/ 0 w 4670958"/>
              <a:gd name="connsiteY3" fmla="*/ 5196978 h 5196978"/>
              <a:gd name="connsiteX4" fmla="*/ 2362231 w 4670958"/>
              <a:gd name="connsiteY4" fmla="*/ 293 h 5196978"/>
              <a:gd name="connsiteX0" fmla="*/ 2362231 w 4670958"/>
              <a:gd name="connsiteY0" fmla="*/ 293 h 5196978"/>
              <a:gd name="connsiteX1" fmla="*/ 4666894 w 4670958"/>
              <a:gd name="connsiteY1" fmla="*/ 0 h 5196978"/>
              <a:gd name="connsiteX2" fmla="*/ 4670958 w 4670958"/>
              <a:gd name="connsiteY2" fmla="*/ 5194243 h 5196978"/>
              <a:gd name="connsiteX3" fmla="*/ 0 w 4670958"/>
              <a:gd name="connsiteY3" fmla="*/ 5196978 h 5196978"/>
              <a:gd name="connsiteX4" fmla="*/ 2362231 w 4670958"/>
              <a:gd name="connsiteY4" fmla="*/ 293 h 5196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58" h="5196978">
                <a:moveTo>
                  <a:pt x="2362231" y="293"/>
                </a:moveTo>
                <a:lnTo>
                  <a:pt x="4666894" y="0"/>
                </a:lnTo>
                <a:cubicBezTo>
                  <a:pt x="4670789" y="1731414"/>
                  <a:pt x="4667063" y="3462829"/>
                  <a:pt x="4670958" y="5194243"/>
                </a:cubicBezTo>
                <a:lnTo>
                  <a:pt x="0" y="5196978"/>
                </a:lnTo>
                <a:cubicBezTo>
                  <a:pt x="826633" y="3459619"/>
                  <a:pt x="1568002" y="1726365"/>
                  <a:pt x="2362231" y="293"/>
                </a:cubicBezTo>
                <a:close/>
              </a:path>
            </a:pathLst>
          </a:custGeom>
          <a:noFill/>
        </p:spPr>
        <p:txBody>
          <a:bodyPr anchor="ctr"/>
          <a:lstStyle>
            <a:lvl1pPr marL="267448" indent="-267448">
              <a:buNone/>
              <a:defRPr lang="es-ES_tradnl" sz="1100" dirty="0">
                <a:solidFill>
                  <a:schemeClr val="accent3"/>
                </a:solidFill>
                <a:latin typeface="+mj-lt"/>
              </a:defRPr>
            </a:lvl1pPr>
          </a:lstStyle>
          <a:p>
            <a:pPr marL="0" lvl="0" indent="0" algn="ctr"/>
            <a:r>
              <a:rPr lang="es-ES"/>
              <a:t>Haga clic en el icono para agregar una imagen</a:t>
            </a:r>
            <a:endParaRPr lang="es-ES_tradnl"/>
          </a:p>
        </p:txBody>
      </p:sp>
      <p:sp>
        <p:nvSpPr>
          <p:cNvPr id="11" name="1 Título"/>
          <p:cNvSpPr>
            <a:spLocks noGrp="1"/>
          </p:cNvSpPr>
          <p:nvPr>
            <p:ph type="title"/>
          </p:nvPr>
        </p:nvSpPr>
        <p:spPr>
          <a:xfrm>
            <a:off x="474360" y="1658126"/>
            <a:ext cx="3121647" cy="2258940"/>
          </a:xfrm>
          <a:prstGeom prst="rect">
            <a:avLst/>
          </a:prstGeom>
        </p:spPr>
        <p:txBody>
          <a:bodyPr wrap="square" lIns="0" tIns="0" rIns="0" bIns="0">
            <a:noAutofit/>
          </a:bodyPr>
          <a:lstStyle>
            <a:lvl1pPr algn="l">
              <a:lnSpc>
                <a:spcPct val="110000"/>
              </a:lnSpc>
              <a:defRPr kumimoji="0" lang="es-ES_tradnl" sz="3200" b="0" i="0" strike="noStrike" cap="none" spc="0" normalizeH="0" noProof="0">
                <a:ln>
                  <a:noFill/>
                </a:ln>
                <a:solidFill>
                  <a:schemeClr val="bg1"/>
                </a:solidFill>
                <a:effectLst/>
                <a:uLnTx/>
                <a:uFillTx/>
                <a:latin typeface="+mj-lt"/>
                <a:cs typeface="+mn-cs"/>
              </a:defRPr>
            </a:lvl1pPr>
          </a:lstStyle>
          <a:p>
            <a:pPr lvl="0"/>
            <a:r>
              <a:rPr lang="es-ES"/>
              <a:t>Haga clic para modificar el estilo de título del patrón</a:t>
            </a:r>
            <a:endParaRPr lang="es-ES_tradnl" dirty="0"/>
          </a:p>
        </p:txBody>
      </p:sp>
      <p:pic>
        <p:nvPicPr>
          <p:cNvPr id="5" name="Imagen 4">
            <a:extLst>
              <a:ext uri="{FF2B5EF4-FFF2-40B4-BE49-F238E27FC236}">
                <a16:creationId xmlns:a16="http://schemas.microsoft.com/office/drawing/2014/main" id="{8BA75375-4F06-3740-A1D2-C872223120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607933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ada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464500" y="1493134"/>
            <a:ext cx="4763158" cy="1944547"/>
          </a:xfrm>
          <a:prstGeom prst="rect">
            <a:avLst/>
          </a:prstGeom>
        </p:spPr>
        <p:txBody>
          <a:bodyPr wrap="square" lIns="0" tIns="0" rIns="0" bIns="0"/>
          <a:lstStyle>
            <a:lvl1pPr algn="l">
              <a:lnSpc>
                <a:spcPct val="110000"/>
              </a:lnSpc>
              <a:defRPr sz="3600" b="1">
                <a:solidFill>
                  <a:schemeClr val="bg1"/>
                </a:solidFill>
              </a:defRPr>
            </a:lvl1pPr>
          </a:lstStyle>
          <a:p>
            <a:r>
              <a:rPr lang="es-ES"/>
              <a:t>Haga clic para modificar el estilo de título del patrón</a:t>
            </a:r>
            <a:endParaRPr lang="es-ES" dirty="0"/>
          </a:p>
        </p:txBody>
      </p:sp>
      <p:pic>
        <p:nvPicPr>
          <p:cNvPr id="3" name="Imagen 2">
            <a:extLst>
              <a:ext uri="{FF2B5EF4-FFF2-40B4-BE49-F238E27FC236}">
                <a16:creationId xmlns:a16="http://schemas.microsoft.com/office/drawing/2014/main" id="{069DFB84-02C5-BA42-9200-7C641DDE0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368743055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ada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464500" y="1493134"/>
            <a:ext cx="4763158" cy="1944547"/>
          </a:xfrm>
          <a:prstGeom prst="rect">
            <a:avLst/>
          </a:prstGeom>
        </p:spPr>
        <p:txBody>
          <a:bodyPr wrap="square" lIns="0" tIns="0" rIns="0" bIns="0"/>
          <a:lstStyle>
            <a:lvl1pPr algn="l">
              <a:lnSpc>
                <a:spcPct val="110000"/>
              </a:lnSpc>
              <a:defRPr sz="3600" b="1">
                <a:solidFill>
                  <a:schemeClr val="bg1"/>
                </a:solidFill>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6CD637A9-5513-FD47-B520-4B0E5DAFFB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64836" y="442946"/>
            <a:ext cx="1644629" cy="521348"/>
          </a:xfrm>
          <a:prstGeom prst="rect">
            <a:avLst/>
          </a:prstGeom>
        </p:spPr>
      </p:pic>
    </p:spTree>
    <p:extLst>
      <p:ext uri="{BB962C8B-B14F-4D97-AF65-F5344CB8AC3E}">
        <p14:creationId xmlns:p14="http://schemas.microsoft.com/office/powerpoint/2010/main" val="1103752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ice">
    <p:bg>
      <p:bgPr>
        <a:solidFill>
          <a:srgbClr val="043263"/>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850663" y="1526058"/>
            <a:ext cx="3920977" cy="1595602"/>
          </a:xfrm>
          <a:prstGeom prst="rect">
            <a:avLst/>
          </a:prstGeom>
        </p:spPr>
        <p:txBody>
          <a:bodyPr lIns="0" tIns="0" rIns="0" bIns="0"/>
          <a:lstStyle>
            <a:lvl1pPr algn="l">
              <a:lnSpc>
                <a:spcPct val="110000"/>
              </a:lnSpc>
              <a:defRPr sz="3200">
                <a:solidFill>
                  <a:schemeClr val="accent3"/>
                </a:solidFill>
                <a:latin typeface="+mn-lt"/>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4DCCF64C-95BB-7D41-B7D3-B4EA07968E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709416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ció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0293" y="2045886"/>
            <a:ext cx="4897556" cy="1569240"/>
          </a:xfrm>
          <a:prstGeom prst="rect">
            <a:avLst/>
          </a:prstGeom>
        </p:spPr>
        <p:txBody>
          <a:bodyPr/>
          <a:lstStyle>
            <a:lvl1pPr algn="l">
              <a:lnSpc>
                <a:spcPct val="110000"/>
              </a:lnSpc>
              <a:defRPr sz="3200" b="0">
                <a:solidFill>
                  <a:schemeClr val="bg1"/>
                </a:solidFill>
                <a:latin typeface="+mj-lt"/>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17F63F63-46C1-9C46-8F3B-887DAC8B85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64836" y="442946"/>
            <a:ext cx="1644629" cy="521348"/>
          </a:xfrm>
          <a:prstGeom prst="rect">
            <a:avLst/>
          </a:prstGeom>
        </p:spPr>
      </p:pic>
    </p:spTree>
    <p:extLst>
      <p:ext uri="{BB962C8B-B14F-4D97-AF65-F5344CB8AC3E}">
        <p14:creationId xmlns:p14="http://schemas.microsoft.com/office/powerpoint/2010/main" val="3825803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2" name="Forma libre 11"/>
          <p:cNvSpPr/>
          <p:nvPr userDrawn="1"/>
        </p:nvSpPr>
        <p:spPr>
          <a:xfrm>
            <a:off x="8868798" y="0"/>
            <a:ext cx="279399" cy="167640"/>
          </a:xfrm>
          <a:custGeom>
            <a:avLst/>
            <a:gdLst>
              <a:gd name="connsiteX0" fmla="*/ 76201 w 279399"/>
              <a:gd name="connsiteY0" fmla="*/ 0 h 167640"/>
              <a:gd name="connsiteX1" fmla="*/ 139699 w 279399"/>
              <a:gd name="connsiteY1" fmla="*/ 0 h 167640"/>
              <a:gd name="connsiteX2" fmla="*/ 275202 w 279399"/>
              <a:gd name="connsiteY2" fmla="*/ 0 h 167640"/>
              <a:gd name="connsiteX3" fmla="*/ 279399 w 279399"/>
              <a:gd name="connsiteY3" fmla="*/ 0 h 167640"/>
              <a:gd name="connsiteX4" fmla="*/ 275202 w 279399"/>
              <a:gd name="connsiteY4" fmla="*/ 9233 h 167640"/>
              <a:gd name="connsiteX5" fmla="*/ 275202 w 279399"/>
              <a:gd name="connsiteY5" fmla="*/ 167640 h 167640"/>
              <a:gd name="connsiteX6" fmla="*/ 203198 w 279399"/>
              <a:gd name="connsiteY6" fmla="*/ 167640 h 167640"/>
              <a:gd name="connsiteX7" fmla="*/ 139699 w 279399"/>
              <a:gd name="connsiteY7" fmla="*/ 167640 h 167640"/>
              <a:gd name="connsiteX8" fmla="*/ 0 w 279399"/>
              <a:gd name="connsiteY8" fmla="*/ 16764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399" h="167640">
                <a:moveTo>
                  <a:pt x="76201" y="0"/>
                </a:moveTo>
                <a:lnTo>
                  <a:pt x="139699" y="0"/>
                </a:lnTo>
                <a:lnTo>
                  <a:pt x="275202" y="0"/>
                </a:lnTo>
                <a:lnTo>
                  <a:pt x="279399" y="0"/>
                </a:lnTo>
                <a:lnTo>
                  <a:pt x="275202" y="9233"/>
                </a:lnTo>
                <a:lnTo>
                  <a:pt x="275202" y="167640"/>
                </a:lnTo>
                <a:lnTo>
                  <a:pt x="203198" y="167640"/>
                </a:lnTo>
                <a:lnTo>
                  <a:pt x="139699" y="167640"/>
                </a:lnTo>
                <a:lnTo>
                  <a:pt x="0" y="1676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es-ES" kern="1200">
              <a:solidFill>
                <a:srgbClr val="FFFFFF"/>
              </a:solidFill>
            </a:endParaRPr>
          </a:p>
        </p:txBody>
      </p:sp>
      <p:sp>
        <p:nvSpPr>
          <p:cNvPr id="2" name="1 Título"/>
          <p:cNvSpPr>
            <a:spLocks noGrp="1"/>
          </p:cNvSpPr>
          <p:nvPr>
            <p:ph type="title"/>
          </p:nvPr>
        </p:nvSpPr>
        <p:spPr>
          <a:xfrm>
            <a:off x="473010" y="406726"/>
            <a:ext cx="6884100" cy="342000"/>
          </a:xfrm>
          <a:prstGeom prst="rect">
            <a:avLst/>
          </a:prstGeom>
        </p:spPr>
        <p:txBody>
          <a:bodyPr lIns="0" tIns="0" rIns="0" bIns="0" anchor="t"/>
          <a:lstStyle>
            <a:lvl1pPr algn="l">
              <a:defRPr sz="2000" b="1">
                <a:solidFill>
                  <a:schemeClr val="accent4"/>
                </a:solidFill>
                <a:latin typeface="+mj-lt"/>
              </a:defRPr>
            </a:lvl1pPr>
          </a:lstStyle>
          <a:p>
            <a:r>
              <a:rPr lang="es-ES"/>
              <a:t>Haga clic para modificar el estilo de título del patrón</a:t>
            </a:r>
            <a:endParaRPr lang="es-ES_tradnl" dirty="0"/>
          </a:p>
        </p:txBody>
      </p:sp>
      <p:sp>
        <p:nvSpPr>
          <p:cNvPr id="10" name="object 2"/>
          <p:cNvSpPr txBox="1"/>
          <p:nvPr userDrawn="1"/>
        </p:nvSpPr>
        <p:spPr>
          <a:xfrm>
            <a:off x="8915719" y="31388"/>
            <a:ext cx="212696" cy="107722"/>
          </a:xfrm>
          <a:prstGeom prst="rect">
            <a:avLst/>
          </a:prstGeom>
        </p:spPr>
        <p:txBody>
          <a:bodyPr vert="horz" wrap="square" lIns="0" tIns="0" rIns="0" bIns="0" rtlCol="0">
            <a:spAutoFit/>
          </a:bodyPr>
          <a:lstStyle/>
          <a:p>
            <a:pPr marR="5143" algn="ctr" defTabSz="925670" hangingPunct="1">
              <a:buSzPct val="150000"/>
              <a:defRPr/>
            </a:pPr>
            <a:fld id="{A6A305E0-1484-441F-8A5B-692BE27C650C}" type="slidenum">
              <a:rPr lang="es-ES_tradnl" sz="700" kern="1200" smtClean="0">
                <a:solidFill>
                  <a:srgbClr val="FFFFFF"/>
                </a:solidFill>
                <a:latin typeface="BBVABentonSans"/>
                <a:ea typeface="ＭＳ Ｐゴシック" pitchFamily="34" charset="-128"/>
                <a:cs typeface="BBVA Office Book"/>
              </a:rPr>
              <a:pPr marR="5143" algn="ctr" defTabSz="925670" hangingPunct="1">
                <a:buSzPct val="150000"/>
                <a:defRPr/>
              </a:pPr>
              <a:t>‹#›</a:t>
            </a:fld>
            <a:endParaRPr lang="es-ES_tradnl" sz="900" b="1" kern="1200" spc="-5">
              <a:solidFill>
                <a:srgbClr val="FFFFFF"/>
              </a:solidFill>
              <a:latin typeface="BBVABentonSans"/>
              <a:ea typeface="ＭＳ Ｐゴシック" pitchFamily="34" charset="-128"/>
              <a:cs typeface="BBVA Office Book"/>
            </a:endParaRPr>
          </a:p>
        </p:txBody>
      </p:sp>
      <p:sp>
        <p:nvSpPr>
          <p:cNvPr id="11" name="object 2"/>
          <p:cNvSpPr txBox="1"/>
          <p:nvPr userDrawn="1"/>
        </p:nvSpPr>
        <p:spPr>
          <a:xfrm>
            <a:off x="6254804" y="40640"/>
            <a:ext cx="2582022" cy="107722"/>
          </a:xfrm>
          <a:prstGeom prst="rect">
            <a:avLst/>
          </a:prstGeom>
        </p:spPr>
        <p:txBody>
          <a:bodyPr vert="horz" wrap="square" lIns="0" tIns="0" rIns="0" bIns="0" rtlCol="0">
            <a:spAutoFit/>
          </a:bodyPr>
          <a:lstStyle/>
          <a:p>
            <a:pPr marR="5143" algn="r" defTabSz="925670" hangingPunct="1">
              <a:buSzPct val="150000"/>
              <a:defRPr/>
            </a:pPr>
            <a:r>
              <a:rPr lang="es-ES_tradnl" sz="700" kern="1200" spc="-5">
                <a:solidFill>
                  <a:srgbClr val="2DCCCD"/>
                </a:solidFill>
                <a:latin typeface="BBVABentonSans"/>
                <a:ea typeface="ＭＳ Ｐゴシック" pitchFamily="34" charset="-128"/>
                <a:cs typeface="BBVA Office Light"/>
              </a:rPr>
              <a:t>Estudio sobre confianza en la sociedad española</a:t>
            </a:r>
            <a:endParaRPr lang="es-ES_tradnl" sz="700" b="1" kern="1200" spc="-5">
              <a:solidFill>
                <a:srgbClr val="2DCCCD"/>
              </a:solidFill>
              <a:latin typeface="BBVABentonSans"/>
              <a:ea typeface="ＭＳ Ｐゴシック" pitchFamily="34" charset="-128"/>
              <a:cs typeface="BBVA Office Book"/>
            </a:endParaRPr>
          </a:p>
        </p:txBody>
      </p:sp>
    </p:spTree>
    <p:extLst>
      <p:ext uri="{BB962C8B-B14F-4D97-AF65-F5344CB8AC3E}">
        <p14:creationId xmlns:p14="http://schemas.microsoft.com/office/powerpoint/2010/main" val="724475685"/>
      </p:ext>
    </p:extLst>
  </p:cSld>
  <p:clrMapOvr>
    <a:masterClrMapping/>
  </p:clrMapOvr>
  <p:extLst>
    <p:ext uri="{DCECCB84-F9BA-43D5-87BE-67443E8EF086}">
      <p15:sldGuideLst xmlns:p15="http://schemas.microsoft.com/office/powerpoint/2012/main">
        <p15:guide id="1" orient="horz" pos="306">
          <p15:clr>
            <a:srgbClr val="FBAE40"/>
          </p15:clr>
        </p15:guide>
        <p15:guide id="2" pos="310">
          <p15:clr>
            <a:srgbClr val="FBAE40"/>
          </p15:clr>
        </p15:guide>
        <p15:guide id="3" pos="5653">
          <p15:clr>
            <a:srgbClr val="FBAE40"/>
          </p15:clr>
        </p15:guide>
        <p15:guide id="4" orient="horz" pos="3134">
          <p15:clr>
            <a:srgbClr val="FBAE40"/>
          </p15:clr>
        </p15:guide>
        <p15:guide id="5" orient="horz" pos="713">
          <p15:clr>
            <a:srgbClr val="FBAE40"/>
          </p15:clr>
        </p15:guide>
        <p15:guide id="6" orient="horz" pos="849">
          <p15:clr>
            <a:srgbClr val="FBAE40"/>
          </p15:clr>
        </p15:guide>
        <p15:guide id="7" orient="horz" pos="59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y tex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7 Marcador de posición de imagen"/>
          <p:cNvSpPr>
            <a:spLocks noGrp="1"/>
          </p:cNvSpPr>
          <p:nvPr>
            <p:ph type="pic" sz="quarter" idx="10"/>
          </p:nvPr>
        </p:nvSpPr>
        <p:spPr>
          <a:xfrm>
            <a:off x="3777188" y="-2"/>
            <a:ext cx="5370878" cy="5146153"/>
          </a:xfrm>
          <a:custGeom>
            <a:avLst/>
            <a:gdLst>
              <a:gd name="connsiteX0" fmla="*/ 0 w 5547359"/>
              <a:gd name="connsiteY0" fmla="*/ 0 h 5715000"/>
              <a:gd name="connsiteX1" fmla="*/ 5547359 w 5547359"/>
              <a:gd name="connsiteY1" fmla="*/ 0 h 5715000"/>
              <a:gd name="connsiteX2" fmla="*/ 5547359 w 5547359"/>
              <a:gd name="connsiteY2" fmla="*/ 5715000 h 5715000"/>
              <a:gd name="connsiteX3" fmla="*/ 0 w 5547359"/>
              <a:gd name="connsiteY3" fmla="*/ 5715000 h 5715000"/>
              <a:gd name="connsiteX4" fmla="*/ 0 w 5547359"/>
              <a:gd name="connsiteY4" fmla="*/ 0 h 5715000"/>
              <a:gd name="connsiteX0" fmla="*/ 0 w 5547359"/>
              <a:gd name="connsiteY0" fmla="*/ 0 h 5727192"/>
              <a:gd name="connsiteX1" fmla="*/ 5547359 w 5547359"/>
              <a:gd name="connsiteY1" fmla="*/ 0 h 5727192"/>
              <a:gd name="connsiteX2" fmla="*/ 4139183 w 5547359"/>
              <a:gd name="connsiteY2" fmla="*/ 5727192 h 5727192"/>
              <a:gd name="connsiteX3" fmla="*/ 0 w 5547359"/>
              <a:gd name="connsiteY3" fmla="*/ 5715000 h 5727192"/>
              <a:gd name="connsiteX4" fmla="*/ 0 w 5547359"/>
              <a:gd name="connsiteY4" fmla="*/ 0 h 5727192"/>
              <a:gd name="connsiteX0" fmla="*/ 0 w 5547359"/>
              <a:gd name="connsiteY0" fmla="*/ 0 h 5715000"/>
              <a:gd name="connsiteX1" fmla="*/ 5547359 w 5547359"/>
              <a:gd name="connsiteY1" fmla="*/ 0 h 5715000"/>
              <a:gd name="connsiteX2" fmla="*/ 4278883 w 5547359"/>
              <a:gd name="connsiteY2" fmla="*/ 5155692 h 5715000"/>
              <a:gd name="connsiteX3" fmla="*/ 0 w 5547359"/>
              <a:gd name="connsiteY3" fmla="*/ 5715000 h 5715000"/>
              <a:gd name="connsiteX4" fmla="*/ 0 w 5547359"/>
              <a:gd name="connsiteY4" fmla="*/ 0 h 5715000"/>
              <a:gd name="connsiteX0" fmla="*/ 25400 w 5572759"/>
              <a:gd name="connsiteY0" fmla="*/ 0 h 5194300"/>
              <a:gd name="connsiteX1" fmla="*/ 5572759 w 5572759"/>
              <a:gd name="connsiteY1" fmla="*/ 0 h 5194300"/>
              <a:gd name="connsiteX2" fmla="*/ 4304283 w 5572759"/>
              <a:gd name="connsiteY2" fmla="*/ 5155692 h 5194300"/>
              <a:gd name="connsiteX3" fmla="*/ 0 w 5572759"/>
              <a:gd name="connsiteY3" fmla="*/ 5194300 h 5194300"/>
              <a:gd name="connsiteX4" fmla="*/ 25400 w 5572759"/>
              <a:gd name="connsiteY4" fmla="*/ 0 h 5194300"/>
              <a:gd name="connsiteX0" fmla="*/ 25400 w 5572759"/>
              <a:gd name="connsiteY0" fmla="*/ 0 h 5194300"/>
              <a:gd name="connsiteX1" fmla="*/ 5572759 w 5572759"/>
              <a:gd name="connsiteY1" fmla="*/ 0 h 5194300"/>
              <a:gd name="connsiteX2" fmla="*/ 5546343 w 5572759"/>
              <a:gd name="connsiteY2" fmla="*/ 5148072 h 5194300"/>
              <a:gd name="connsiteX3" fmla="*/ 0 w 5572759"/>
              <a:gd name="connsiteY3" fmla="*/ 5194300 h 5194300"/>
              <a:gd name="connsiteX4" fmla="*/ 25400 w 5572759"/>
              <a:gd name="connsiteY4" fmla="*/ 0 h 5194300"/>
              <a:gd name="connsiteX0" fmla="*/ 2540000 w 5572759"/>
              <a:gd name="connsiteY0" fmla="*/ 0 h 5194300"/>
              <a:gd name="connsiteX1" fmla="*/ 5572759 w 5572759"/>
              <a:gd name="connsiteY1" fmla="*/ 0 h 5194300"/>
              <a:gd name="connsiteX2" fmla="*/ 5546343 w 5572759"/>
              <a:gd name="connsiteY2" fmla="*/ 5148072 h 5194300"/>
              <a:gd name="connsiteX3" fmla="*/ 0 w 5572759"/>
              <a:gd name="connsiteY3" fmla="*/ 5194300 h 5194300"/>
              <a:gd name="connsiteX4" fmla="*/ 2540000 w 5572759"/>
              <a:gd name="connsiteY4" fmla="*/ 0 h 5194300"/>
              <a:gd name="connsiteX0" fmla="*/ 2540000 w 5584443"/>
              <a:gd name="connsiteY0" fmla="*/ 0 h 5194300"/>
              <a:gd name="connsiteX1" fmla="*/ 5572759 w 5584443"/>
              <a:gd name="connsiteY1" fmla="*/ 0 h 5194300"/>
              <a:gd name="connsiteX2" fmla="*/ 5584443 w 5584443"/>
              <a:gd name="connsiteY2" fmla="*/ 5194243 h 5194300"/>
              <a:gd name="connsiteX3" fmla="*/ 0 w 5584443"/>
              <a:gd name="connsiteY3" fmla="*/ 5194300 h 5194300"/>
              <a:gd name="connsiteX4" fmla="*/ 2540000 w 5584443"/>
              <a:gd name="connsiteY4" fmla="*/ 0 h 5194300"/>
              <a:gd name="connsiteX0" fmla="*/ 2540000 w 5576823"/>
              <a:gd name="connsiteY0" fmla="*/ 0 h 5194300"/>
              <a:gd name="connsiteX1" fmla="*/ 5572759 w 5576823"/>
              <a:gd name="connsiteY1" fmla="*/ 0 h 5194300"/>
              <a:gd name="connsiteX2" fmla="*/ 5576823 w 5576823"/>
              <a:gd name="connsiteY2" fmla="*/ 5194243 h 5194300"/>
              <a:gd name="connsiteX3" fmla="*/ 0 w 5576823"/>
              <a:gd name="connsiteY3" fmla="*/ 5194300 h 5194300"/>
              <a:gd name="connsiteX4" fmla="*/ 2540000 w 5576823"/>
              <a:gd name="connsiteY4" fmla="*/ 0 h 5194300"/>
              <a:gd name="connsiteX0" fmla="*/ 2380952 w 5576823"/>
              <a:gd name="connsiteY0" fmla="*/ 0 h 5194300"/>
              <a:gd name="connsiteX1" fmla="*/ 5572759 w 5576823"/>
              <a:gd name="connsiteY1" fmla="*/ 0 h 5194300"/>
              <a:gd name="connsiteX2" fmla="*/ 5576823 w 5576823"/>
              <a:gd name="connsiteY2" fmla="*/ 5194243 h 5194300"/>
              <a:gd name="connsiteX3" fmla="*/ 0 w 5576823"/>
              <a:gd name="connsiteY3" fmla="*/ 5194300 h 5194300"/>
              <a:gd name="connsiteX4" fmla="*/ 2380952 w 5576823"/>
              <a:gd name="connsiteY4" fmla="*/ 0 h 5194300"/>
              <a:gd name="connsiteX0" fmla="*/ 2155635 w 5351506"/>
              <a:gd name="connsiteY0" fmla="*/ 0 h 5194243"/>
              <a:gd name="connsiteX1" fmla="*/ 5347442 w 5351506"/>
              <a:gd name="connsiteY1" fmla="*/ 0 h 5194243"/>
              <a:gd name="connsiteX2" fmla="*/ 5351506 w 5351506"/>
              <a:gd name="connsiteY2" fmla="*/ 5194243 h 5194243"/>
              <a:gd name="connsiteX3" fmla="*/ 0 w 5351506"/>
              <a:gd name="connsiteY3" fmla="*/ 5171214 h 5194243"/>
              <a:gd name="connsiteX4" fmla="*/ 2155635 w 5351506"/>
              <a:gd name="connsiteY4" fmla="*/ 0 h 5194243"/>
              <a:gd name="connsiteX0" fmla="*/ 2155635 w 5351506"/>
              <a:gd name="connsiteY0" fmla="*/ 0 h 5201995"/>
              <a:gd name="connsiteX1" fmla="*/ 5347442 w 5351506"/>
              <a:gd name="connsiteY1" fmla="*/ 0 h 5201995"/>
              <a:gd name="connsiteX2" fmla="*/ 5351506 w 5351506"/>
              <a:gd name="connsiteY2" fmla="*/ 5194243 h 5201995"/>
              <a:gd name="connsiteX3" fmla="*/ 0 w 5351506"/>
              <a:gd name="connsiteY3" fmla="*/ 5201995 h 5201995"/>
              <a:gd name="connsiteX4" fmla="*/ 2155635 w 5351506"/>
              <a:gd name="connsiteY4" fmla="*/ 0 h 5201995"/>
              <a:gd name="connsiteX0" fmla="*/ 2334564 w 5351506"/>
              <a:gd name="connsiteY0" fmla="*/ 0 h 5209690"/>
              <a:gd name="connsiteX1" fmla="*/ 5347442 w 5351506"/>
              <a:gd name="connsiteY1" fmla="*/ 7695 h 5209690"/>
              <a:gd name="connsiteX2" fmla="*/ 5351506 w 5351506"/>
              <a:gd name="connsiteY2" fmla="*/ 5201938 h 5209690"/>
              <a:gd name="connsiteX3" fmla="*/ 0 w 5351506"/>
              <a:gd name="connsiteY3" fmla="*/ 5209690 h 5209690"/>
              <a:gd name="connsiteX4" fmla="*/ 2334564 w 5351506"/>
              <a:gd name="connsiteY4" fmla="*/ 0 h 5209690"/>
              <a:gd name="connsiteX0" fmla="*/ 2155636 w 5172578"/>
              <a:gd name="connsiteY0" fmla="*/ 0 h 5217385"/>
              <a:gd name="connsiteX1" fmla="*/ 5168514 w 5172578"/>
              <a:gd name="connsiteY1" fmla="*/ 7695 h 5217385"/>
              <a:gd name="connsiteX2" fmla="*/ 5172578 w 5172578"/>
              <a:gd name="connsiteY2" fmla="*/ 5201938 h 5217385"/>
              <a:gd name="connsiteX3" fmla="*/ 0 w 5172578"/>
              <a:gd name="connsiteY3" fmla="*/ 5217385 h 5217385"/>
              <a:gd name="connsiteX4" fmla="*/ 2155636 w 5172578"/>
              <a:gd name="connsiteY4" fmla="*/ 0 h 5217385"/>
              <a:gd name="connsiteX0" fmla="*/ 2188771 w 5172578"/>
              <a:gd name="connsiteY0" fmla="*/ 0 h 5225080"/>
              <a:gd name="connsiteX1" fmla="*/ 5168514 w 5172578"/>
              <a:gd name="connsiteY1" fmla="*/ 15390 h 5225080"/>
              <a:gd name="connsiteX2" fmla="*/ 5172578 w 5172578"/>
              <a:gd name="connsiteY2" fmla="*/ 5209633 h 5225080"/>
              <a:gd name="connsiteX3" fmla="*/ 0 w 5172578"/>
              <a:gd name="connsiteY3" fmla="*/ 5225080 h 5225080"/>
              <a:gd name="connsiteX4" fmla="*/ 2188771 w 5172578"/>
              <a:gd name="connsiteY4" fmla="*/ 0 h 5225080"/>
              <a:gd name="connsiteX0" fmla="*/ 1725722 w 4709529"/>
              <a:gd name="connsiteY0" fmla="*/ 0 h 5213391"/>
              <a:gd name="connsiteX1" fmla="*/ 4705465 w 4709529"/>
              <a:gd name="connsiteY1" fmla="*/ 15390 h 5213391"/>
              <a:gd name="connsiteX2" fmla="*/ 4709529 w 4709529"/>
              <a:gd name="connsiteY2" fmla="*/ 5209633 h 5213391"/>
              <a:gd name="connsiteX3" fmla="*/ 0 w 4709529"/>
              <a:gd name="connsiteY3" fmla="*/ 5213391 h 5213391"/>
              <a:gd name="connsiteX4" fmla="*/ 1725722 w 4709529"/>
              <a:gd name="connsiteY4" fmla="*/ 0 h 5213391"/>
              <a:gd name="connsiteX0" fmla="*/ 2239103 w 4709529"/>
              <a:gd name="connsiteY0" fmla="*/ 7988 h 5198001"/>
              <a:gd name="connsiteX1" fmla="*/ 4705465 w 4709529"/>
              <a:gd name="connsiteY1" fmla="*/ 0 h 5198001"/>
              <a:gd name="connsiteX2" fmla="*/ 4709529 w 4709529"/>
              <a:gd name="connsiteY2" fmla="*/ 5194243 h 5198001"/>
              <a:gd name="connsiteX3" fmla="*/ 0 w 4709529"/>
              <a:gd name="connsiteY3" fmla="*/ 5198001 h 5198001"/>
              <a:gd name="connsiteX4" fmla="*/ 2239103 w 4709529"/>
              <a:gd name="connsiteY4" fmla="*/ 7988 h 5198001"/>
              <a:gd name="connsiteX0" fmla="*/ 2325254 w 4709529"/>
              <a:gd name="connsiteY0" fmla="*/ 7988 h 5198001"/>
              <a:gd name="connsiteX1" fmla="*/ 4705465 w 4709529"/>
              <a:gd name="connsiteY1" fmla="*/ 0 h 5198001"/>
              <a:gd name="connsiteX2" fmla="*/ 4709529 w 4709529"/>
              <a:gd name="connsiteY2" fmla="*/ 5194243 h 5198001"/>
              <a:gd name="connsiteX3" fmla="*/ 0 w 4709529"/>
              <a:gd name="connsiteY3" fmla="*/ 5198001 h 5198001"/>
              <a:gd name="connsiteX4" fmla="*/ 2325254 w 4709529"/>
              <a:gd name="connsiteY4" fmla="*/ 7988 h 5198001"/>
              <a:gd name="connsiteX0" fmla="*/ 2318627 w 4702902"/>
              <a:gd name="connsiteY0" fmla="*/ 7988 h 5194243"/>
              <a:gd name="connsiteX1" fmla="*/ 4698838 w 4702902"/>
              <a:gd name="connsiteY1" fmla="*/ 0 h 5194243"/>
              <a:gd name="connsiteX2" fmla="*/ 4702902 w 4702902"/>
              <a:gd name="connsiteY2" fmla="*/ 5194243 h 5194243"/>
              <a:gd name="connsiteX3" fmla="*/ 0 w 4702902"/>
              <a:gd name="connsiteY3" fmla="*/ 5190306 h 5194243"/>
              <a:gd name="connsiteX4" fmla="*/ 2318627 w 4702902"/>
              <a:gd name="connsiteY4" fmla="*/ 7988 h 5194243"/>
              <a:gd name="connsiteX0" fmla="*/ 2285492 w 4669767"/>
              <a:gd name="connsiteY0" fmla="*/ 7988 h 5194243"/>
              <a:gd name="connsiteX1" fmla="*/ 4665703 w 4669767"/>
              <a:gd name="connsiteY1" fmla="*/ 0 h 5194243"/>
              <a:gd name="connsiteX2" fmla="*/ 4669767 w 4669767"/>
              <a:gd name="connsiteY2" fmla="*/ 5194243 h 5194243"/>
              <a:gd name="connsiteX3" fmla="*/ 0 w 4669767"/>
              <a:gd name="connsiteY3" fmla="*/ 5174916 h 5194243"/>
              <a:gd name="connsiteX4" fmla="*/ 2285492 w 4669767"/>
              <a:gd name="connsiteY4" fmla="*/ 7988 h 5194243"/>
              <a:gd name="connsiteX0" fmla="*/ 2318627 w 4702902"/>
              <a:gd name="connsiteY0" fmla="*/ 7988 h 5194243"/>
              <a:gd name="connsiteX1" fmla="*/ 4698838 w 4702902"/>
              <a:gd name="connsiteY1" fmla="*/ 0 h 5194243"/>
              <a:gd name="connsiteX2" fmla="*/ 4702902 w 4702902"/>
              <a:gd name="connsiteY2" fmla="*/ 5194243 h 5194243"/>
              <a:gd name="connsiteX3" fmla="*/ 0 w 4702902"/>
              <a:gd name="connsiteY3" fmla="*/ 5167221 h 5194243"/>
              <a:gd name="connsiteX4" fmla="*/ 2318627 w 4702902"/>
              <a:gd name="connsiteY4" fmla="*/ 7988 h 5194243"/>
              <a:gd name="connsiteX0" fmla="*/ 2351762 w 4702902"/>
              <a:gd name="connsiteY0" fmla="*/ 293 h 5194243"/>
              <a:gd name="connsiteX1" fmla="*/ 4698838 w 4702902"/>
              <a:gd name="connsiteY1" fmla="*/ 0 h 5194243"/>
              <a:gd name="connsiteX2" fmla="*/ 4702902 w 4702902"/>
              <a:gd name="connsiteY2" fmla="*/ 5194243 h 5194243"/>
              <a:gd name="connsiteX3" fmla="*/ 0 w 4702902"/>
              <a:gd name="connsiteY3" fmla="*/ 5167221 h 5194243"/>
              <a:gd name="connsiteX4" fmla="*/ 2351762 w 4702902"/>
              <a:gd name="connsiteY4" fmla="*/ 293 h 5194243"/>
              <a:gd name="connsiteX0" fmla="*/ 2318627 w 4669767"/>
              <a:gd name="connsiteY0" fmla="*/ 293 h 5194243"/>
              <a:gd name="connsiteX1" fmla="*/ 4665703 w 4669767"/>
              <a:gd name="connsiteY1" fmla="*/ 0 h 5194243"/>
              <a:gd name="connsiteX2" fmla="*/ 4669767 w 4669767"/>
              <a:gd name="connsiteY2" fmla="*/ 5194243 h 5194243"/>
              <a:gd name="connsiteX3" fmla="*/ 0 w 4669767"/>
              <a:gd name="connsiteY3" fmla="*/ 5190308 h 5194243"/>
              <a:gd name="connsiteX4" fmla="*/ 2318627 w 4669767"/>
              <a:gd name="connsiteY4" fmla="*/ 293 h 5194243"/>
              <a:gd name="connsiteX0" fmla="*/ 2365016 w 4716156"/>
              <a:gd name="connsiteY0" fmla="*/ 293 h 5213394"/>
              <a:gd name="connsiteX1" fmla="*/ 4712092 w 4716156"/>
              <a:gd name="connsiteY1" fmla="*/ 0 h 5213394"/>
              <a:gd name="connsiteX2" fmla="*/ 4716156 w 4716156"/>
              <a:gd name="connsiteY2" fmla="*/ 5194243 h 5213394"/>
              <a:gd name="connsiteX3" fmla="*/ 0 w 4716156"/>
              <a:gd name="connsiteY3" fmla="*/ 5213394 h 5213394"/>
              <a:gd name="connsiteX4" fmla="*/ 2365016 w 4716156"/>
              <a:gd name="connsiteY4" fmla="*/ 293 h 5213394"/>
              <a:gd name="connsiteX0" fmla="*/ 2329672 w 4680812"/>
              <a:gd name="connsiteY0" fmla="*/ 293 h 5194243"/>
              <a:gd name="connsiteX1" fmla="*/ 4676748 w 4680812"/>
              <a:gd name="connsiteY1" fmla="*/ 0 h 5194243"/>
              <a:gd name="connsiteX2" fmla="*/ 4680812 w 4680812"/>
              <a:gd name="connsiteY2" fmla="*/ 5194243 h 5194243"/>
              <a:gd name="connsiteX3" fmla="*/ 0 w 4680812"/>
              <a:gd name="connsiteY3" fmla="*/ 5172353 h 5194243"/>
              <a:gd name="connsiteX4" fmla="*/ 2329672 w 4680812"/>
              <a:gd name="connsiteY4" fmla="*/ 293 h 5194243"/>
              <a:gd name="connsiteX0" fmla="*/ 2356180 w 4680812"/>
              <a:gd name="connsiteY0" fmla="*/ 293 h 5194243"/>
              <a:gd name="connsiteX1" fmla="*/ 4676748 w 4680812"/>
              <a:gd name="connsiteY1" fmla="*/ 0 h 5194243"/>
              <a:gd name="connsiteX2" fmla="*/ 4680812 w 4680812"/>
              <a:gd name="connsiteY2" fmla="*/ 5194243 h 5194243"/>
              <a:gd name="connsiteX3" fmla="*/ 0 w 4680812"/>
              <a:gd name="connsiteY3" fmla="*/ 5172353 h 5194243"/>
              <a:gd name="connsiteX4" fmla="*/ 2356180 w 4680812"/>
              <a:gd name="connsiteY4" fmla="*/ 293 h 5194243"/>
              <a:gd name="connsiteX0" fmla="*/ 2313767 w 4638399"/>
              <a:gd name="connsiteY0" fmla="*/ 293 h 5194243"/>
              <a:gd name="connsiteX1" fmla="*/ 4634335 w 4638399"/>
              <a:gd name="connsiteY1" fmla="*/ 0 h 5194243"/>
              <a:gd name="connsiteX2" fmla="*/ 4638399 w 4638399"/>
              <a:gd name="connsiteY2" fmla="*/ 5194243 h 5194243"/>
              <a:gd name="connsiteX3" fmla="*/ 0 w 4638399"/>
              <a:gd name="connsiteY3" fmla="*/ 5178509 h 5194243"/>
              <a:gd name="connsiteX4" fmla="*/ 2313767 w 4638399"/>
              <a:gd name="connsiteY4" fmla="*/ 293 h 5194243"/>
              <a:gd name="connsiteX0" fmla="*/ 2382688 w 4707320"/>
              <a:gd name="connsiteY0" fmla="*/ 293 h 5194243"/>
              <a:gd name="connsiteX1" fmla="*/ 4703256 w 4707320"/>
              <a:gd name="connsiteY1" fmla="*/ 0 h 5194243"/>
              <a:gd name="connsiteX2" fmla="*/ 4707320 w 4707320"/>
              <a:gd name="connsiteY2" fmla="*/ 5194243 h 5194243"/>
              <a:gd name="connsiteX3" fmla="*/ 0 w 4707320"/>
              <a:gd name="connsiteY3" fmla="*/ 5178509 h 5194243"/>
              <a:gd name="connsiteX4" fmla="*/ 2382688 w 4707320"/>
              <a:gd name="connsiteY4" fmla="*/ 293 h 5194243"/>
              <a:gd name="connsiteX0" fmla="*/ 2382688 w 4707320"/>
              <a:gd name="connsiteY0" fmla="*/ 293 h 5194243"/>
              <a:gd name="connsiteX1" fmla="*/ 4703256 w 4707320"/>
              <a:gd name="connsiteY1" fmla="*/ 0 h 5194243"/>
              <a:gd name="connsiteX2" fmla="*/ 4707320 w 4707320"/>
              <a:gd name="connsiteY2" fmla="*/ 5194243 h 5194243"/>
              <a:gd name="connsiteX3" fmla="*/ 0 w 4707320"/>
              <a:gd name="connsiteY3" fmla="*/ 5178509 h 5194243"/>
              <a:gd name="connsiteX4" fmla="*/ 2382688 w 4707320"/>
              <a:gd name="connsiteY4" fmla="*/ 293 h 5194243"/>
              <a:gd name="connsiteX0" fmla="*/ 2356180 w 4680812"/>
              <a:gd name="connsiteY0" fmla="*/ 293 h 5196978"/>
              <a:gd name="connsiteX1" fmla="*/ 4676748 w 4680812"/>
              <a:gd name="connsiteY1" fmla="*/ 0 h 5196978"/>
              <a:gd name="connsiteX2" fmla="*/ 4680812 w 4680812"/>
              <a:gd name="connsiteY2" fmla="*/ 5194243 h 5196978"/>
              <a:gd name="connsiteX3" fmla="*/ 0 w 4680812"/>
              <a:gd name="connsiteY3" fmla="*/ 5196978 h 5196978"/>
              <a:gd name="connsiteX4" fmla="*/ 2356180 w 4680812"/>
              <a:gd name="connsiteY4" fmla="*/ 293 h 5196978"/>
              <a:gd name="connsiteX0" fmla="*/ 2372085 w 4680812"/>
              <a:gd name="connsiteY0" fmla="*/ 293 h 5196978"/>
              <a:gd name="connsiteX1" fmla="*/ 4676748 w 4680812"/>
              <a:gd name="connsiteY1" fmla="*/ 0 h 5196978"/>
              <a:gd name="connsiteX2" fmla="*/ 4680812 w 4680812"/>
              <a:gd name="connsiteY2" fmla="*/ 5194243 h 5196978"/>
              <a:gd name="connsiteX3" fmla="*/ 0 w 4680812"/>
              <a:gd name="connsiteY3" fmla="*/ 5196978 h 5196978"/>
              <a:gd name="connsiteX4" fmla="*/ 2372085 w 4680812"/>
              <a:gd name="connsiteY4" fmla="*/ 293 h 5196978"/>
              <a:gd name="connsiteX0" fmla="*/ 2378712 w 4687439"/>
              <a:gd name="connsiteY0" fmla="*/ 293 h 5196978"/>
              <a:gd name="connsiteX1" fmla="*/ 4683375 w 4687439"/>
              <a:gd name="connsiteY1" fmla="*/ 0 h 5196978"/>
              <a:gd name="connsiteX2" fmla="*/ 4687439 w 4687439"/>
              <a:gd name="connsiteY2" fmla="*/ 5194243 h 5196978"/>
              <a:gd name="connsiteX3" fmla="*/ 0 w 4687439"/>
              <a:gd name="connsiteY3" fmla="*/ 5196978 h 5196978"/>
              <a:gd name="connsiteX4" fmla="*/ 2378712 w 4687439"/>
              <a:gd name="connsiteY4" fmla="*/ 293 h 5196978"/>
              <a:gd name="connsiteX0" fmla="*/ 2378712 w 4687439"/>
              <a:gd name="connsiteY0" fmla="*/ 293 h 5196978"/>
              <a:gd name="connsiteX1" fmla="*/ 4683375 w 4687439"/>
              <a:gd name="connsiteY1" fmla="*/ 0 h 5196978"/>
              <a:gd name="connsiteX2" fmla="*/ 4687439 w 4687439"/>
              <a:gd name="connsiteY2" fmla="*/ 5194243 h 5196978"/>
              <a:gd name="connsiteX3" fmla="*/ 0 w 4687439"/>
              <a:gd name="connsiteY3" fmla="*/ 5196978 h 5196978"/>
              <a:gd name="connsiteX4" fmla="*/ 2378712 w 4687439"/>
              <a:gd name="connsiteY4" fmla="*/ 293 h 5196978"/>
              <a:gd name="connsiteX0" fmla="*/ 2362231 w 4670958"/>
              <a:gd name="connsiteY0" fmla="*/ 293 h 5196978"/>
              <a:gd name="connsiteX1" fmla="*/ 4666894 w 4670958"/>
              <a:gd name="connsiteY1" fmla="*/ 0 h 5196978"/>
              <a:gd name="connsiteX2" fmla="*/ 4670958 w 4670958"/>
              <a:gd name="connsiteY2" fmla="*/ 5194243 h 5196978"/>
              <a:gd name="connsiteX3" fmla="*/ 0 w 4670958"/>
              <a:gd name="connsiteY3" fmla="*/ 5196978 h 5196978"/>
              <a:gd name="connsiteX4" fmla="*/ 2362231 w 4670958"/>
              <a:gd name="connsiteY4" fmla="*/ 293 h 5196978"/>
              <a:gd name="connsiteX0" fmla="*/ 2362231 w 4670958"/>
              <a:gd name="connsiteY0" fmla="*/ 293 h 5196978"/>
              <a:gd name="connsiteX1" fmla="*/ 4666894 w 4670958"/>
              <a:gd name="connsiteY1" fmla="*/ 0 h 5196978"/>
              <a:gd name="connsiteX2" fmla="*/ 4670958 w 4670958"/>
              <a:gd name="connsiteY2" fmla="*/ 5194243 h 5196978"/>
              <a:gd name="connsiteX3" fmla="*/ 0 w 4670958"/>
              <a:gd name="connsiteY3" fmla="*/ 5196978 h 5196978"/>
              <a:gd name="connsiteX4" fmla="*/ 2362231 w 4670958"/>
              <a:gd name="connsiteY4" fmla="*/ 293 h 5196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58" h="5196978">
                <a:moveTo>
                  <a:pt x="2362231" y="293"/>
                </a:moveTo>
                <a:lnTo>
                  <a:pt x="4666894" y="0"/>
                </a:lnTo>
                <a:cubicBezTo>
                  <a:pt x="4670789" y="1731414"/>
                  <a:pt x="4667063" y="3462829"/>
                  <a:pt x="4670958" y="5194243"/>
                </a:cubicBezTo>
                <a:lnTo>
                  <a:pt x="0" y="5196978"/>
                </a:lnTo>
                <a:cubicBezTo>
                  <a:pt x="826633" y="3459619"/>
                  <a:pt x="1568002" y="1726365"/>
                  <a:pt x="2362231" y="293"/>
                </a:cubicBezTo>
                <a:close/>
              </a:path>
            </a:pathLst>
          </a:custGeom>
          <a:noFill/>
        </p:spPr>
        <p:txBody>
          <a:bodyPr anchor="ctr"/>
          <a:lstStyle>
            <a:lvl1pPr marL="267448" indent="-267448">
              <a:buNone/>
              <a:defRPr lang="es-ES_tradnl" sz="1100" dirty="0">
                <a:solidFill>
                  <a:schemeClr val="accent3"/>
                </a:solidFill>
                <a:latin typeface="+mj-lt"/>
              </a:defRPr>
            </a:lvl1pPr>
          </a:lstStyle>
          <a:p>
            <a:pPr marL="0" lvl="0" indent="0" algn="ctr"/>
            <a:r>
              <a:rPr lang="es-ES"/>
              <a:t>Haga clic en el icono para agregar una imagen</a:t>
            </a:r>
            <a:endParaRPr lang="es-ES_tradnl"/>
          </a:p>
        </p:txBody>
      </p:sp>
      <p:sp>
        <p:nvSpPr>
          <p:cNvPr id="11" name="1 Título"/>
          <p:cNvSpPr>
            <a:spLocks noGrp="1"/>
          </p:cNvSpPr>
          <p:nvPr>
            <p:ph type="title"/>
          </p:nvPr>
        </p:nvSpPr>
        <p:spPr>
          <a:xfrm>
            <a:off x="474360" y="1658126"/>
            <a:ext cx="3121647" cy="2258940"/>
          </a:xfrm>
          <a:prstGeom prst="rect">
            <a:avLst/>
          </a:prstGeom>
        </p:spPr>
        <p:txBody>
          <a:bodyPr wrap="square" lIns="0" tIns="0" rIns="0" bIns="0">
            <a:noAutofit/>
          </a:bodyPr>
          <a:lstStyle>
            <a:lvl1pPr algn="l">
              <a:lnSpc>
                <a:spcPct val="110000"/>
              </a:lnSpc>
              <a:defRPr kumimoji="0" lang="es-ES_tradnl" sz="3200" b="0" i="0" strike="noStrike" cap="none" spc="0" normalizeH="0" noProof="0">
                <a:ln>
                  <a:noFill/>
                </a:ln>
                <a:solidFill>
                  <a:schemeClr val="bg1"/>
                </a:solidFill>
                <a:effectLst/>
                <a:uLnTx/>
                <a:uFillTx/>
                <a:latin typeface="+mj-lt"/>
                <a:cs typeface="+mn-cs"/>
              </a:defRPr>
            </a:lvl1pPr>
          </a:lstStyle>
          <a:p>
            <a:pPr lvl="0"/>
            <a:r>
              <a:rPr lang="es-ES"/>
              <a:t>Haga clic para modificar el estilo de título del patrón</a:t>
            </a:r>
            <a:endParaRPr lang="es-ES_tradnl" dirty="0"/>
          </a:p>
        </p:txBody>
      </p:sp>
      <p:pic>
        <p:nvPicPr>
          <p:cNvPr id="5" name="Imagen 4">
            <a:extLst>
              <a:ext uri="{FF2B5EF4-FFF2-40B4-BE49-F238E27FC236}">
                <a16:creationId xmlns:a16="http://schemas.microsoft.com/office/drawing/2014/main" id="{8BA75375-4F06-3740-A1D2-C872223120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2230195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rtada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464500" y="1493134"/>
            <a:ext cx="4763158" cy="1944547"/>
          </a:xfrm>
          <a:prstGeom prst="rect">
            <a:avLst/>
          </a:prstGeom>
        </p:spPr>
        <p:txBody>
          <a:bodyPr wrap="square" lIns="0" tIns="0" rIns="0" bIns="0"/>
          <a:lstStyle>
            <a:lvl1pPr algn="l">
              <a:lnSpc>
                <a:spcPct val="110000"/>
              </a:lnSpc>
              <a:defRPr sz="3600" b="1">
                <a:solidFill>
                  <a:schemeClr val="bg1"/>
                </a:solidFill>
              </a:defRPr>
            </a:lvl1pPr>
          </a:lstStyle>
          <a:p>
            <a:r>
              <a:rPr lang="es-ES"/>
              <a:t>Haga clic para modificar el estilo de título del patrón</a:t>
            </a:r>
            <a:endParaRPr lang="es-ES" dirty="0"/>
          </a:p>
        </p:txBody>
      </p:sp>
      <p:pic>
        <p:nvPicPr>
          <p:cNvPr id="3" name="Imagen 2">
            <a:extLst>
              <a:ext uri="{FF2B5EF4-FFF2-40B4-BE49-F238E27FC236}">
                <a16:creationId xmlns:a16="http://schemas.microsoft.com/office/drawing/2014/main" id="{069DFB84-02C5-BA42-9200-7C641DDE0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272708930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ortada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Texto del título"/>
          <p:cNvSpPr txBox="1">
            <a:spLocks noGrp="1"/>
          </p:cNvSpPr>
          <p:nvPr>
            <p:ph type="title"/>
          </p:nvPr>
        </p:nvSpPr>
        <p:spPr>
          <a:prstGeom prst="rect">
            <a:avLst/>
          </a:prstGeom>
        </p:spPr>
        <p:txBody>
          <a:bodyPr/>
          <a:lstStyle/>
          <a:p>
            <a:r>
              <a:t>Texto del título</a:t>
            </a:r>
          </a:p>
        </p:txBody>
      </p:sp>
      <p:pic>
        <p:nvPicPr>
          <p:cNvPr id="21" name="Imagen 3" descr="Imagen 3"/>
          <p:cNvPicPr>
            <a:picLocks noChangeAspect="1"/>
          </p:cNvPicPr>
          <p:nvPr/>
        </p:nvPicPr>
        <p:blipFill>
          <a:blip r:embed="rId3"/>
          <a:stretch>
            <a:fillRect/>
          </a:stretch>
        </p:blipFill>
        <p:spPr>
          <a:xfrm>
            <a:off x="6964836" y="442945"/>
            <a:ext cx="1644630" cy="521349"/>
          </a:xfrm>
          <a:prstGeom prst="rect">
            <a:avLst/>
          </a:prstGeom>
          <a:ln w="12700">
            <a:miter lim="400000"/>
          </a:ln>
        </p:spPr>
      </p:pic>
      <p:sp>
        <p:nvSpPr>
          <p:cNvPr id="22" name="Número de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ada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464500" y="1493134"/>
            <a:ext cx="4763158" cy="1944547"/>
          </a:xfrm>
          <a:prstGeom prst="rect">
            <a:avLst/>
          </a:prstGeom>
        </p:spPr>
        <p:txBody>
          <a:bodyPr wrap="square" lIns="0" tIns="0" rIns="0" bIns="0"/>
          <a:lstStyle>
            <a:lvl1pPr algn="l">
              <a:lnSpc>
                <a:spcPct val="110000"/>
              </a:lnSpc>
              <a:defRPr sz="3600" b="1">
                <a:solidFill>
                  <a:schemeClr val="bg1"/>
                </a:solidFill>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6CD637A9-5513-FD47-B520-4B0E5DAFFB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64836" y="442946"/>
            <a:ext cx="1644629" cy="521348"/>
          </a:xfrm>
          <a:prstGeom prst="rect">
            <a:avLst/>
          </a:prstGeom>
        </p:spPr>
      </p:pic>
    </p:spTree>
    <p:extLst>
      <p:ext uri="{BB962C8B-B14F-4D97-AF65-F5344CB8AC3E}">
        <p14:creationId xmlns:p14="http://schemas.microsoft.com/office/powerpoint/2010/main" val="2477531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e">
    <p:bg>
      <p:bgPr>
        <a:solidFill>
          <a:srgbClr val="043263"/>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850663" y="1526058"/>
            <a:ext cx="3920977" cy="1595602"/>
          </a:xfrm>
          <a:prstGeom prst="rect">
            <a:avLst/>
          </a:prstGeom>
        </p:spPr>
        <p:txBody>
          <a:bodyPr lIns="0" tIns="0" rIns="0" bIns="0"/>
          <a:lstStyle>
            <a:lvl1pPr algn="l">
              <a:lnSpc>
                <a:spcPct val="110000"/>
              </a:lnSpc>
              <a:defRPr sz="3200">
                <a:solidFill>
                  <a:schemeClr val="accent3"/>
                </a:solidFill>
                <a:latin typeface="+mn-lt"/>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4DCCF64C-95BB-7D41-B7D3-B4EA07968E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1136379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ció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0293" y="2045886"/>
            <a:ext cx="4897556" cy="1569240"/>
          </a:xfrm>
          <a:prstGeom prst="rect">
            <a:avLst/>
          </a:prstGeom>
        </p:spPr>
        <p:txBody>
          <a:bodyPr/>
          <a:lstStyle>
            <a:lvl1pPr algn="l">
              <a:lnSpc>
                <a:spcPct val="110000"/>
              </a:lnSpc>
              <a:defRPr sz="3200" b="0">
                <a:solidFill>
                  <a:schemeClr val="bg1"/>
                </a:solidFill>
                <a:latin typeface="+mj-lt"/>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17F63F63-46C1-9C46-8F3B-887DAC8B85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64836" y="442946"/>
            <a:ext cx="1644629" cy="521348"/>
          </a:xfrm>
          <a:prstGeom prst="rect">
            <a:avLst/>
          </a:prstGeom>
        </p:spPr>
      </p:pic>
    </p:spTree>
    <p:extLst>
      <p:ext uri="{BB962C8B-B14F-4D97-AF65-F5344CB8AC3E}">
        <p14:creationId xmlns:p14="http://schemas.microsoft.com/office/powerpoint/2010/main" val="3348850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2" name="Forma libre 11"/>
          <p:cNvSpPr/>
          <p:nvPr userDrawn="1"/>
        </p:nvSpPr>
        <p:spPr>
          <a:xfrm>
            <a:off x="8868798" y="0"/>
            <a:ext cx="279399" cy="167640"/>
          </a:xfrm>
          <a:custGeom>
            <a:avLst/>
            <a:gdLst>
              <a:gd name="connsiteX0" fmla="*/ 76201 w 279399"/>
              <a:gd name="connsiteY0" fmla="*/ 0 h 167640"/>
              <a:gd name="connsiteX1" fmla="*/ 139699 w 279399"/>
              <a:gd name="connsiteY1" fmla="*/ 0 h 167640"/>
              <a:gd name="connsiteX2" fmla="*/ 275202 w 279399"/>
              <a:gd name="connsiteY2" fmla="*/ 0 h 167640"/>
              <a:gd name="connsiteX3" fmla="*/ 279399 w 279399"/>
              <a:gd name="connsiteY3" fmla="*/ 0 h 167640"/>
              <a:gd name="connsiteX4" fmla="*/ 275202 w 279399"/>
              <a:gd name="connsiteY4" fmla="*/ 9233 h 167640"/>
              <a:gd name="connsiteX5" fmla="*/ 275202 w 279399"/>
              <a:gd name="connsiteY5" fmla="*/ 167640 h 167640"/>
              <a:gd name="connsiteX6" fmla="*/ 203198 w 279399"/>
              <a:gd name="connsiteY6" fmla="*/ 167640 h 167640"/>
              <a:gd name="connsiteX7" fmla="*/ 139699 w 279399"/>
              <a:gd name="connsiteY7" fmla="*/ 167640 h 167640"/>
              <a:gd name="connsiteX8" fmla="*/ 0 w 279399"/>
              <a:gd name="connsiteY8" fmla="*/ 16764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399" h="167640">
                <a:moveTo>
                  <a:pt x="76201" y="0"/>
                </a:moveTo>
                <a:lnTo>
                  <a:pt x="139699" y="0"/>
                </a:lnTo>
                <a:lnTo>
                  <a:pt x="275202" y="0"/>
                </a:lnTo>
                <a:lnTo>
                  <a:pt x="279399" y="0"/>
                </a:lnTo>
                <a:lnTo>
                  <a:pt x="275202" y="9233"/>
                </a:lnTo>
                <a:lnTo>
                  <a:pt x="275202" y="167640"/>
                </a:lnTo>
                <a:lnTo>
                  <a:pt x="203198" y="167640"/>
                </a:lnTo>
                <a:lnTo>
                  <a:pt x="139699" y="167640"/>
                </a:lnTo>
                <a:lnTo>
                  <a:pt x="0" y="1676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es-ES" kern="1200">
              <a:solidFill>
                <a:srgbClr val="FFFFFF"/>
              </a:solidFill>
            </a:endParaRPr>
          </a:p>
        </p:txBody>
      </p:sp>
      <p:sp>
        <p:nvSpPr>
          <p:cNvPr id="2" name="1 Título"/>
          <p:cNvSpPr>
            <a:spLocks noGrp="1"/>
          </p:cNvSpPr>
          <p:nvPr>
            <p:ph type="title"/>
          </p:nvPr>
        </p:nvSpPr>
        <p:spPr>
          <a:xfrm>
            <a:off x="473010" y="406726"/>
            <a:ext cx="6884100" cy="342000"/>
          </a:xfrm>
          <a:prstGeom prst="rect">
            <a:avLst/>
          </a:prstGeom>
        </p:spPr>
        <p:txBody>
          <a:bodyPr lIns="0" tIns="0" rIns="0" bIns="0" anchor="t"/>
          <a:lstStyle>
            <a:lvl1pPr algn="l">
              <a:defRPr sz="2000" b="1">
                <a:solidFill>
                  <a:schemeClr val="accent4"/>
                </a:solidFill>
                <a:latin typeface="+mj-lt"/>
              </a:defRPr>
            </a:lvl1pPr>
          </a:lstStyle>
          <a:p>
            <a:r>
              <a:rPr lang="es-ES"/>
              <a:t>Haga clic para modificar el estilo de título del patrón</a:t>
            </a:r>
            <a:endParaRPr lang="es-ES_tradnl" dirty="0"/>
          </a:p>
        </p:txBody>
      </p:sp>
      <p:sp>
        <p:nvSpPr>
          <p:cNvPr id="10" name="object 2"/>
          <p:cNvSpPr txBox="1"/>
          <p:nvPr userDrawn="1"/>
        </p:nvSpPr>
        <p:spPr>
          <a:xfrm>
            <a:off x="8915719" y="31388"/>
            <a:ext cx="212696" cy="107722"/>
          </a:xfrm>
          <a:prstGeom prst="rect">
            <a:avLst/>
          </a:prstGeom>
        </p:spPr>
        <p:txBody>
          <a:bodyPr vert="horz" wrap="square" lIns="0" tIns="0" rIns="0" bIns="0" rtlCol="0">
            <a:spAutoFit/>
          </a:bodyPr>
          <a:lstStyle/>
          <a:p>
            <a:pPr marR="5143" algn="ctr" defTabSz="925670" hangingPunct="1">
              <a:buSzPct val="150000"/>
              <a:defRPr/>
            </a:pPr>
            <a:fld id="{A6A305E0-1484-441F-8A5B-692BE27C650C}" type="slidenum">
              <a:rPr lang="es-ES_tradnl" sz="700" kern="1200" smtClean="0">
                <a:solidFill>
                  <a:srgbClr val="FFFFFF"/>
                </a:solidFill>
                <a:latin typeface="BBVABentonSans"/>
                <a:ea typeface="ＭＳ Ｐゴシック" pitchFamily="34" charset="-128"/>
                <a:cs typeface="BBVA Office Book"/>
              </a:rPr>
              <a:pPr marR="5143" algn="ctr" defTabSz="925670" hangingPunct="1">
                <a:buSzPct val="150000"/>
                <a:defRPr/>
              </a:pPr>
              <a:t>‹#›</a:t>
            </a:fld>
            <a:endParaRPr lang="es-ES_tradnl" sz="900" b="1" kern="1200" spc="-5">
              <a:solidFill>
                <a:srgbClr val="FFFFFF"/>
              </a:solidFill>
              <a:latin typeface="BBVABentonSans"/>
              <a:ea typeface="ＭＳ Ｐゴシック" pitchFamily="34" charset="-128"/>
              <a:cs typeface="BBVA Office Book"/>
            </a:endParaRPr>
          </a:p>
        </p:txBody>
      </p:sp>
      <p:sp>
        <p:nvSpPr>
          <p:cNvPr id="11" name="object 2"/>
          <p:cNvSpPr txBox="1"/>
          <p:nvPr userDrawn="1"/>
        </p:nvSpPr>
        <p:spPr>
          <a:xfrm>
            <a:off x="6254804" y="40640"/>
            <a:ext cx="2582022" cy="107722"/>
          </a:xfrm>
          <a:prstGeom prst="rect">
            <a:avLst/>
          </a:prstGeom>
        </p:spPr>
        <p:txBody>
          <a:bodyPr vert="horz" wrap="square" lIns="0" tIns="0" rIns="0" bIns="0" rtlCol="0">
            <a:spAutoFit/>
          </a:bodyPr>
          <a:lstStyle/>
          <a:p>
            <a:pPr marR="5143" algn="r" defTabSz="925670" hangingPunct="1">
              <a:buSzPct val="150000"/>
              <a:defRPr/>
            </a:pPr>
            <a:r>
              <a:rPr lang="es-ES_tradnl" sz="700" kern="1200" spc="-5">
                <a:solidFill>
                  <a:srgbClr val="2DCCCD"/>
                </a:solidFill>
                <a:latin typeface="BBVABentonSans"/>
                <a:ea typeface="ＭＳ Ｐゴシック" pitchFamily="34" charset="-128"/>
                <a:cs typeface="BBVA Office Light"/>
              </a:rPr>
              <a:t>Estudio sobre confianza en la sociedad española</a:t>
            </a:r>
            <a:endParaRPr lang="es-ES_tradnl" sz="700" b="1" kern="1200" spc="-5">
              <a:solidFill>
                <a:srgbClr val="2DCCCD"/>
              </a:solidFill>
              <a:latin typeface="BBVABentonSans"/>
              <a:ea typeface="ＭＳ Ｐゴシック" pitchFamily="34" charset="-128"/>
              <a:cs typeface="BBVA Office Book"/>
            </a:endParaRPr>
          </a:p>
        </p:txBody>
      </p:sp>
    </p:spTree>
    <p:extLst>
      <p:ext uri="{BB962C8B-B14F-4D97-AF65-F5344CB8AC3E}">
        <p14:creationId xmlns:p14="http://schemas.microsoft.com/office/powerpoint/2010/main" val="3614315668"/>
      </p:ext>
    </p:extLst>
  </p:cSld>
  <p:clrMapOvr>
    <a:masterClrMapping/>
  </p:clrMapOvr>
  <p:extLst>
    <p:ext uri="{DCECCB84-F9BA-43D5-87BE-67443E8EF086}">
      <p15:sldGuideLst xmlns:p15="http://schemas.microsoft.com/office/powerpoint/2012/main">
        <p15:guide id="1" orient="horz" pos="306">
          <p15:clr>
            <a:srgbClr val="FBAE40"/>
          </p15:clr>
        </p15:guide>
        <p15:guide id="2" pos="310">
          <p15:clr>
            <a:srgbClr val="FBAE40"/>
          </p15:clr>
        </p15:guide>
        <p15:guide id="3" pos="5653">
          <p15:clr>
            <a:srgbClr val="FBAE40"/>
          </p15:clr>
        </p15:guide>
        <p15:guide id="4" orient="horz" pos="3134">
          <p15:clr>
            <a:srgbClr val="FBAE40"/>
          </p15:clr>
        </p15:guide>
        <p15:guide id="5" orient="horz" pos="713">
          <p15:clr>
            <a:srgbClr val="FBAE40"/>
          </p15:clr>
        </p15:guide>
        <p15:guide id="6" orient="horz" pos="849">
          <p15:clr>
            <a:srgbClr val="FBAE40"/>
          </p15:clr>
        </p15:guide>
        <p15:guide id="7" orient="horz" pos="5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to y tex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7 Marcador de posición de imagen"/>
          <p:cNvSpPr>
            <a:spLocks noGrp="1"/>
          </p:cNvSpPr>
          <p:nvPr>
            <p:ph type="pic" sz="quarter" idx="10"/>
          </p:nvPr>
        </p:nvSpPr>
        <p:spPr>
          <a:xfrm>
            <a:off x="3777188" y="-2"/>
            <a:ext cx="5370878" cy="5146153"/>
          </a:xfrm>
          <a:custGeom>
            <a:avLst/>
            <a:gdLst>
              <a:gd name="connsiteX0" fmla="*/ 0 w 5547359"/>
              <a:gd name="connsiteY0" fmla="*/ 0 h 5715000"/>
              <a:gd name="connsiteX1" fmla="*/ 5547359 w 5547359"/>
              <a:gd name="connsiteY1" fmla="*/ 0 h 5715000"/>
              <a:gd name="connsiteX2" fmla="*/ 5547359 w 5547359"/>
              <a:gd name="connsiteY2" fmla="*/ 5715000 h 5715000"/>
              <a:gd name="connsiteX3" fmla="*/ 0 w 5547359"/>
              <a:gd name="connsiteY3" fmla="*/ 5715000 h 5715000"/>
              <a:gd name="connsiteX4" fmla="*/ 0 w 5547359"/>
              <a:gd name="connsiteY4" fmla="*/ 0 h 5715000"/>
              <a:gd name="connsiteX0" fmla="*/ 0 w 5547359"/>
              <a:gd name="connsiteY0" fmla="*/ 0 h 5727192"/>
              <a:gd name="connsiteX1" fmla="*/ 5547359 w 5547359"/>
              <a:gd name="connsiteY1" fmla="*/ 0 h 5727192"/>
              <a:gd name="connsiteX2" fmla="*/ 4139183 w 5547359"/>
              <a:gd name="connsiteY2" fmla="*/ 5727192 h 5727192"/>
              <a:gd name="connsiteX3" fmla="*/ 0 w 5547359"/>
              <a:gd name="connsiteY3" fmla="*/ 5715000 h 5727192"/>
              <a:gd name="connsiteX4" fmla="*/ 0 w 5547359"/>
              <a:gd name="connsiteY4" fmla="*/ 0 h 5727192"/>
              <a:gd name="connsiteX0" fmla="*/ 0 w 5547359"/>
              <a:gd name="connsiteY0" fmla="*/ 0 h 5715000"/>
              <a:gd name="connsiteX1" fmla="*/ 5547359 w 5547359"/>
              <a:gd name="connsiteY1" fmla="*/ 0 h 5715000"/>
              <a:gd name="connsiteX2" fmla="*/ 4278883 w 5547359"/>
              <a:gd name="connsiteY2" fmla="*/ 5155692 h 5715000"/>
              <a:gd name="connsiteX3" fmla="*/ 0 w 5547359"/>
              <a:gd name="connsiteY3" fmla="*/ 5715000 h 5715000"/>
              <a:gd name="connsiteX4" fmla="*/ 0 w 5547359"/>
              <a:gd name="connsiteY4" fmla="*/ 0 h 5715000"/>
              <a:gd name="connsiteX0" fmla="*/ 25400 w 5572759"/>
              <a:gd name="connsiteY0" fmla="*/ 0 h 5194300"/>
              <a:gd name="connsiteX1" fmla="*/ 5572759 w 5572759"/>
              <a:gd name="connsiteY1" fmla="*/ 0 h 5194300"/>
              <a:gd name="connsiteX2" fmla="*/ 4304283 w 5572759"/>
              <a:gd name="connsiteY2" fmla="*/ 5155692 h 5194300"/>
              <a:gd name="connsiteX3" fmla="*/ 0 w 5572759"/>
              <a:gd name="connsiteY3" fmla="*/ 5194300 h 5194300"/>
              <a:gd name="connsiteX4" fmla="*/ 25400 w 5572759"/>
              <a:gd name="connsiteY4" fmla="*/ 0 h 5194300"/>
              <a:gd name="connsiteX0" fmla="*/ 25400 w 5572759"/>
              <a:gd name="connsiteY0" fmla="*/ 0 h 5194300"/>
              <a:gd name="connsiteX1" fmla="*/ 5572759 w 5572759"/>
              <a:gd name="connsiteY1" fmla="*/ 0 h 5194300"/>
              <a:gd name="connsiteX2" fmla="*/ 5546343 w 5572759"/>
              <a:gd name="connsiteY2" fmla="*/ 5148072 h 5194300"/>
              <a:gd name="connsiteX3" fmla="*/ 0 w 5572759"/>
              <a:gd name="connsiteY3" fmla="*/ 5194300 h 5194300"/>
              <a:gd name="connsiteX4" fmla="*/ 25400 w 5572759"/>
              <a:gd name="connsiteY4" fmla="*/ 0 h 5194300"/>
              <a:gd name="connsiteX0" fmla="*/ 2540000 w 5572759"/>
              <a:gd name="connsiteY0" fmla="*/ 0 h 5194300"/>
              <a:gd name="connsiteX1" fmla="*/ 5572759 w 5572759"/>
              <a:gd name="connsiteY1" fmla="*/ 0 h 5194300"/>
              <a:gd name="connsiteX2" fmla="*/ 5546343 w 5572759"/>
              <a:gd name="connsiteY2" fmla="*/ 5148072 h 5194300"/>
              <a:gd name="connsiteX3" fmla="*/ 0 w 5572759"/>
              <a:gd name="connsiteY3" fmla="*/ 5194300 h 5194300"/>
              <a:gd name="connsiteX4" fmla="*/ 2540000 w 5572759"/>
              <a:gd name="connsiteY4" fmla="*/ 0 h 5194300"/>
              <a:gd name="connsiteX0" fmla="*/ 2540000 w 5584443"/>
              <a:gd name="connsiteY0" fmla="*/ 0 h 5194300"/>
              <a:gd name="connsiteX1" fmla="*/ 5572759 w 5584443"/>
              <a:gd name="connsiteY1" fmla="*/ 0 h 5194300"/>
              <a:gd name="connsiteX2" fmla="*/ 5584443 w 5584443"/>
              <a:gd name="connsiteY2" fmla="*/ 5194243 h 5194300"/>
              <a:gd name="connsiteX3" fmla="*/ 0 w 5584443"/>
              <a:gd name="connsiteY3" fmla="*/ 5194300 h 5194300"/>
              <a:gd name="connsiteX4" fmla="*/ 2540000 w 5584443"/>
              <a:gd name="connsiteY4" fmla="*/ 0 h 5194300"/>
              <a:gd name="connsiteX0" fmla="*/ 2540000 w 5576823"/>
              <a:gd name="connsiteY0" fmla="*/ 0 h 5194300"/>
              <a:gd name="connsiteX1" fmla="*/ 5572759 w 5576823"/>
              <a:gd name="connsiteY1" fmla="*/ 0 h 5194300"/>
              <a:gd name="connsiteX2" fmla="*/ 5576823 w 5576823"/>
              <a:gd name="connsiteY2" fmla="*/ 5194243 h 5194300"/>
              <a:gd name="connsiteX3" fmla="*/ 0 w 5576823"/>
              <a:gd name="connsiteY3" fmla="*/ 5194300 h 5194300"/>
              <a:gd name="connsiteX4" fmla="*/ 2540000 w 5576823"/>
              <a:gd name="connsiteY4" fmla="*/ 0 h 5194300"/>
              <a:gd name="connsiteX0" fmla="*/ 2380952 w 5576823"/>
              <a:gd name="connsiteY0" fmla="*/ 0 h 5194300"/>
              <a:gd name="connsiteX1" fmla="*/ 5572759 w 5576823"/>
              <a:gd name="connsiteY1" fmla="*/ 0 h 5194300"/>
              <a:gd name="connsiteX2" fmla="*/ 5576823 w 5576823"/>
              <a:gd name="connsiteY2" fmla="*/ 5194243 h 5194300"/>
              <a:gd name="connsiteX3" fmla="*/ 0 w 5576823"/>
              <a:gd name="connsiteY3" fmla="*/ 5194300 h 5194300"/>
              <a:gd name="connsiteX4" fmla="*/ 2380952 w 5576823"/>
              <a:gd name="connsiteY4" fmla="*/ 0 h 5194300"/>
              <a:gd name="connsiteX0" fmla="*/ 2155635 w 5351506"/>
              <a:gd name="connsiteY0" fmla="*/ 0 h 5194243"/>
              <a:gd name="connsiteX1" fmla="*/ 5347442 w 5351506"/>
              <a:gd name="connsiteY1" fmla="*/ 0 h 5194243"/>
              <a:gd name="connsiteX2" fmla="*/ 5351506 w 5351506"/>
              <a:gd name="connsiteY2" fmla="*/ 5194243 h 5194243"/>
              <a:gd name="connsiteX3" fmla="*/ 0 w 5351506"/>
              <a:gd name="connsiteY3" fmla="*/ 5171214 h 5194243"/>
              <a:gd name="connsiteX4" fmla="*/ 2155635 w 5351506"/>
              <a:gd name="connsiteY4" fmla="*/ 0 h 5194243"/>
              <a:gd name="connsiteX0" fmla="*/ 2155635 w 5351506"/>
              <a:gd name="connsiteY0" fmla="*/ 0 h 5201995"/>
              <a:gd name="connsiteX1" fmla="*/ 5347442 w 5351506"/>
              <a:gd name="connsiteY1" fmla="*/ 0 h 5201995"/>
              <a:gd name="connsiteX2" fmla="*/ 5351506 w 5351506"/>
              <a:gd name="connsiteY2" fmla="*/ 5194243 h 5201995"/>
              <a:gd name="connsiteX3" fmla="*/ 0 w 5351506"/>
              <a:gd name="connsiteY3" fmla="*/ 5201995 h 5201995"/>
              <a:gd name="connsiteX4" fmla="*/ 2155635 w 5351506"/>
              <a:gd name="connsiteY4" fmla="*/ 0 h 5201995"/>
              <a:gd name="connsiteX0" fmla="*/ 2334564 w 5351506"/>
              <a:gd name="connsiteY0" fmla="*/ 0 h 5209690"/>
              <a:gd name="connsiteX1" fmla="*/ 5347442 w 5351506"/>
              <a:gd name="connsiteY1" fmla="*/ 7695 h 5209690"/>
              <a:gd name="connsiteX2" fmla="*/ 5351506 w 5351506"/>
              <a:gd name="connsiteY2" fmla="*/ 5201938 h 5209690"/>
              <a:gd name="connsiteX3" fmla="*/ 0 w 5351506"/>
              <a:gd name="connsiteY3" fmla="*/ 5209690 h 5209690"/>
              <a:gd name="connsiteX4" fmla="*/ 2334564 w 5351506"/>
              <a:gd name="connsiteY4" fmla="*/ 0 h 5209690"/>
              <a:gd name="connsiteX0" fmla="*/ 2155636 w 5172578"/>
              <a:gd name="connsiteY0" fmla="*/ 0 h 5217385"/>
              <a:gd name="connsiteX1" fmla="*/ 5168514 w 5172578"/>
              <a:gd name="connsiteY1" fmla="*/ 7695 h 5217385"/>
              <a:gd name="connsiteX2" fmla="*/ 5172578 w 5172578"/>
              <a:gd name="connsiteY2" fmla="*/ 5201938 h 5217385"/>
              <a:gd name="connsiteX3" fmla="*/ 0 w 5172578"/>
              <a:gd name="connsiteY3" fmla="*/ 5217385 h 5217385"/>
              <a:gd name="connsiteX4" fmla="*/ 2155636 w 5172578"/>
              <a:gd name="connsiteY4" fmla="*/ 0 h 5217385"/>
              <a:gd name="connsiteX0" fmla="*/ 2188771 w 5172578"/>
              <a:gd name="connsiteY0" fmla="*/ 0 h 5225080"/>
              <a:gd name="connsiteX1" fmla="*/ 5168514 w 5172578"/>
              <a:gd name="connsiteY1" fmla="*/ 15390 h 5225080"/>
              <a:gd name="connsiteX2" fmla="*/ 5172578 w 5172578"/>
              <a:gd name="connsiteY2" fmla="*/ 5209633 h 5225080"/>
              <a:gd name="connsiteX3" fmla="*/ 0 w 5172578"/>
              <a:gd name="connsiteY3" fmla="*/ 5225080 h 5225080"/>
              <a:gd name="connsiteX4" fmla="*/ 2188771 w 5172578"/>
              <a:gd name="connsiteY4" fmla="*/ 0 h 5225080"/>
              <a:gd name="connsiteX0" fmla="*/ 1725722 w 4709529"/>
              <a:gd name="connsiteY0" fmla="*/ 0 h 5213391"/>
              <a:gd name="connsiteX1" fmla="*/ 4705465 w 4709529"/>
              <a:gd name="connsiteY1" fmla="*/ 15390 h 5213391"/>
              <a:gd name="connsiteX2" fmla="*/ 4709529 w 4709529"/>
              <a:gd name="connsiteY2" fmla="*/ 5209633 h 5213391"/>
              <a:gd name="connsiteX3" fmla="*/ 0 w 4709529"/>
              <a:gd name="connsiteY3" fmla="*/ 5213391 h 5213391"/>
              <a:gd name="connsiteX4" fmla="*/ 1725722 w 4709529"/>
              <a:gd name="connsiteY4" fmla="*/ 0 h 5213391"/>
              <a:gd name="connsiteX0" fmla="*/ 2239103 w 4709529"/>
              <a:gd name="connsiteY0" fmla="*/ 7988 h 5198001"/>
              <a:gd name="connsiteX1" fmla="*/ 4705465 w 4709529"/>
              <a:gd name="connsiteY1" fmla="*/ 0 h 5198001"/>
              <a:gd name="connsiteX2" fmla="*/ 4709529 w 4709529"/>
              <a:gd name="connsiteY2" fmla="*/ 5194243 h 5198001"/>
              <a:gd name="connsiteX3" fmla="*/ 0 w 4709529"/>
              <a:gd name="connsiteY3" fmla="*/ 5198001 h 5198001"/>
              <a:gd name="connsiteX4" fmla="*/ 2239103 w 4709529"/>
              <a:gd name="connsiteY4" fmla="*/ 7988 h 5198001"/>
              <a:gd name="connsiteX0" fmla="*/ 2325254 w 4709529"/>
              <a:gd name="connsiteY0" fmla="*/ 7988 h 5198001"/>
              <a:gd name="connsiteX1" fmla="*/ 4705465 w 4709529"/>
              <a:gd name="connsiteY1" fmla="*/ 0 h 5198001"/>
              <a:gd name="connsiteX2" fmla="*/ 4709529 w 4709529"/>
              <a:gd name="connsiteY2" fmla="*/ 5194243 h 5198001"/>
              <a:gd name="connsiteX3" fmla="*/ 0 w 4709529"/>
              <a:gd name="connsiteY3" fmla="*/ 5198001 h 5198001"/>
              <a:gd name="connsiteX4" fmla="*/ 2325254 w 4709529"/>
              <a:gd name="connsiteY4" fmla="*/ 7988 h 5198001"/>
              <a:gd name="connsiteX0" fmla="*/ 2318627 w 4702902"/>
              <a:gd name="connsiteY0" fmla="*/ 7988 h 5194243"/>
              <a:gd name="connsiteX1" fmla="*/ 4698838 w 4702902"/>
              <a:gd name="connsiteY1" fmla="*/ 0 h 5194243"/>
              <a:gd name="connsiteX2" fmla="*/ 4702902 w 4702902"/>
              <a:gd name="connsiteY2" fmla="*/ 5194243 h 5194243"/>
              <a:gd name="connsiteX3" fmla="*/ 0 w 4702902"/>
              <a:gd name="connsiteY3" fmla="*/ 5190306 h 5194243"/>
              <a:gd name="connsiteX4" fmla="*/ 2318627 w 4702902"/>
              <a:gd name="connsiteY4" fmla="*/ 7988 h 5194243"/>
              <a:gd name="connsiteX0" fmla="*/ 2285492 w 4669767"/>
              <a:gd name="connsiteY0" fmla="*/ 7988 h 5194243"/>
              <a:gd name="connsiteX1" fmla="*/ 4665703 w 4669767"/>
              <a:gd name="connsiteY1" fmla="*/ 0 h 5194243"/>
              <a:gd name="connsiteX2" fmla="*/ 4669767 w 4669767"/>
              <a:gd name="connsiteY2" fmla="*/ 5194243 h 5194243"/>
              <a:gd name="connsiteX3" fmla="*/ 0 w 4669767"/>
              <a:gd name="connsiteY3" fmla="*/ 5174916 h 5194243"/>
              <a:gd name="connsiteX4" fmla="*/ 2285492 w 4669767"/>
              <a:gd name="connsiteY4" fmla="*/ 7988 h 5194243"/>
              <a:gd name="connsiteX0" fmla="*/ 2318627 w 4702902"/>
              <a:gd name="connsiteY0" fmla="*/ 7988 h 5194243"/>
              <a:gd name="connsiteX1" fmla="*/ 4698838 w 4702902"/>
              <a:gd name="connsiteY1" fmla="*/ 0 h 5194243"/>
              <a:gd name="connsiteX2" fmla="*/ 4702902 w 4702902"/>
              <a:gd name="connsiteY2" fmla="*/ 5194243 h 5194243"/>
              <a:gd name="connsiteX3" fmla="*/ 0 w 4702902"/>
              <a:gd name="connsiteY3" fmla="*/ 5167221 h 5194243"/>
              <a:gd name="connsiteX4" fmla="*/ 2318627 w 4702902"/>
              <a:gd name="connsiteY4" fmla="*/ 7988 h 5194243"/>
              <a:gd name="connsiteX0" fmla="*/ 2351762 w 4702902"/>
              <a:gd name="connsiteY0" fmla="*/ 293 h 5194243"/>
              <a:gd name="connsiteX1" fmla="*/ 4698838 w 4702902"/>
              <a:gd name="connsiteY1" fmla="*/ 0 h 5194243"/>
              <a:gd name="connsiteX2" fmla="*/ 4702902 w 4702902"/>
              <a:gd name="connsiteY2" fmla="*/ 5194243 h 5194243"/>
              <a:gd name="connsiteX3" fmla="*/ 0 w 4702902"/>
              <a:gd name="connsiteY3" fmla="*/ 5167221 h 5194243"/>
              <a:gd name="connsiteX4" fmla="*/ 2351762 w 4702902"/>
              <a:gd name="connsiteY4" fmla="*/ 293 h 5194243"/>
              <a:gd name="connsiteX0" fmla="*/ 2318627 w 4669767"/>
              <a:gd name="connsiteY0" fmla="*/ 293 h 5194243"/>
              <a:gd name="connsiteX1" fmla="*/ 4665703 w 4669767"/>
              <a:gd name="connsiteY1" fmla="*/ 0 h 5194243"/>
              <a:gd name="connsiteX2" fmla="*/ 4669767 w 4669767"/>
              <a:gd name="connsiteY2" fmla="*/ 5194243 h 5194243"/>
              <a:gd name="connsiteX3" fmla="*/ 0 w 4669767"/>
              <a:gd name="connsiteY3" fmla="*/ 5190308 h 5194243"/>
              <a:gd name="connsiteX4" fmla="*/ 2318627 w 4669767"/>
              <a:gd name="connsiteY4" fmla="*/ 293 h 5194243"/>
              <a:gd name="connsiteX0" fmla="*/ 2365016 w 4716156"/>
              <a:gd name="connsiteY0" fmla="*/ 293 h 5213394"/>
              <a:gd name="connsiteX1" fmla="*/ 4712092 w 4716156"/>
              <a:gd name="connsiteY1" fmla="*/ 0 h 5213394"/>
              <a:gd name="connsiteX2" fmla="*/ 4716156 w 4716156"/>
              <a:gd name="connsiteY2" fmla="*/ 5194243 h 5213394"/>
              <a:gd name="connsiteX3" fmla="*/ 0 w 4716156"/>
              <a:gd name="connsiteY3" fmla="*/ 5213394 h 5213394"/>
              <a:gd name="connsiteX4" fmla="*/ 2365016 w 4716156"/>
              <a:gd name="connsiteY4" fmla="*/ 293 h 5213394"/>
              <a:gd name="connsiteX0" fmla="*/ 2329672 w 4680812"/>
              <a:gd name="connsiteY0" fmla="*/ 293 h 5194243"/>
              <a:gd name="connsiteX1" fmla="*/ 4676748 w 4680812"/>
              <a:gd name="connsiteY1" fmla="*/ 0 h 5194243"/>
              <a:gd name="connsiteX2" fmla="*/ 4680812 w 4680812"/>
              <a:gd name="connsiteY2" fmla="*/ 5194243 h 5194243"/>
              <a:gd name="connsiteX3" fmla="*/ 0 w 4680812"/>
              <a:gd name="connsiteY3" fmla="*/ 5172353 h 5194243"/>
              <a:gd name="connsiteX4" fmla="*/ 2329672 w 4680812"/>
              <a:gd name="connsiteY4" fmla="*/ 293 h 5194243"/>
              <a:gd name="connsiteX0" fmla="*/ 2356180 w 4680812"/>
              <a:gd name="connsiteY0" fmla="*/ 293 h 5194243"/>
              <a:gd name="connsiteX1" fmla="*/ 4676748 w 4680812"/>
              <a:gd name="connsiteY1" fmla="*/ 0 h 5194243"/>
              <a:gd name="connsiteX2" fmla="*/ 4680812 w 4680812"/>
              <a:gd name="connsiteY2" fmla="*/ 5194243 h 5194243"/>
              <a:gd name="connsiteX3" fmla="*/ 0 w 4680812"/>
              <a:gd name="connsiteY3" fmla="*/ 5172353 h 5194243"/>
              <a:gd name="connsiteX4" fmla="*/ 2356180 w 4680812"/>
              <a:gd name="connsiteY4" fmla="*/ 293 h 5194243"/>
              <a:gd name="connsiteX0" fmla="*/ 2313767 w 4638399"/>
              <a:gd name="connsiteY0" fmla="*/ 293 h 5194243"/>
              <a:gd name="connsiteX1" fmla="*/ 4634335 w 4638399"/>
              <a:gd name="connsiteY1" fmla="*/ 0 h 5194243"/>
              <a:gd name="connsiteX2" fmla="*/ 4638399 w 4638399"/>
              <a:gd name="connsiteY2" fmla="*/ 5194243 h 5194243"/>
              <a:gd name="connsiteX3" fmla="*/ 0 w 4638399"/>
              <a:gd name="connsiteY3" fmla="*/ 5178509 h 5194243"/>
              <a:gd name="connsiteX4" fmla="*/ 2313767 w 4638399"/>
              <a:gd name="connsiteY4" fmla="*/ 293 h 5194243"/>
              <a:gd name="connsiteX0" fmla="*/ 2382688 w 4707320"/>
              <a:gd name="connsiteY0" fmla="*/ 293 h 5194243"/>
              <a:gd name="connsiteX1" fmla="*/ 4703256 w 4707320"/>
              <a:gd name="connsiteY1" fmla="*/ 0 h 5194243"/>
              <a:gd name="connsiteX2" fmla="*/ 4707320 w 4707320"/>
              <a:gd name="connsiteY2" fmla="*/ 5194243 h 5194243"/>
              <a:gd name="connsiteX3" fmla="*/ 0 w 4707320"/>
              <a:gd name="connsiteY3" fmla="*/ 5178509 h 5194243"/>
              <a:gd name="connsiteX4" fmla="*/ 2382688 w 4707320"/>
              <a:gd name="connsiteY4" fmla="*/ 293 h 5194243"/>
              <a:gd name="connsiteX0" fmla="*/ 2382688 w 4707320"/>
              <a:gd name="connsiteY0" fmla="*/ 293 h 5194243"/>
              <a:gd name="connsiteX1" fmla="*/ 4703256 w 4707320"/>
              <a:gd name="connsiteY1" fmla="*/ 0 h 5194243"/>
              <a:gd name="connsiteX2" fmla="*/ 4707320 w 4707320"/>
              <a:gd name="connsiteY2" fmla="*/ 5194243 h 5194243"/>
              <a:gd name="connsiteX3" fmla="*/ 0 w 4707320"/>
              <a:gd name="connsiteY3" fmla="*/ 5178509 h 5194243"/>
              <a:gd name="connsiteX4" fmla="*/ 2382688 w 4707320"/>
              <a:gd name="connsiteY4" fmla="*/ 293 h 5194243"/>
              <a:gd name="connsiteX0" fmla="*/ 2356180 w 4680812"/>
              <a:gd name="connsiteY0" fmla="*/ 293 h 5196978"/>
              <a:gd name="connsiteX1" fmla="*/ 4676748 w 4680812"/>
              <a:gd name="connsiteY1" fmla="*/ 0 h 5196978"/>
              <a:gd name="connsiteX2" fmla="*/ 4680812 w 4680812"/>
              <a:gd name="connsiteY2" fmla="*/ 5194243 h 5196978"/>
              <a:gd name="connsiteX3" fmla="*/ 0 w 4680812"/>
              <a:gd name="connsiteY3" fmla="*/ 5196978 h 5196978"/>
              <a:gd name="connsiteX4" fmla="*/ 2356180 w 4680812"/>
              <a:gd name="connsiteY4" fmla="*/ 293 h 5196978"/>
              <a:gd name="connsiteX0" fmla="*/ 2372085 w 4680812"/>
              <a:gd name="connsiteY0" fmla="*/ 293 h 5196978"/>
              <a:gd name="connsiteX1" fmla="*/ 4676748 w 4680812"/>
              <a:gd name="connsiteY1" fmla="*/ 0 h 5196978"/>
              <a:gd name="connsiteX2" fmla="*/ 4680812 w 4680812"/>
              <a:gd name="connsiteY2" fmla="*/ 5194243 h 5196978"/>
              <a:gd name="connsiteX3" fmla="*/ 0 w 4680812"/>
              <a:gd name="connsiteY3" fmla="*/ 5196978 h 5196978"/>
              <a:gd name="connsiteX4" fmla="*/ 2372085 w 4680812"/>
              <a:gd name="connsiteY4" fmla="*/ 293 h 5196978"/>
              <a:gd name="connsiteX0" fmla="*/ 2378712 w 4687439"/>
              <a:gd name="connsiteY0" fmla="*/ 293 h 5196978"/>
              <a:gd name="connsiteX1" fmla="*/ 4683375 w 4687439"/>
              <a:gd name="connsiteY1" fmla="*/ 0 h 5196978"/>
              <a:gd name="connsiteX2" fmla="*/ 4687439 w 4687439"/>
              <a:gd name="connsiteY2" fmla="*/ 5194243 h 5196978"/>
              <a:gd name="connsiteX3" fmla="*/ 0 w 4687439"/>
              <a:gd name="connsiteY3" fmla="*/ 5196978 h 5196978"/>
              <a:gd name="connsiteX4" fmla="*/ 2378712 w 4687439"/>
              <a:gd name="connsiteY4" fmla="*/ 293 h 5196978"/>
              <a:gd name="connsiteX0" fmla="*/ 2378712 w 4687439"/>
              <a:gd name="connsiteY0" fmla="*/ 293 h 5196978"/>
              <a:gd name="connsiteX1" fmla="*/ 4683375 w 4687439"/>
              <a:gd name="connsiteY1" fmla="*/ 0 h 5196978"/>
              <a:gd name="connsiteX2" fmla="*/ 4687439 w 4687439"/>
              <a:gd name="connsiteY2" fmla="*/ 5194243 h 5196978"/>
              <a:gd name="connsiteX3" fmla="*/ 0 w 4687439"/>
              <a:gd name="connsiteY3" fmla="*/ 5196978 h 5196978"/>
              <a:gd name="connsiteX4" fmla="*/ 2378712 w 4687439"/>
              <a:gd name="connsiteY4" fmla="*/ 293 h 5196978"/>
              <a:gd name="connsiteX0" fmla="*/ 2362231 w 4670958"/>
              <a:gd name="connsiteY0" fmla="*/ 293 h 5196978"/>
              <a:gd name="connsiteX1" fmla="*/ 4666894 w 4670958"/>
              <a:gd name="connsiteY1" fmla="*/ 0 h 5196978"/>
              <a:gd name="connsiteX2" fmla="*/ 4670958 w 4670958"/>
              <a:gd name="connsiteY2" fmla="*/ 5194243 h 5196978"/>
              <a:gd name="connsiteX3" fmla="*/ 0 w 4670958"/>
              <a:gd name="connsiteY3" fmla="*/ 5196978 h 5196978"/>
              <a:gd name="connsiteX4" fmla="*/ 2362231 w 4670958"/>
              <a:gd name="connsiteY4" fmla="*/ 293 h 5196978"/>
              <a:gd name="connsiteX0" fmla="*/ 2362231 w 4670958"/>
              <a:gd name="connsiteY0" fmla="*/ 293 h 5196978"/>
              <a:gd name="connsiteX1" fmla="*/ 4666894 w 4670958"/>
              <a:gd name="connsiteY1" fmla="*/ 0 h 5196978"/>
              <a:gd name="connsiteX2" fmla="*/ 4670958 w 4670958"/>
              <a:gd name="connsiteY2" fmla="*/ 5194243 h 5196978"/>
              <a:gd name="connsiteX3" fmla="*/ 0 w 4670958"/>
              <a:gd name="connsiteY3" fmla="*/ 5196978 h 5196978"/>
              <a:gd name="connsiteX4" fmla="*/ 2362231 w 4670958"/>
              <a:gd name="connsiteY4" fmla="*/ 293 h 5196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58" h="5196978">
                <a:moveTo>
                  <a:pt x="2362231" y="293"/>
                </a:moveTo>
                <a:lnTo>
                  <a:pt x="4666894" y="0"/>
                </a:lnTo>
                <a:cubicBezTo>
                  <a:pt x="4670789" y="1731414"/>
                  <a:pt x="4667063" y="3462829"/>
                  <a:pt x="4670958" y="5194243"/>
                </a:cubicBezTo>
                <a:lnTo>
                  <a:pt x="0" y="5196978"/>
                </a:lnTo>
                <a:cubicBezTo>
                  <a:pt x="826633" y="3459619"/>
                  <a:pt x="1568002" y="1726365"/>
                  <a:pt x="2362231" y="293"/>
                </a:cubicBezTo>
                <a:close/>
              </a:path>
            </a:pathLst>
          </a:custGeom>
          <a:noFill/>
        </p:spPr>
        <p:txBody>
          <a:bodyPr anchor="ctr"/>
          <a:lstStyle>
            <a:lvl1pPr marL="267448" indent="-267448">
              <a:buNone/>
              <a:defRPr lang="es-ES_tradnl" sz="1100" dirty="0">
                <a:solidFill>
                  <a:schemeClr val="accent3"/>
                </a:solidFill>
                <a:latin typeface="+mj-lt"/>
              </a:defRPr>
            </a:lvl1pPr>
          </a:lstStyle>
          <a:p>
            <a:pPr marL="0" lvl="0" indent="0" algn="ctr"/>
            <a:r>
              <a:rPr lang="es-ES"/>
              <a:t>Haga clic en el icono para agregar una imagen</a:t>
            </a:r>
            <a:endParaRPr lang="es-ES_tradnl"/>
          </a:p>
        </p:txBody>
      </p:sp>
      <p:sp>
        <p:nvSpPr>
          <p:cNvPr id="11" name="1 Título"/>
          <p:cNvSpPr>
            <a:spLocks noGrp="1"/>
          </p:cNvSpPr>
          <p:nvPr>
            <p:ph type="title"/>
          </p:nvPr>
        </p:nvSpPr>
        <p:spPr>
          <a:xfrm>
            <a:off x="474360" y="1658126"/>
            <a:ext cx="3121647" cy="2258940"/>
          </a:xfrm>
          <a:prstGeom prst="rect">
            <a:avLst/>
          </a:prstGeom>
        </p:spPr>
        <p:txBody>
          <a:bodyPr wrap="square" lIns="0" tIns="0" rIns="0" bIns="0">
            <a:noAutofit/>
          </a:bodyPr>
          <a:lstStyle>
            <a:lvl1pPr algn="l">
              <a:lnSpc>
                <a:spcPct val="110000"/>
              </a:lnSpc>
              <a:defRPr kumimoji="0" lang="es-ES_tradnl" sz="3200" b="0" i="0" strike="noStrike" cap="none" spc="0" normalizeH="0" noProof="0">
                <a:ln>
                  <a:noFill/>
                </a:ln>
                <a:solidFill>
                  <a:schemeClr val="bg1"/>
                </a:solidFill>
                <a:effectLst/>
                <a:uLnTx/>
                <a:uFillTx/>
                <a:latin typeface="+mj-lt"/>
                <a:cs typeface="+mn-cs"/>
              </a:defRPr>
            </a:lvl1pPr>
          </a:lstStyle>
          <a:p>
            <a:pPr lvl="0"/>
            <a:r>
              <a:rPr lang="es-ES"/>
              <a:t>Haga clic para modificar el estilo de título del patrón</a:t>
            </a:r>
            <a:endParaRPr lang="es-ES_tradnl" dirty="0"/>
          </a:p>
        </p:txBody>
      </p:sp>
      <p:pic>
        <p:nvPicPr>
          <p:cNvPr id="5" name="Imagen 4">
            <a:extLst>
              <a:ext uri="{FF2B5EF4-FFF2-40B4-BE49-F238E27FC236}">
                <a16:creationId xmlns:a16="http://schemas.microsoft.com/office/drawing/2014/main" id="{8BA75375-4F06-3740-A1D2-C872223120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3341684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ada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464500" y="1493134"/>
            <a:ext cx="4763158" cy="1944547"/>
          </a:xfrm>
          <a:prstGeom prst="rect">
            <a:avLst/>
          </a:prstGeom>
        </p:spPr>
        <p:txBody>
          <a:bodyPr wrap="square" lIns="0" tIns="0" rIns="0" bIns="0"/>
          <a:lstStyle>
            <a:lvl1pPr algn="l">
              <a:lnSpc>
                <a:spcPct val="110000"/>
              </a:lnSpc>
              <a:defRPr sz="3600" b="1">
                <a:solidFill>
                  <a:schemeClr val="bg1"/>
                </a:solidFill>
              </a:defRPr>
            </a:lvl1pPr>
          </a:lstStyle>
          <a:p>
            <a:r>
              <a:rPr lang="es-ES"/>
              <a:t>Haga clic para modificar el estilo de título del patrón</a:t>
            </a:r>
            <a:endParaRPr lang="es-ES" dirty="0"/>
          </a:p>
        </p:txBody>
      </p:sp>
      <p:pic>
        <p:nvPicPr>
          <p:cNvPr id="3" name="Imagen 2">
            <a:extLst>
              <a:ext uri="{FF2B5EF4-FFF2-40B4-BE49-F238E27FC236}">
                <a16:creationId xmlns:a16="http://schemas.microsoft.com/office/drawing/2014/main" id="{069DFB84-02C5-BA42-9200-7C641DDE0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40321313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ada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464500" y="1493134"/>
            <a:ext cx="4763158" cy="1944547"/>
          </a:xfrm>
          <a:prstGeom prst="rect">
            <a:avLst/>
          </a:prstGeom>
        </p:spPr>
        <p:txBody>
          <a:bodyPr wrap="square" lIns="0" tIns="0" rIns="0" bIns="0"/>
          <a:lstStyle>
            <a:lvl1pPr algn="l">
              <a:lnSpc>
                <a:spcPct val="110000"/>
              </a:lnSpc>
              <a:defRPr sz="3600" b="1">
                <a:solidFill>
                  <a:schemeClr val="bg1"/>
                </a:solidFill>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6CD637A9-5513-FD47-B520-4B0E5DAFFB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64836" y="442946"/>
            <a:ext cx="1644629" cy="521348"/>
          </a:xfrm>
          <a:prstGeom prst="rect">
            <a:avLst/>
          </a:prstGeom>
        </p:spPr>
      </p:pic>
    </p:spTree>
    <p:extLst>
      <p:ext uri="{BB962C8B-B14F-4D97-AF65-F5344CB8AC3E}">
        <p14:creationId xmlns:p14="http://schemas.microsoft.com/office/powerpoint/2010/main" val="556767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dice">
    <p:bg>
      <p:bgPr>
        <a:solidFill>
          <a:srgbClr val="043263"/>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850663" y="1526058"/>
            <a:ext cx="3920977" cy="1595602"/>
          </a:xfrm>
          <a:prstGeom prst="rect">
            <a:avLst/>
          </a:prstGeom>
        </p:spPr>
        <p:txBody>
          <a:bodyPr lIns="0" tIns="0" rIns="0" bIns="0"/>
          <a:lstStyle>
            <a:lvl1pPr algn="l">
              <a:lnSpc>
                <a:spcPct val="110000"/>
              </a:lnSpc>
              <a:defRPr sz="3200">
                <a:solidFill>
                  <a:schemeClr val="accent3"/>
                </a:solidFill>
                <a:latin typeface="+mn-lt"/>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4DCCF64C-95BB-7D41-B7D3-B4EA07968E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1121285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ció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0293" y="2045886"/>
            <a:ext cx="4897556" cy="1569240"/>
          </a:xfrm>
          <a:prstGeom prst="rect">
            <a:avLst/>
          </a:prstGeom>
        </p:spPr>
        <p:txBody>
          <a:bodyPr/>
          <a:lstStyle>
            <a:lvl1pPr algn="l">
              <a:lnSpc>
                <a:spcPct val="110000"/>
              </a:lnSpc>
              <a:defRPr sz="3200" b="0">
                <a:solidFill>
                  <a:schemeClr val="bg1"/>
                </a:solidFill>
                <a:latin typeface="+mj-lt"/>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17F63F63-46C1-9C46-8F3B-887DAC8B85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64836" y="442946"/>
            <a:ext cx="1644629" cy="521348"/>
          </a:xfrm>
          <a:prstGeom prst="rect">
            <a:avLst/>
          </a:prstGeom>
        </p:spPr>
      </p:pic>
    </p:spTree>
    <p:extLst>
      <p:ext uri="{BB962C8B-B14F-4D97-AF65-F5344CB8AC3E}">
        <p14:creationId xmlns:p14="http://schemas.microsoft.com/office/powerpoint/2010/main" val="1522014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2" name="Forma libre 11"/>
          <p:cNvSpPr/>
          <p:nvPr userDrawn="1"/>
        </p:nvSpPr>
        <p:spPr>
          <a:xfrm>
            <a:off x="8868798" y="0"/>
            <a:ext cx="279399" cy="167640"/>
          </a:xfrm>
          <a:custGeom>
            <a:avLst/>
            <a:gdLst>
              <a:gd name="connsiteX0" fmla="*/ 76201 w 279399"/>
              <a:gd name="connsiteY0" fmla="*/ 0 h 167640"/>
              <a:gd name="connsiteX1" fmla="*/ 139699 w 279399"/>
              <a:gd name="connsiteY1" fmla="*/ 0 h 167640"/>
              <a:gd name="connsiteX2" fmla="*/ 275202 w 279399"/>
              <a:gd name="connsiteY2" fmla="*/ 0 h 167640"/>
              <a:gd name="connsiteX3" fmla="*/ 279399 w 279399"/>
              <a:gd name="connsiteY3" fmla="*/ 0 h 167640"/>
              <a:gd name="connsiteX4" fmla="*/ 275202 w 279399"/>
              <a:gd name="connsiteY4" fmla="*/ 9233 h 167640"/>
              <a:gd name="connsiteX5" fmla="*/ 275202 w 279399"/>
              <a:gd name="connsiteY5" fmla="*/ 167640 h 167640"/>
              <a:gd name="connsiteX6" fmla="*/ 203198 w 279399"/>
              <a:gd name="connsiteY6" fmla="*/ 167640 h 167640"/>
              <a:gd name="connsiteX7" fmla="*/ 139699 w 279399"/>
              <a:gd name="connsiteY7" fmla="*/ 167640 h 167640"/>
              <a:gd name="connsiteX8" fmla="*/ 0 w 279399"/>
              <a:gd name="connsiteY8" fmla="*/ 16764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399" h="167640">
                <a:moveTo>
                  <a:pt x="76201" y="0"/>
                </a:moveTo>
                <a:lnTo>
                  <a:pt x="139699" y="0"/>
                </a:lnTo>
                <a:lnTo>
                  <a:pt x="275202" y="0"/>
                </a:lnTo>
                <a:lnTo>
                  <a:pt x="279399" y="0"/>
                </a:lnTo>
                <a:lnTo>
                  <a:pt x="275202" y="9233"/>
                </a:lnTo>
                <a:lnTo>
                  <a:pt x="275202" y="167640"/>
                </a:lnTo>
                <a:lnTo>
                  <a:pt x="203198" y="167640"/>
                </a:lnTo>
                <a:lnTo>
                  <a:pt x="139699" y="167640"/>
                </a:lnTo>
                <a:lnTo>
                  <a:pt x="0" y="1676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es-ES" kern="1200">
              <a:solidFill>
                <a:srgbClr val="FFFFFF"/>
              </a:solidFill>
            </a:endParaRPr>
          </a:p>
        </p:txBody>
      </p:sp>
      <p:sp>
        <p:nvSpPr>
          <p:cNvPr id="2" name="1 Título"/>
          <p:cNvSpPr>
            <a:spLocks noGrp="1"/>
          </p:cNvSpPr>
          <p:nvPr>
            <p:ph type="title"/>
          </p:nvPr>
        </p:nvSpPr>
        <p:spPr>
          <a:xfrm>
            <a:off x="473010" y="406726"/>
            <a:ext cx="6884100" cy="342000"/>
          </a:xfrm>
          <a:prstGeom prst="rect">
            <a:avLst/>
          </a:prstGeom>
        </p:spPr>
        <p:txBody>
          <a:bodyPr lIns="0" tIns="0" rIns="0" bIns="0" anchor="t"/>
          <a:lstStyle>
            <a:lvl1pPr algn="l">
              <a:defRPr sz="2000" b="1">
                <a:solidFill>
                  <a:schemeClr val="accent4"/>
                </a:solidFill>
                <a:latin typeface="+mj-lt"/>
              </a:defRPr>
            </a:lvl1pPr>
          </a:lstStyle>
          <a:p>
            <a:r>
              <a:rPr lang="es-ES"/>
              <a:t>Haga clic para modificar el estilo de título del patrón</a:t>
            </a:r>
            <a:endParaRPr lang="es-ES_tradnl" dirty="0"/>
          </a:p>
        </p:txBody>
      </p:sp>
      <p:sp>
        <p:nvSpPr>
          <p:cNvPr id="10" name="object 2"/>
          <p:cNvSpPr txBox="1"/>
          <p:nvPr userDrawn="1"/>
        </p:nvSpPr>
        <p:spPr>
          <a:xfrm>
            <a:off x="8915719" y="31388"/>
            <a:ext cx="212696" cy="107722"/>
          </a:xfrm>
          <a:prstGeom prst="rect">
            <a:avLst/>
          </a:prstGeom>
        </p:spPr>
        <p:txBody>
          <a:bodyPr vert="horz" wrap="square" lIns="0" tIns="0" rIns="0" bIns="0" rtlCol="0">
            <a:spAutoFit/>
          </a:bodyPr>
          <a:lstStyle/>
          <a:p>
            <a:pPr marR="5143" algn="ctr" defTabSz="925670" hangingPunct="1">
              <a:buSzPct val="150000"/>
              <a:defRPr/>
            </a:pPr>
            <a:fld id="{A6A305E0-1484-441F-8A5B-692BE27C650C}" type="slidenum">
              <a:rPr lang="es-ES_tradnl" sz="700" kern="1200" smtClean="0">
                <a:solidFill>
                  <a:srgbClr val="FFFFFF"/>
                </a:solidFill>
                <a:latin typeface="BBVABentonSans"/>
                <a:ea typeface="ＭＳ Ｐゴシック" pitchFamily="34" charset="-128"/>
                <a:cs typeface="BBVA Office Book"/>
              </a:rPr>
              <a:pPr marR="5143" algn="ctr" defTabSz="925670" hangingPunct="1">
                <a:buSzPct val="150000"/>
                <a:defRPr/>
              </a:pPr>
              <a:t>‹#›</a:t>
            </a:fld>
            <a:endParaRPr lang="es-ES_tradnl" sz="900" b="1" kern="1200" spc="-5">
              <a:solidFill>
                <a:srgbClr val="FFFFFF"/>
              </a:solidFill>
              <a:latin typeface="BBVABentonSans"/>
              <a:ea typeface="ＭＳ Ｐゴシック" pitchFamily="34" charset="-128"/>
              <a:cs typeface="BBVA Office Book"/>
            </a:endParaRPr>
          </a:p>
        </p:txBody>
      </p:sp>
      <p:sp>
        <p:nvSpPr>
          <p:cNvPr id="11" name="object 2"/>
          <p:cNvSpPr txBox="1"/>
          <p:nvPr userDrawn="1"/>
        </p:nvSpPr>
        <p:spPr>
          <a:xfrm>
            <a:off x="6254804" y="40640"/>
            <a:ext cx="2582022" cy="107722"/>
          </a:xfrm>
          <a:prstGeom prst="rect">
            <a:avLst/>
          </a:prstGeom>
        </p:spPr>
        <p:txBody>
          <a:bodyPr vert="horz" wrap="square" lIns="0" tIns="0" rIns="0" bIns="0" rtlCol="0">
            <a:spAutoFit/>
          </a:bodyPr>
          <a:lstStyle/>
          <a:p>
            <a:pPr marR="5143" algn="r" defTabSz="925670" hangingPunct="1">
              <a:buSzPct val="150000"/>
              <a:defRPr/>
            </a:pPr>
            <a:r>
              <a:rPr lang="es-ES_tradnl" sz="700" kern="1200" spc="-5">
                <a:solidFill>
                  <a:srgbClr val="2DCCCD"/>
                </a:solidFill>
                <a:latin typeface="BBVABentonSans"/>
                <a:ea typeface="ＭＳ Ｐゴシック" pitchFamily="34" charset="-128"/>
                <a:cs typeface="BBVA Office Light"/>
              </a:rPr>
              <a:t>Estudio sobre confianza en la sociedad española</a:t>
            </a:r>
            <a:endParaRPr lang="es-ES_tradnl" sz="700" b="1" kern="1200" spc="-5">
              <a:solidFill>
                <a:srgbClr val="2DCCCD"/>
              </a:solidFill>
              <a:latin typeface="BBVABentonSans"/>
              <a:ea typeface="ＭＳ Ｐゴシック" pitchFamily="34" charset="-128"/>
              <a:cs typeface="BBVA Office Book"/>
            </a:endParaRPr>
          </a:p>
        </p:txBody>
      </p:sp>
    </p:spTree>
    <p:extLst>
      <p:ext uri="{BB962C8B-B14F-4D97-AF65-F5344CB8AC3E}">
        <p14:creationId xmlns:p14="http://schemas.microsoft.com/office/powerpoint/2010/main" val="2636925594"/>
      </p:ext>
    </p:extLst>
  </p:cSld>
  <p:clrMapOvr>
    <a:masterClrMapping/>
  </p:clrMapOvr>
  <p:extLst>
    <p:ext uri="{DCECCB84-F9BA-43D5-87BE-67443E8EF086}">
      <p15:sldGuideLst xmlns:p15="http://schemas.microsoft.com/office/powerpoint/2012/main">
        <p15:guide id="1" orient="horz" pos="306">
          <p15:clr>
            <a:srgbClr val="FBAE40"/>
          </p15:clr>
        </p15:guide>
        <p15:guide id="2" pos="310">
          <p15:clr>
            <a:srgbClr val="FBAE40"/>
          </p15:clr>
        </p15:guide>
        <p15:guide id="3" pos="5653">
          <p15:clr>
            <a:srgbClr val="FBAE40"/>
          </p15:clr>
        </p15:guide>
        <p15:guide id="4" orient="horz" pos="3134">
          <p15:clr>
            <a:srgbClr val="FBAE40"/>
          </p15:clr>
        </p15:guide>
        <p15:guide id="5" orient="horz" pos="713">
          <p15:clr>
            <a:srgbClr val="FBAE40"/>
          </p15:clr>
        </p15:guide>
        <p15:guide id="6" orient="horz" pos="849">
          <p15:clr>
            <a:srgbClr val="FBAE40"/>
          </p15:clr>
        </p15:guide>
        <p15:guide id="7" orient="horz" pos="59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dice">
    <p:bg>
      <p:bgPr>
        <a:solidFill>
          <a:srgbClr val="043263"/>
        </a:solidFill>
        <a:effectLst/>
      </p:bgPr>
    </p:bg>
    <p:spTree>
      <p:nvGrpSpPr>
        <p:cNvPr id="1" name=""/>
        <p:cNvGrpSpPr/>
        <p:nvPr/>
      </p:nvGrpSpPr>
      <p:grpSpPr>
        <a:xfrm>
          <a:off x="0" y="0"/>
          <a:ext cx="0" cy="0"/>
          <a:chOff x="0" y="0"/>
          <a:chExt cx="0" cy="0"/>
        </a:xfrm>
      </p:grpSpPr>
      <p:sp>
        <p:nvSpPr>
          <p:cNvPr id="29" name="Texto del título"/>
          <p:cNvSpPr txBox="1">
            <a:spLocks noGrp="1"/>
          </p:cNvSpPr>
          <p:nvPr>
            <p:ph type="title"/>
          </p:nvPr>
        </p:nvSpPr>
        <p:spPr>
          <a:xfrm>
            <a:off x="2850663" y="1526058"/>
            <a:ext cx="3920977" cy="1595603"/>
          </a:xfrm>
          <a:prstGeom prst="rect">
            <a:avLst/>
          </a:prstGeom>
        </p:spPr>
        <p:txBody>
          <a:bodyPr/>
          <a:lstStyle>
            <a:lvl1pPr>
              <a:defRPr sz="3200" b="0">
                <a:solidFill>
                  <a:schemeClr val="accent3"/>
                </a:solidFill>
                <a:latin typeface="BBVABentonSansLight"/>
                <a:ea typeface="BBVABentonSansLight"/>
                <a:cs typeface="BBVABentonSansLight"/>
                <a:sym typeface="BBVABentonSansLight"/>
              </a:defRPr>
            </a:lvl1pPr>
          </a:lstStyle>
          <a:p>
            <a:r>
              <a:t>Texto del título</a:t>
            </a:r>
          </a:p>
        </p:txBody>
      </p:sp>
      <p:sp>
        <p:nvSpPr>
          <p:cNvPr id="30" name="Número de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to y tex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7 Marcador de posición de imagen"/>
          <p:cNvSpPr>
            <a:spLocks noGrp="1"/>
          </p:cNvSpPr>
          <p:nvPr>
            <p:ph type="pic" sz="quarter" idx="10"/>
          </p:nvPr>
        </p:nvSpPr>
        <p:spPr>
          <a:xfrm>
            <a:off x="3777188" y="-2"/>
            <a:ext cx="5370878" cy="5146153"/>
          </a:xfrm>
          <a:custGeom>
            <a:avLst/>
            <a:gdLst>
              <a:gd name="connsiteX0" fmla="*/ 0 w 5547359"/>
              <a:gd name="connsiteY0" fmla="*/ 0 h 5715000"/>
              <a:gd name="connsiteX1" fmla="*/ 5547359 w 5547359"/>
              <a:gd name="connsiteY1" fmla="*/ 0 h 5715000"/>
              <a:gd name="connsiteX2" fmla="*/ 5547359 w 5547359"/>
              <a:gd name="connsiteY2" fmla="*/ 5715000 h 5715000"/>
              <a:gd name="connsiteX3" fmla="*/ 0 w 5547359"/>
              <a:gd name="connsiteY3" fmla="*/ 5715000 h 5715000"/>
              <a:gd name="connsiteX4" fmla="*/ 0 w 5547359"/>
              <a:gd name="connsiteY4" fmla="*/ 0 h 5715000"/>
              <a:gd name="connsiteX0" fmla="*/ 0 w 5547359"/>
              <a:gd name="connsiteY0" fmla="*/ 0 h 5727192"/>
              <a:gd name="connsiteX1" fmla="*/ 5547359 w 5547359"/>
              <a:gd name="connsiteY1" fmla="*/ 0 h 5727192"/>
              <a:gd name="connsiteX2" fmla="*/ 4139183 w 5547359"/>
              <a:gd name="connsiteY2" fmla="*/ 5727192 h 5727192"/>
              <a:gd name="connsiteX3" fmla="*/ 0 w 5547359"/>
              <a:gd name="connsiteY3" fmla="*/ 5715000 h 5727192"/>
              <a:gd name="connsiteX4" fmla="*/ 0 w 5547359"/>
              <a:gd name="connsiteY4" fmla="*/ 0 h 5727192"/>
              <a:gd name="connsiteX0" fmla="*/ 0 w 5547359"/>
              <a:gd name="connsiteY0" fmla="*/ 0 h 5715000"/>
              <a:gd name="connsiteX1" fmla="*/ 5547359 w 5547359"/>
              <a:gd name="connsiteY1" fmla="*/ 0 h 5715000"/>
              <a:gd name="connsiteX2" fmla="*/ 4278883 w 5547359"/>
              <a:gd name="connsiteY2" fmla="*/ 5155692 h 5715000"/>
              <a:gd name="connsiteX3" fmla="*/ 0 w 5547359"/>
              <a:gd name="connsiteY3" fmla="*/ 5715000 h 5715000"/>
              <a:gd name="connsiteX4" fmla="*/ 0 w 5547359"/>
              <a:gd name="connsiteY4" fmla="*/ 0 h 5715000"/>
              <a:gd name="connsiteX0" fmla="*/ 25400 w 5572759"/>
              <a:gd name="connsiteY0" fmla="*/ 0 h 5194300"/>
              <a:gd name="connsiteX1" fmla="*/ 5572759 w 5572759"/>
              <a:gd name="connsiteY1" fmla="*/ 0 h 5194300"/>
              <a:gd name="connsiteX2" fmla="*/ 4304283 w 5572759"/>
              <a:gd name="connsiteY2" fmla="*/ 5155692 h 5194300"/>
              <a:gd name="connsiteX3" fmla="*/ 0 w 5572759"/>
              <a:gd name="connsiteY3" fmla="*/ 5194300 h 5194300"/>
              <a:gd name="connsiteX4" fmla="*/ 25400 w 5572759"/>
              <a:gd name="connsiteY4" fmla="*/ 0 h 5194300"/>
              <a:gd name="connsiteX0" fmla="*/ 25400 w 5572759"/>
              <a:gd name="connsiteY0" fmla="*/ 0 h 5194300"/>
              <a:gd name="connsiteX1" fmla="*/ 5572759 w 5572759"/>
              <a:gd name="connsiteY1" fmla="*/ 0 h 5194300"/>
              <a:gd name="connsiteX2" fmla="*/ 5546343 w 5572759"/>
              <a:gd name="connsiteY2" fmla="*/ 5148072 h 5194300"/>
              <a:gd name="connsiteX3" fmla="*/ 0 w 5572759"/>
              <a:gd name="connsiteY3" fmla="*/ 5194300 h 5194300"/>
              <a:gd name="connsiteX4" fmla="*/ 25400 w 5572759"/>
              <a:gd name="connsiteY4" fmla="*/ 0 h 5194300"/>
              <a:gd name="connsiteX0" fmla="*/ 2540000 w 5572759"/>
              <a:gd name="connsiteY0" fmla="*/ 0 h 5194300"/>
              <a:gd name="connsiteX1" fmla="*/ 5572759 w 5572759"/>
              <a:gd name="connsiteY1" fmla="*/ 0 h 5194300"/>
              <a:gd name="connsiteX2" fmla="*/ 5546343 w 5572759"/>
              <a:gd name="connsiteY2" fmla="*/ 5148072 h 5194300"/>
              <a:gd name="connsiteX3" fmla="*/ 0 w 5572759"/>
              <a:gd name="connsiteY3" fmla="*/ 5194300 h 5194300"/>
              <a:gd name="connsiteX4" fmla="*/ 2540000 w 5572759"/>
              <a:gd name="connsiteY4" fmla="*/ 0 h 5194300"/>
              <a:gd name="connsiteX0" fmla="*/ 2540000 w 5584443"/>
              <a:gd name="connsiteY0" fmla="*/ 0 h 5194300"/>
              <a:gd name="connsiteX1" fmla="*/ 5572759 w 5584443"/>
              <a:gd name="connsiteY1" fmla="*/ 0 h 5194300"/>
              <a:gd name="connsiteX2" fmla="*/ 5584443 w 5584443"/>
              <a:gd name="connsiteY2" fmla="*/ 5194243 h 5194300"/>
              <a:gd name="connsiteX3" fmla="*/ 0 w 5584443"/>
              <a:gd name="connsiteY3" fmla="*/ 5194300 h 5194300"/>
              <a:gd name="connsiteX4" fmla="*/ 2540000 w 5584443"/>
              <a:gd name="connsiteY4" fmla="*/ 0 h 5194300"/>
              <a:gd name="connsiteX0" fmla="*/ 2540000 w 5576823"/>
              <a:gd name="connsiteY0" fmla="*/ 0 h 5194300"/>
              <a:gd name="connsiteX1" fmla="*/ 5572759 w 5576823"/>
              <a:gd name="connsiteY1" fmla="*/ 0 h 5194300"/>
              <a:gd name="connsiteX2" fmla="*/ 5576823 w 5576823"/>
              <a:gd name="connsiteY2" fmla="*/ 5194243 h 5194300"/>
              <a:gd name="connsiteX3" fmla="*/ 0 w 5576823"/>
              <a:gd name="connsiteY3" fmla="*/ 5194300 h 5194300"/>
              <a:gd name="connsiteX4" fmla="*/ 2540000 w 5576823"/>
              <a:gd name="connsiteY4" fmla="*/ 0 h 5194300"/>
              <a:gd name="connsiteX0" fmla="*/ 2380952 w 5576823"/>
              <a:gd name="connsiteY0" fmla="*/ 0 h 5194300"/>
              <a:gd name="connsiteX1" fmla="*/ 5572759 w 5576823"/>
              <a:gd name="connsiteY1" fmla="*/ 0 h 5194300"/>
              <a:gd name="connsiteX2" fmla="*/ 5576823 w 5576823"/>
              <a:gd name="connsiteY2" fmla="*/ 5194243 h 5194300"/>
              <a:gd name="connsiteX3" fmla="*/ 0 w 5576823"/>
              <a:gd name="connsiteY3" fmla="*/ 5194300 h 5194300"/>
              <a:gd name="connsiteX4" fmla="*/ 2380952 w 5576823"/>
              <a:gd name="connsiteY4" fmla="*/ 0 h 5194300"/>
              <a:gd name="connsiteX0" fmla="*/ 2155635 w 5351506"/>
              <a:gd name="connsiteY0" fmla="*/ 0 h 5194243"/>
              <a:gd name="connsiteX1" fmla="*/ 5347442 w 5351506"/>
              <a:gd name="connsiteY1" fmla="*/ 0 h 5194243"/>
              <a:gd name="connsiteX2" fmla="*/ 5351506 w 5351506"/>
              <a:gd name="connsiteY2" fmla="*/ 5194243 h 5194243"/>
              <a:gd name="connsiteX3" fmla="*/ 0 w 5351506"/>
              <a:gd name="connsiteY3" fmla="*/ 5171214 h 5194243"/>
              <a:gd name="connsiteX4" fmla="*/ 2155635 w 5351506"/>
              <a:gd name="connsiteY4" fmla="*/ 0 h 5194243"/>
              <a:gd name="connsiteX0" fmla="*/ 2155635 w 5351506"/>
              <a:gd name="connsiteY0" fmla="*/ 0 h 5201995"/>
              <a:gd name="connsiteX1" fmla="*/ 5347442 w 5351506"/>
              <a:gd name="connsiteY1" fmla="*/ 0 h 5201995"/>
              <a:gd name="connsiteX2" fmla="*/ 5351506 w 5351506"/>
              <a:gd name="connsiteY2" fmla="*/ 5194243 h 5201995"/>
              <a:gd name="connsiteX3" fmla="*/ 0 w 5351506"/>
              <a:gd name="connsiteY3" fmla="*/ 5201995 h 5201995"/>
              <a:gd name="connsiteX4" fmla="*/ 2155635 w 5351506"/>
              <a:gd name="connsiteY4" fmla="*/ 0 h 5201995"/>
              <a:gd name="connsiteX0" fmla="*/ 2334564 w 5351506"/>
              <a:gd name="connsiteY0" fmla="*/ 0 h 5209690"/>
              <a:gd name="connsiteX1" fmla="*/ 5347442 w 5351506"/>
              <a:gd name="connsiteY1" fmla="*/ 7695 h 5209690"/>
              <a:gd name="connsiteX2" fmla="*/ 5351506 w 5351506"/>
              <a:gd name="connsiteY2" fmla="*/ 5201938 h 5209690"/>
              <a:gd name="connsiteX3" fmla="*/ 0 w 5351506"/>
              <a:gd name="connsiteY3" fmla="*/ 5209690 h 5209690"/>
              <a:gd name="connsiteX4" fmla="*/ 2334564 w 5351506"/>
              <a:gd name="connsiteY4" fmla="*/ 0 h 5209690"/>
              <a:gd name="connsiteX0" fmla="*/ 2155636 w 5172578"/>
              <a:gd name="connsiteY0" fmla="*/ 0 h 5217385"/>
              <a:gd name="connsiteX1" fmla="*/ 5168514 w 5172578"/>
              <a:gd name="connsiteY1" fmla="*/ 7695 h 5217385"/>
              <a:gd name="connsiteX2" fmla="*/ 5172578 w 5172578"/>
              <a:gd name="connsiteY2" fmla="*/ 5201938 h 5217385"/>
              <a:gd name="connsiteX3" fmla="*/ 0 w 5172578"/>
              <a:gd name="connsiteY3" fmla="*/ 5217385 h 5217385"/>
              <a:gd name="connsiteX4" fmla="*/ 2155636 w 5172578"/>
              <a:gd name="connsiteY4" fmla="*/ 0 h 5217385"/>
              <a:gd name="connsiteX0" fmla="*/ 2188771 w 5172578"/>
              <a:gd name="connsiteY0" fmla="*/ 0 h 5225080"/>
              <a:gd name="connsiteX1" fmla="*/ 5168514 w 5172578"/>
              <a:gd name="connsiteY1" fmla="*/ 15390 h 5225080"/>
              <a:gd name="connsiteX2" fmla="*/ 5172578 w 5172578"/>
              <a:gd name="connsiteY2" fmla="*/ 5209633 h 5225080"/>
              <a:gd name="connsiteX3" fmla="*/ 0 w 5172578"/>
              <a:gd name="connsiteY3" fmla="*/ 5225080 h 5225080"/>
              <a:gd name="connsiteX4" fmla="*/ 2188771 w 5172578"/>
              <a:gd name="connsiteY4" fmla="*/ 0 h 5225080"/>
              <a:gd name="connsiteX0" fmla="*/ 1725722 w 4709529"/>
              <a:gd name="connsiteY0" fmla="*/ 0 h 5213391"/>
              <a:gd name="connsiteX1" fmla="*/ 4705465 w 4709529"/>
              <a:gd name="connsiteY1" fmla="*/ 15390 h 5213391"/>
              <a:gd name="connsiteX2" fmla="*/ 4709529 w 4709529"/>
              <a:gd name="connsiteY2" fmla="*/ 5209633 h 5213391"/>
              <a:gd name="connsiteX3" fmla="*/ 0 w 4709529"/>
              <a:gd name="connsiteY3" fmla="*/ 5213391 h 5213391"/>
              <a:gd name="connsiteX4" fmla="*/ 1725722 w 4709529"/>
              <a:gd name="connsiteY4" fmla="*/ 0 h 5213391"/>
              <a:gd name="connsiteX0" fmla="*/ 2239103 w 4709529"/>
              <a:gd name="connsiteY0" fmla="*/ 7988 h 5198001"/>
              <a:gd name="connsiteX1" fmla="*/ 4705465 w 4709529"/>
              <a:gd name="connsiteY1" fmla="*/ 0 h 5198001"/>
              <a:gd name="connsiteX2" fmla="*/ 4709529 w 4709529"/>
              <a:gd name="connsiteY2" fmla="*/ 5194243 h 5198001"/>
              <a:gd name="connsiteX3" fmla="*/ 0 w 4709529"/>
              <a:gd name="connsiteY3" fmla="*/ 5198001 h 5198001"/>
              <a:gd name="connsiteX4" fmla="*/ 2239103 w 4709529"/>
              <a:gd name="connsiteY4" fmla="*/ 7988 h 5198001"/>
              <a:gd name="connsiteX0" fmla="*/ 2325254 w 4709529"/>
              <a:gd name="connsiteY0" fmla="*/ 7988 h 5198001"/>
              <a:gd name="connsiteX1" fmla="*/ 4705465 w 4709529"/>
              <a:gd name="connsiteY1" fmla="*/ 0 h 5198001"/>
              <a:gd name="connsiteX2" fmla="*/ 4709529 w 4709529"/>
              <a:gd name="connsiteY2" fmla="*/ 5194243 h 5198001"/>
              <a:gd name="connsiteX3" fmla="*/ 0 w 4709529"/>
              <a:gd name="connsiteY3" fmla="*/ 5198001 h 5198001"/>
              <a:gd name="connsiteX4" fmla="*/ 2325254 w 4709529"/>
              <a:gd name="connsiteY4" fmla="*/ 7988 h 5198001"/>
              <a:gd name="connsiteX0" fmla="*/ 2318627 w 4702902"/>
              <a:gd name="connsiteY0" fmla="*/ 7988 h 5194243"/>
              <a:gd name="connsiteX1" fmla="*/ 4698838 w 4702902"/>
              <a:gd name="connsiteY1" fmla="*/ 0 h 5194243"/>
              <a:gd name="connsiteX2" fmla="*/ 4702902 w 4702902"/>
              <a:gd name="connsiteY2" fmla="*/ 5194243 h 5194243"/>
              <a:gd name="connsiteX3" fmla="*/ 0 w 4702902"/>
              <a:gd name="connsiteY3" fmla="*/ 5190306 h 5194243"/>
              <a:gd name="connsiteX4" fmla="*/ 2318627 w 4702902"/>
              <a:gd name="connsiteY4" fmla="*/ 7988 h 5194243"/>
              <a:gd name="connsiteX0" fmla="*/ 2285492 w 4669767"/>
              <a:gd name="connsiteY0" fmla="*/ 7988 h 5194243"/>
              <a:gd name="connsiteX1" fmla="*/ 4665703 w 4669767"/>
              <a:gd name="connsiteY1" fmla="*/ 0 h 5194243"/>
              <a:gd name="connsiteX2" fmla="*/ 4669767 w 4669767"/>
              <a:gd name="connsiteY2" fmla="*/ 5194243 h 5194243"/>
              <a:gd name="connsiteX3" fmla="*/ 0 w 4669767"/>
              <a:gd name="connsiteY3" fmla="*/ 5174916 h 5194243"/>
              <a:gd name="connsiteX4" fmla="*/ 2285492 w 4669767"/>
              <a:gd name="connsiteY4" fmla="*/ 7988 h 5194243"/>
              <a:gd name="connsiteX0" fmla="*/ 2318627 w 4702902"/>
              <a:gd name="connsiteY0" fmla="*/ 7988 h 5194243"/>
              <a:gd name="connsiteX1" fmla="*/ 4698838 w 4702902"/>
              <a:gd name="connsiteY1" fmla="*/ 0 h 5194243"/>
              <a:gd name="connsiteX2" fmla="*/ 4702902 w 4702902"/>
              <a:gd name="connsiteY2" fmla="*/ 5194243 h 5194243"/>
              <a:gd name="connsiteX3" fmla="*/ 0 w 4702902"/>
              <a:gd name="connsiteY3" fmla="*/ 5167221 h 5194243"/>
              <a:gd name="connsiteX4" fmla="*/ 2318627 w 4702902"/>
              <a:gd name="connsiteY4" fmla="*/ 7988 h 5194243"/>
              <a:gd name="connsiteX0" fmla="*/ 2351762 w 4702902"/>
              <a:gd name="connsiteY0" fmla="*/ 293 h 5194243"/>
              <a:gd name="connsiteX1" fmla="*/ 4698838 w 4702902"/>
              <a:gd name="connsiteY1" fmla="*/ 0 h 5194243"/>
              <a:gd name="connsiteX2" fmla="*/ 4702902 w 4702902"/>
              <a:gd name="connsiteY2" fmla="*/ 5194243 h 5194243"/>
              <a:gd name="connsiteX3" fmla="*/ 0 w 4702902"/>
              <a:gd name="connsiteY3" fmla="*/ 5167221 h 5194243"/>
              <a:gd name="connsiteX4" fmla="*/ 2351762 w 4702902"/>
              <a:gd name="connsiteY4" fmla="*/ 293 h 5194243"/>
              <a:gd name="connsiteX0" fmla="*/ 2318627 w 4669767"/>
              <a:gd name="connsiteY0" fmla="*/ 293 h 5194243"/>
              <a:gd name="connsiteX1" fmla="*/ 4665703 w 4669767"/>
              <a:gd name="connsiteY1" fmla="*/ 0 h 5194243"/>
              <a:gd name="connsiteX2" fmla="*/ 4669767 w 4669767"/>
              <a:gd name="connsiteY2" fmla="*/ 5194243 h 5194243"/>
              <a:gd name="connsiteX3" fmla="*/ 0 w 4669767"/>
              <a:gd name="connsiteY3" fmla="*/ 5190308 h 5194243"/>
              <a:gd name="connsiteX4" fmla="*/ 2318627 w 4669767"/>
              <a:gd name="connsiteY4" fmla="*/ 293 h 5194243"/>
              <a:gd name="connsiteX0" fmla="*/ 2365016 w 4716156"/>
              <a:gd name="connsiteY0" fmla="*/ 293 h 5213394"/>
              <a:gd name="connsiteX1" fmla="*/ 4712092 w 4716156"/>
              <a:gd name="connsiteY1" fmla="*/ 0 h 5213394"/>
              <a:gd name="connsiteX2" fmla="*/ 4716156 w 4716156"/>
              <a:gd name="connsiteY2" fmla="*/ 5194243 h 5213394"/>
              <a:gd name="connsiteX3" fmla="*/ 0 w 4716156"/>
              <a:gd name="connsiteY3" fmla="*/ 5213394 h 5213394"/>
              <a:gd name="connsiteX4" fmla="*/ 2365016 w 4716156"/>
              <a:gd name="connsiteY4" fmla="*/ 293 h 5213394"/>
              <a:gd name="connsiteX0" fmla="*/ 2329672 w 4680812"/>
              <a:gd name="connsiteY0" fmla="*/ 293 h 5194243"/>
              <a:gd name="connsiteX1" fmla="*/ 4676748 w 4680812"/>
              <a:gd name="connsiteY1" fmla="*/ 0 h 5194243"/>
              <a:gd name="connsiteX2" fmla="*/ 4680812 w 4680812"/>
              <a:gd name="connsiteY2" fmla="*/ 5194243 h 5194243"/>
              <a:gd name="connsiteX3" fmla="*/ 0 w 4680812"/>
              <a:gd name="connsiteY3" fmla="*/ 5172353 h 5194243"/>
              <a:gd name="connsiteX4" fmla="*/ 2329672 w 4680812"/>
              <a:gd name="connsiteY4" fmla="*/ 293 h 5194243"/>
              <a:gd name="connsiteX0" fmla="*/ 2356180 w 4680812"/>
              <a:gd name="connsiteY0" fmla="*/ 293 h 5194243"/>
              <a:gd name="connsiteX1" fmla="*/ 4676748 w 4680812"/>
              <a:gd name="connsiteY1" fmla="*/ 0 h 5194243"/>
              <a:gd name="connsiteX2" fmla="*/ 4680812 w 4680812"/>
              <a:gd name="connsiteY2" fmla="*/ 5194243 h 5194243"/>
              <a:gd name="connsiteX3" fmla="*/ 0 w 4680812"/>
              <a:gd name="connsiteY3" fmla="*/ 5172353 h 5194243"/>
              <a:gd name="connsiteX4" fmla="*/ 2356180 w 4680812"/>
              <a:gd name="connsiteY4" fmla="*/ 293 h 5194243"/>
              <a:gd name="connsiteX0" fmla="*/ 2313767 w 4638399"/>
              <a:gd name="connsiteY0" fmla="*/ 293 h 5194243"/>
              <a:gd name="connsiteX1" fmla="*/ 4634335 w 4638399"/>
              <a:gd name="connsiteY1" fmla="*/ 0 h 5194243"/>
              <a:gd name="connsiteX2" fmla="*/ 4638399 w 4638399"/>
              <a:gd name="connsiteY2" fmla="*/ 5194243 h 5194243"/>
              <a:gd name="connsiteX3" fmla="*/ 0 w 4638399"/>
              <a:gd name="connsiteY3" fmla="*/ 5178509 h 5194243"/>
              <a:gd name="connsiteX4" fmla="*/ 2313767 w 4638399"/>
              <a:gd name="connsiteY4" fmla="*/ 293 h 5194243"/>
              <a:gd name="connsiteX0" fmla="*/ 2382688 w 4707320"/>
              <a:gd name="connsiteY0" fmla="*/ 293 h 5194243"/>
              <a:gd name="connsiteX1" fmla="*/ 4703256 w 4707320"/>
              <a:gd name="connsiteY1" fmla="*/ 0 h 5194243"/>
              <a:gd name="connsiteX2" fmla="*/ 4707320 w 4707320"/>
              <a:gd name="connsiteY2" fmla="*/ 5194243 h 5194243"/>
              <a:gd name="connsiteX3" fmla="*/ 0 w 4707320"/>
              <a:gd name="connsiteY3" fmla="*/ 5178509 h 5194243"/>
              <a:gd name="connsiteX4" fmla="*/ 2382688 w 4707320"/>
              <a:gd name="connsiteY4" fmla="*/ 293 h 5194243"/>
              <a:gd name="connsiteX0" fmla="*/ 2382688 w 4707320"/>
              <a:gd name="connsiteY0" fmla="*/ 293 h 5194243"/>
              <a:gd name="connsiteX1" fmla="*/ 4703256 w 4707320"/>
              <a:gd name="connsiteY1" fmla="*/ 0 h 5194243"/>
              <a:gd name="connsiteX2" fmla="*/ 4707320 w 4707320"/>
              <a:gd name="connsiteY2" fmla="*/ 5194243 h 5194243"/>
              <a:gd name="connsiteX3" fmla="*/ 0 w 4707320"/>
              <a:gd name="connsiteY3" fmla="*/ 5178509 h 5194243"/>
              <a:gd name="connsiteX4" fmla="*/ 2382688 w 4707320"/>
              <a:gd name="connsiteY4" fmla="*/ 293 h 5194243"/>
              <a:gd name="connsiteX0" fmla="*/ 2356180 w 4680812"/>
              <a:gd name="connsiteY0" fmla="*/ 293 h 5196978"/>
              <a:gd name="connsiteX1" fmla="*/ 4676748 w 4680812"/>
              <a:gd name="connsiteY1" fmla="*/ 0 h 5196978"/>
              <a:gd name="connsiteX2" fmla="*/ 4680812 w 4680812"/>
              <a:gd name="connsiteY2" fmla="*/ 5194243 h 5196978"/>
              <a:gd name="connsiteX3" fmla="*/ 0 w 4680812"/>
              <a:gd name="connsiteY3" fmla="*/ 5196978 h 5196978"/>
              <a:gd name="connsiteX4" fmla="*/ 2356180 w 4680812"/>
              <a:gd name="connsiteY4" fmla="*/ 293 h 5196978"/>
              <a:gd name="connsiteX0" fmla="*/ 2372085 w 4680812"/>
              <a:gd name="connsiteY0" fmla="*/ 293 h 5196978"/>
              <a:gd name="connsiteX1" fmla="*/ 4676748 w 4680812"/>
              <a:gd name="connsiteY1" fmla="*/ 0 h 5196978"/>
              <a:gd name="connsiteX2" fmla="*/ 4680812 w 4680812"/>
              <a:gd name="connsiteY2" fmla="*/ 5194243 h 5196978"/>
              <a:gd name="connsiteX3" fmla="*/ 0 w 4680812"/>
              <a:gd name="connsiteY3" fmla="*/ 5196978 h 5196978"/>
              <a:gd name="connsiteX4" fmla="*/ 2372085 w 4680812"/>
              <a:gd name="connsiteY4" fmla="*/ 293 h 5196978"/>
              <a:gd name="connsiteX0" fmla="*/ 2378712 w 4687439"/>
              <a:gd name="connsiteY0" fmla="*/ 293 h 5196978"/>
              <a:gd name="connsiteX1" fmla="*/ 4683375 w 4687439"/>
              <a:gd name="connsiteY1" fmla="*/ 0 h 5196978"/>
              <a:gd name="connsiteX2" fmla="*/ 4687439 w 4687439"/>
              <a:gd name="connsiteY2" fmla="*/ 5194243 h 5196978"/>
              <a:gd name="connsiteX3" fmla="*/ 0 w 4687439"/>
              <a:gd name="connsiteY3" fmla="*/ 5196978 h 5196978"/>
              <a:gd name="connsiteX4" fmla="*/ 2378712 w 4687439"/>
              <a:gd name="connsiteY4" fmla="*/ 293 h 5196978"/>
              <a:gd name="connsiteX0" fmla="*/ 2378712 w 4687439"/>
              <a:gd name="connsiteY0" fmla="*/ 293 h 5196978"/>
              <a:gd name="connsiteX1" fmla="*/ 4683375 w 4687439"/>
              <a:gd name="connsiteY1" fmla="*/ 0 h 5196978"/>
              <a:gd name="connsiteX2" fmla="*/ 4687439 w 4687439"/>
              <a:gd name="connsiteY2" fmla="*/ 5194243 h 5196978"/>
              <a:gd name="connsiteX3" fmla="*/ 0 w 4687439"/>
              <a:gd name="connsiteY3" fmla="*/ 5196978 h 5196978"/>
              <a:gd name="connsiteX4" fmla="*/ 2378712 w 4687439"/>
              <a:gd name="connsiteY4" fmla="*/ 293 h 5196978"/>
              <a:gd name="connsiteX0" fmla="*/ 2362231 w 4670958"/>
              <a:gd name="connsiteY0" fmla="*/ 293 h 5196978"/>
              <a:gd name="connsiteX1" fmla="*/ 4666894 w 4670958"/>
              <a:gd name="connsiteY1" fmla="*/ 0 h 5196978"/>
              <a:gd name="connsiteX2" fmla="*/ 4670958 w 4670958"/>
              <a:gd name="connsiteY2" fmla="*/ 5194243 h 5196978"/>
              <a:gd name="connsiteX3" fmla="*/ 0 w 4670958"/>
              <a:gd name="connsiteY3" fmla="*/ 5196978 h 5196978"/>
              <a:gd name="connsiteX4" fmla="*/ 2362231 w 4670958"/>
              <a:gd name="connsiteY4" fmla="*/ 293 h 5196978"/>
              <a:gd name="connsiteX0" fmla="*/ 2362231 w 4670958"/>
              <a:gd name="connsiteY0" fmla="*/ 293 h 5196978"/>
              <a:gd name="connsiteX1" fmla="*/ 4666894 w 4670958"/>
              <a:gd name="connsiteY1" fmla="*/ 0 h 5196978"/>
              <a:gd name="connsiteX2" fmla="*/ 4670958 w 4670958"/>
              <a:gd name="connsiteY2" fmla="*/ 5194243 h 5196978"/>
              <a:gd name="connsiteX3" fmla="*/ 0 w 4670958"/>
              <a:gd name="connsiteY3" fmla="*/ 5196978 h 5196978"/>
              <a:gd name="connsiteX4" fmla="*/ 2362231 w 4670958"/>
              <a:gd name="connsiteY4" fmla="*/ 293 h 5196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58" h="5196978">
                <a:moveTo>
                  <a:pt x="2362231" y="293"/>
                </a:moveTo>
                <a:lnTo>
                  <a:pt x="4666894" y="0"/>
                </a:lnTo>
                <a:cubicBezTo>
                  <a:pt x="4670789" y="1731414"/>
                  <a:pt x="4667063" y="3462829"/>
                  <a:pt x="4670958" y="5194243"/>
                </a:cubicBezTo>
                <a:lnTo>
                  <a:pt x="0" y="5196978"/>
                </a:lnTo>
                <a:cubicBezTo>
                  <a:pt x="826633" y="3459619"/>
                  <a:pt x="1568002" y="1726365"/>
                  <a:pt x="2362231" y="293"/>
                </a:cubicBezTo>
                <a:close/>
              </a:path>
            </a:pathLst>
          </a:custGeom>
          <a:noFill/>
        </p:spPr>
        <p:txBody>
          <a:bodyPr anchor="ctr"/>
          <a:lstStyle>
            <a:lvl1pPr marL="267448" indent="-267448">
              <a:buNone/>
              <a:defRPr lang="es-ES_tradnl" sz="1100" dirty="0">
                <a:solidFill>
                  <a:schemeClr val="accent3"/>
                </a:solidFill>
                <a:latin typeface="+mj-lt"/>
              </a:defRPr>
            </a:lvl1pPr>
          </a:lstStyle>
          <a:p>
            <a:pPr marL="0" lvl="0" indent="0" algn="ctr"/>
            <a:r>
              <a:rPr lang="es-ES"/>
              <a:t>Haga clic en el icono para agregar una imagen</a:t>
            </a:r>
            <a:endParaRPr lang="es-ES_tradnl"/>
          </a:p>
        </p:txBody>
      </p:sp>
      <p:sp>
        <p:nvSpPr>
          <p:cNvPr id="11" name="1 Título"/>
          <p:cNvSpPr>
            <a:spLocks noGrp="1"/>
          </p:cNvSpPr>
          <p:nvPr>
            <p:ph type="title"/>
          </p:nvPr>
        </p:nvSpPr>
        <p:spPr>
          <a:xfrm>
            <a:off x="474360" y="1658126"/>
            <a:ext cx="3121647" cy="2258940"/>
          </a:xfrm>
          <a:prstGeom prst="rect">
            <a:avLst/>
          </a:prstGeom>
        </p:spPr>
        <p:txBody>
          <a:bodyPr wrap="square" lIns="0" tIns="0" rIns="0" bIns="0">
            <a:noAutofit/>
          </a:bodyPr>
          <a:lstStyle>
            <a:lvl1pPr algn="l">
              <a:lnSpc>
                <a:spcPct val="110000"/>
              </a:lnSpc>
              <a:defRPr kumimoji="0" lang="es-ES_tradnl" sz="3200" b="0" i="0" strike="noStrike" cap="none" spc="0" normalizeH="0" noProof="0">
                <a:ln>
                  <a:noFill/>
                </a:ln>
                <a:solidFill>
                  <a:schemeClr val="bg1"/>
                </a:solidFill>
                <a:effectLst/>
                <a:uLnTx/>
                <a:uFillTx/>
                <a:latin typeface="+mj-lt"/>
                <a:cs typeface="+mn-cs"/>
              </a:defRPr>
            </a:lvl1pPr>
          </a:lstStyle>
          <a:p>
            <a:pPr lvl="0"/>
            <a:r>
              <a:rPr lang="es-ES"/>
              <a:t>Haga clic para modificar el estilo de título del patrón</a:t>
            </a:r>
            <a:endParaRPr lang="es-ES_tradnl" dirty="0"/>
          </a:p>
        </p:txBody>
      </p:sp>
      <p:pic>
        <p:nvPicPr>
          <p:cNvPr id="5" name="Imagen 4">
            <a:extLst>
              <a:ext uri="{FF2B5EF4-FFF2-40B4-BE49-F238E27FC236}">
                <a16:creationId xmlns:a16="http://schemas.microsoft.com/office/drawing/2014/main" id="{8BA75375-4F06-3740-A1D2-C872223120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3276748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ada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464500" y="1493134"/>
            <a:ext cx="4763158" cy="1944547"/>
          </a:xfrm>
          <a:prstGeom prst="rect">
            <a:avLst/>
          </a:prstGeom>
        </p:spPr>
        <p:txBody>
          <a:bodyPr wrap="square" lIns="0" tIns="0" rIns="0" bIns="0"/>
          <a:lstStyle>
            <a:lvl1pPr algn="l">
              <a:lnSpc>
                <a:spcPct val="110000"/>
              </a:lnSpc>
              <a:defRPr sz="3600" b="1">
                <a:solidFill>
                  <a:schemeClr val="bg1"/>
                </a:solidFill>
              </a:defRPr>
            </a:lvl1pPr>
          </a:lstStyle>
          <a:p>
            <a:r>
              <a:rPr lang="es-ES"/>
              <a:t>Haga clic para modificar el estilo de título del patrón</a:t>
            </a:r>
            <a:endParaRPr lang="es-ES" dirty="0"/>
          </a:p>
        </p:txBody>
      </p:sp>
      <p:pic>
        <p:nvPicPr>
          <p:cNvPr id="3" name="Imagen 2">
            <a:extLst>
              <a:ext uri="{FF2B5EF4-FFF2-40B4-BE49-F238E27FC236}">
                <a16:creationId xmlns:a16="http://schemas.microsoft.com/office/drawing/2014/main" id="{069DFB84-02C5-BA42-9200-7C641DDE0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412048584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rtada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464500" y="1493134"/>
            <a:ext cx="4763158" cy="1944547"/>
          </a:xfrm>
          <a:prstGeom prst="rect">
            <a:avLst/>
          </a:prstGeom>
        </p:spPr>
        <p:txBody>
          <a:bodyPr wrap="square" lIns="0" tIns="0" rIns="0" bIns="0"/>
          <a:lstStyle>
            <a:lvl1pPr algn="l">
              <a:lnSpc>
                <a:spcPct val="110000"/>
              </a:lnSpc>
              <a:defRPr sz="3600" b="1">
                <a:solidFill>
                  <a:schemeClr val="bg1"/>
                </a:solidFill>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6CD637A9-5513-FD47-B520-4B0E5DAFFB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64836" y="442946"/>
            <a:ext cx="1644629" cy="521348"/>
          </a:xfrm>
          <a:prstGeom prst="rect">
            <a:avLst/>
          </a:prstGeom>
        </p:spPr>
      </p:pic>
    </p:spTree>
    <p:extLst>
      <p:ext uri="{BB962C8B-B14F-4D97-AF65-F5344CB8AC3E}">
        <p14:creationId xmlns:p14="http://schemas.microsoft.com/office/powerpoint/2010/main" val="3780670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dice">
    <p:bg>
      <p:bgPr>
        <a:solidFill>
          <a:srgbClr val="043263"/>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850663" y="1526058"/>
            <a:ext cx="3920977" cy="1595602"/>
          </a:xfrm>
          <a:prstGeom prst="rect">
            <a:avLst/>
          </a:prstGeom>
        </p:spPr>
        <p:txBody>
          <a:bodyPr lIns="0" tIns="0" rIns="0" bIns="0"/>
          <a:lstStyle>
            <a:lvl1pPr algn="l">
              <a:lnSpc>
                <a:spcPct val="110000"/>
              </a:lnSpc>
              <a:defRPr sz="3200">
                <a:solidFill>
                  <a:schemeClr val="accent3"/>
                </a:solidFill>
                <a:latin typeface="+mn-lt"/>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4DCCF64C-95BB-7D41-B7D3-B4EA07968E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1184069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ció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0293" y="2045886"/>
            <a:ext cx="4897556" cy="1569240"/>
          </a:xfrm>
          <a:prstGeom prst="rect">
            <a:avLst/>
          </a:prstGeom>
        </p:spPr>
        <p:txBody>
          <a:bodyPr/>
          <a:lstStyle>
            <a:lvl1pPr algn="l">
              <a:lnSpc>
                <a:spcPct val="110000"/>
              </a:lnSpc>
              <a:defRPr sz="3200" b="0">
                <a:solidFill>
                  <a:schemeClr val="bg1"/>
                </a:solidFill>
                <a:latin typeface="+mj-lt"/>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17F63F63-46C1-9C46-8F3B-887DAC8B85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64836" y="442946"/>
            <a:ext cx="1644629" cy="521348"/>
          </a:xfrm>
          <a:prstGeom prst="rect">
            <a:avLst/>
          </a:prstGeom>
        </p:spPr>
      </p:pic>
    </p:spTree>
    <p:extLst>
      <p:ext uri="{BB962C8B-B14F-4D97-AF65-F5344CB8AC3E}">
        <p14:creationId xmlns:p14="http://schemas.microsoft.com/office/powerpoint/2010/main" val="155887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2" name="Forma libre 11"/>
          <p:cNvSpPr/>
          <p:nvPr userDrawn="1"/>
        </p:nvSpPr>
        <p:spPr>
          <a:xfrm>
            <a:off x="8868798" y="0"/>
            <a:ext cx="279399" cy="167640"/>
          </a:xfrm>
          <a:custGeom>
            <a:avLst/>
            <a:gdLst>
              <a:gd name="connsiteX0" fmla="*/ 76201 w 279399"/>
              <a:gd name="connsiteY0" fmla="*/ 0 h 167640"/>
              <a:gd name="connsiteX1" fmla="*/ 139699 w 279399"/>
              <a:gd name="connsiteY1" fmla="*/ 0 h 167640"/>
              <a:gd name="connsiteX2" fmla="*/ 275202 w 279399"/>
              <a:gd name="connsiteY2" fmla="*/ 0 h 167640"/>
              <a:gd name="connsiteX3" fmla="*/ 279399 w 279399"/>
              <a:gd name="connsiteY3" fmla="*/ 0 h 167640"/>
              <a:gd name="connsiteX4" fmla="*/ 275202 w 279399"/>
              <a:gd name="connsiteY4" fmla="*/ 9233 h 167640"/>
              <a:gd name="connsiteX5" fmla="*/ 275202 w 279399"/>
              <a:gd name="connsiteY5" fmla="*/ 167640 h 167640"/>
              <a:gd name="connsiteX6" fmla="*/ 203198 w 279399"/>
              <a:gd name="connsiteY6" fmla="*/ 167640 h 167640"/>
              <a:gd name="connsiteX7" fmla="*/ 139699 w 279399"/>
              <a:gd name="connsiteY7" fmla="*/ 167640 h 167640"/>
              <a:gd name="connsiteX8" fmla="*/ 0 w 279399"/>
              <a:gd name="connsiteY8" fmla="*/ 167640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399" h="167640">
                <a:moveTo>
                  <a:pt x="76201" y="0"/>
                </a:moveTo>
                <a:lnTo>
                  <a:pt x="139699" y="0"/>
                </a:lnTo>
                <a:lnTo>
                  <a:pt x="275202" y="0"/>
                </a:lnTo>
                <a:lnTo>
                  <a:pt x="279399" y="0"/>
                </a:lnTo>
                <a:lnTo>
                  <a:pt x="275202" y="9233"/>
                </a:lnTo>
                <a:lnTo>
                  <a:pt x="275202" y="167640"/>
                </a:lnTo>
                <a:lnTo>
                  <a:pt x="203198" y="167640"/>
                </a:lnTo>
                <a:lnTo>
                  <a:pt x="139699" y="167640"/>
                </a:lnTo>
                <a:lnTo>
                  <a:pt x="0" y="1676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es-ES" kern="1200">
              <a:solidFill>
                <a:srgbClr val="FFFFFF"/>
              </a:solidFill>
            </a:endParaRPr>
          </a:p>
        </p:txBody>
      </p:sp>
      <p:sp>
        <p:nvSpPr>
          <p:cNvPr id="2" name="1 Título"/>
          <p:cNvSpPr>
            <a:spLocks noGrp="1"/>
          </p:cNvSpPr>
          <p:nvPr>
            <p:ph type="title"/>
          </p:nvPr>
        </p:nvSpPr>
        <p:spPr>
          <a:xfrm>
            <a:off x="473010" y="406726"/>
            <a:ext cx="6884100" cy="342000"/>
          </a:xfrm>
          <a:prstGeom prst="rect">
            <a:avLst/>
          </a:prstGeom>
        </p:spPr>
        <p:txBody>
          <a:bodyPr lIns="0" tIns="0" rIns="0" bIns="0" anchor="t"/>
          <a:lstStyle>
            <a:lvl1pPr algn="l">
              <a:defRPr sz="2000" b="1">
                <a:solidFill>
                  <a:schemeClr val="accent4"/>
                </a:solidFill>
                <a:latin typeface="+mj-lt"/>
              </a:defRPr>
            </a:lvl1pPr>
          </a:lstStyle>
          <a:p>
            <a:r>
              <a:rPr lang="es-ES"/>
              <a:t>Haga clic para modificar el estilo de título del patrón</a:t>
            </a:r>
            <a:endParaRPr lang="es-ES_tradnl" dirty="0"/>
          </a:p>
        </p:txBody>
      </p:sp>
      <p:sp>
        <p:nvSpPr>
          <p:cNvPr id="10" name="object 2"/>
          <p:cNvSpPr txBox="1"/>
          <p:nvPr userDrawn="1"/>
        </p:nvSpPr>
        <p:spPr>
          <a:xfrm>
            <a:off x="8915719" y="31388"/>
            <a:ext cx="212696" cy="107722"/>
          </a:xfrm>
          <a:prstGeom prst="rect">
            <a:avLst/>
          </a:prstGeom>
        </p:spPr>
        <p:txBody>
          <a:bodyPr vert="horz" wrap="square" lIns="0" tIns="0" rIns="0" bIns="0" rtlCol="0">
            <a:spAutoFit/>
          </a:bodyPr>
          <a:lstStyle/>
          <a:p>
            <a:pPr marR="5143" algn="ctr" defTabSz="925670" hangingPunct="1">
              <a:buSzPct val="150000"/>
              <a:defRPr/>
            </a:pPr>
            <a:fld id="{A6A305E0-1484-441F-8A5B-692BE27C650C}" type="slidenum">
              <a:rPr lang="es-ES_tradnl" sz="700" kern="1200" smtClean="0">
                <a:solidFill>
                  <a:srgbClr val="FFFFFF"/>
                </a:solidFill>
                <a:latin typeface="BBVABentonSans"/>
                <a:ea typeface="ＭＳ Ｐゴシック" pitchFamily="34" charset="-128"/>
                <a:cs typeface="BBVA Office Book"/>
              </a:rPr>
              <a:pPr marR="5143" algn="ctr" defTabSz="925670" hangingPunct="1">
                <a:buSzPct val="150000"/>
                <a:defRPr/>
              </a:pPr>
              <a:t>‹#›</a:t>
            </a:fld>
            <a:endParaRPr lang="es-ES_tradnl" sz="900" b="1" kern="1200" spc="-5">
              <a:solidFill>
                <a:srgbClr val="FFFFFF"/>
              </a:solidFill>
              <a:latin typeface="BBVABentonSans"/>
              <a:ea typeface="ＭＳ Ｐゴシック" pitchFamily="34" charset="-128"/>
              <a:cs typeface="BBVA Office Book"/>
            </a:endParaRPr>
          </a:p>
        </p:txBody>
      </p:sp>
      <p:sp>
        <p:nvSpPr>
          <p:cNvPr id="11" name="object 2"/>
          <p:cNvSpPr txBox="1"/>
          <p:nvPr userDrawn="1"/>
        </p:nvSpPr>
        <p:spPr>
          <a:xfrm>
            <a:off x="6254804" y="40640"/>
            <a:ext cx="2582022" cy="107722"/>
          </a:xfrm>
          <a:prstGeom prst="rect">
            <a:avLst/>
          </a:prstGeom>
        </p:spPr>
        <p:txBody>
          <a:bodyPr vert="horz" wrap="square" lIns="0" tIns="0" rIns="0" bIns="0" rtlCol="0">
            <a:spAutoFit/>
          </a:bodyPr>
          <a:lstStyle/>
          <a:p>
            <a:pPr marR="5143" algn="r" defTabSz="925670" hangingPunct="1">
              <a:buSzPct val="150000"/>
              <a:defRPr/>
            </a:pPr>
            <a:r>
              <a:rPr lang="es-ES_tradnl" sz="700" kern="1200" spc="-5">
                <a:solidFill>
                  <a:srgbClr val="2DCCCD"/>
                </a:solidFill>
                <a:latin typeface="BBVABentonSans"/>
                <a:ea typeface="ＭＳ Ｐゴシック" pitchFamily="34" charset="-128"/>
                <a:cs typeface="BBVA Office Light"/>
              </a:rPr>
              <a:t>Estudio sobre confianza en la sociedad española</a:t>
            </a:r>
            <a:endParaRPr lang="es-ES_tradnl" sz="700" b="1" kern="1200" spc="-5">
              <a:solidFill>
                <a:srgbClr val="2DCCCD"/>
              </a:solidFill>
              <a:latin typeface="BBVABentonSans"/>
              <a:ea typeface="ＭＳ Ｐゴシック" pitchFamily="34" charset="-128"/>
              <a:cs typeface="BBVA Office Book"/>
            </a:endParaRPr>
          </a:p>
        </p:txBody>
      </p:sp>
    </p:spTree>
    <p:extLst>
      <p:ext uri="{BB962C8B-B14F-4D97-AF65-F5344CB8AC3E}">
        <p14:creationId xmlns:p14="http://schemas.microsoft.com/office/powerpoint/2010/main" val="1055945588"/>
      </p:ext>
    </p:extLst>
  </p:cSld>
  <p:clrMapOvr>
    <a:masterClrMapping/>
  </p:clrMapOvr>
  <p:extLst>
    <p:ext uri="{DCECCB84-F9BA-43D5-87BE-67443E8EF086}">
      <p15:sldGuideLst xmlns:p15="http://schemas.microsoft.com/office/powerpoint/2012/main">
        <p15:guide id="1" orient="horz" pos="306">
          <p15:clr>
            <a:srgbClr val="FBAE40"/>
          </p15:clr>
        </p15:guide>
        <p15:guide id="2" pos="310">
          <p15:clr>
            <a:srgbClr val="FBAE40"/>
          </p15:clr>
        </p15:guide>
        <p15:guide id="3" pos="5653">
          <p15:clr>
            <a:srgbClr val="FBAE40"/>
          </p15:clr>
        </p15:guide>
        <p15:guide id="4" orient="horz" pos="3134">
          <p15:clr>
            <a:srgbClr val="FBAE40"/>
          </p15:clr>
        </p15:guide>
        <p15:guide id="5" orient="horz" pos="713">
          <p15:clr>
            <a:srgbClr val="FBAE40"/>
          </p15:clr>
        </p15:guide>
        <p15:guide id="6" orient="horz" pos="849">
          <p15:clr>
            <a:srgbClr val="FBAE40"/>
          </p15:clr>
        </p15:guide>
        <p15:guide id="7" orient="horz" pos="59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to y tex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7 Marcador de posición de imagen"/>
          <p:cNvSpPr>
            <a:spLocks noGrp="1"/>
          </p:cNvSpPr>
          <p:nvPr>
            <p:ph type="pic" sz="quarter" idx="10"/>
          </p:nvPr>
        </p:nvSpPr>
        <p:spPr>
          <a:xfrm>
            <a:off x="3777188" y="-2"/>
            <a:ext cx="5370878" cy="5146153"/>
          </a:xfrm>
          <a:custGeom>
            <a:avLst/>
            <a:gdLst>
              <a:gd name="connsiteX0" fmla="*/ 0 w 5547359"/>
              <a:gd name="connsiteY0" fmla="*/ 0 h 5715000"/>
              <a:gd name="connsiteX1" fmla="*/ 5547359 w 5547359"/>
              <a:gd name="connsiteY1" fmla="*/ 0 h 5715000"/>
              <a:gd name="connsiteX2" fmla="*/ 5547359 w 5547359"/>
              <a:gd name="connsiteY2" fmla="*/ 5715000 h 5715000"/>
              <a:gd name="connsiteX3" fmla="*/ 0 w 5547359"/>
              <a:gd name="connsiteY3" fmla="*/ 5715000 h 5715000"/>
              <a:gd name="connsiteX4" fmla="*/ 0 w 5547359"/>
              <a:gd name="connsiteY4" fmla="*/ 0 h 5715000"/>
              <a:gd name="connsiteX0" fmla="*/ 0 w 5547359"/>
              <a:gd name="connsiteY0" fmla="*/ 0 h 5727192"/>
              <a:gd name="connsiteX1" fmla="*/ 5547359 w 5547359"/>
              <a:gd name="connsiteY1" fmla="*/ 0 h 5727192"/>
              <a:gd name="connsiteX2" fmla="*/ 4139183 w 5547359"/>
              <a:gd name="connsiteY2" fmla="*/ 5727192 h 5727192"/>
              <a:gd name="connsiteX3" fmla="*/ 0 w 5547359"/>
              <a:gd name="connsiteY3" fmla="*/ 5715000 h 5727192"/>
              <a:gd name="connsiteX4" fmla="*/ 0 w 5547359"/>
              <a:gd name="connsiteY4" fmla="*/ 0 h 5727192"/>
              <a:gd name="connsiteX0" fmla="*/ 0 w 5547359"/>
              <a:gd name="connsiteY0" fmla="*/ 0 h 5715000"/>
              <a:gd name="connsiteX1" fmla="*/ 5547359 w 5547359"/>
              <a:gd name="connsiteY1" fmla="*/ 0 h 5715000"/>
              <a:gd name="connsiteX2" fmla="*/ 4278883 w 5547359"/>
              <a:gd name="connsiteY2" fmla="*/ 5155692 h 5715000"/>
              <a:gd name="connsiteX3" fmla="*/ 0 w 5547359"/>
              <a:gd name="connsiteY3" fmla="*/ 5715000 h 5715000"/>
              <a:gd name="connsiteX4" fmla="*/ 0 w 5547359"/>
              <a:gd name="connsiteY4" fmla="*/ 0 h 5715000"/>
              <a:gd name="connsiteX0" fmla="*/ 25400 w 5572759"/>
              <a:gd name="connsiteY0" fmla="*/ 0 h 5194300"/>
              <a:gd name="connsiteX1" fmla="*/ 5572759 w 5572759"/>
              <a:gd name="connsiteY1" fmla="*/ 0 h 5194300"/>
              <a:gd name="connsiteX2" fmla="*/ 4304283 w 5572759"/>
              <a:gd name="connsiteY2" fmla="*/ 5155692 h 5194300"/>
              <a:gd name="connsiteX3" fmla="*/ 0 w 5572759"/>
              <a:gd name="connsiteY3" fmla="*/ 5194300 h 5194300"/>
              <a:gd name="connsiteX4" fmla="*/ 25400 w 5572759"/>
              <a:gd name="connsiteY4" fmla="*/ 0 h 5194300"/>
              <a:gd name="connsiteX0" fmla="*/ 25400 w 5572759"/>
              <a:gd name="connsiteY0" fmla="*/ 0 h 5194300"/>
              <a:gd name="connsiteX1" fmla="*/ 5572759 w 5572759"/>
              <a:gd name="connsiteY1" fmla="*/ 0 h 5194300"/>
              <a:gd name="connsiteX2" fmla="*/ 5546343 w 5572759"/>
              <a:gd name="connsiteY2" fmla="*/ 5148072 h 5194300"/>
              <a:gd name="connsiteX3" fmla="*/ 0 w 5572759"/>
              <a:gd name="connsiteY3" fmla="*/ 5194300 h 5194300"/>
              <a:gd name="connsiteX4" fmla="*/ 25400 w 5572759"/>
              <a:gd name="connsiteY4" fmla="*/ 0 h 5194300"/>
              <a:gd name="connsiteX0" fmla="*/ 2540000 w 5572759"/>
              <a:gd name="connsiteY0" fmla="*/ 0 h 5194300"/>
              <a:gd name="connsiteX1" fmla="*/ 5572759 w 5572759"/>
              <a:gd name="connsiteY1" fmla="*/ 0 h 5194300"/>
              <a:gd name="connsiteX2" fmla="*/ 5546343 w 5572759"/>
              <a:gd name="connsiteY2" fmla="*/ 5148072 h 5194300"/>
              <a:gd name="connsiteX3" fmla="*/ 0 w 5572759"/>
              <a:gd name="connsiteY3" fmla="*/ 5194300 h 5194300"/>
              <a:gd name="connsiteX4" fmla="*/ 2540000 w 5572759"/>
              <a:gd name="connsiteY4" fmla="*/ 0 h 5194300"/>
              <a:gd name="connsiteX0" fmla="*/ 2540000 w 5584443"/>
              <a:gd name="connsiteY0" fmla="*/ 0 h 5194300"/>
              <a:gd name="connsiteX1" fmla="*/ 5572759 w 5584443"/>
              <a:gd name="connsiteY1" fmla="*/ 0 h 5194300"/>
              <a:gd name="connsiteX2" fmla="*/ 5584443 w 5584443"/>
              <a:gd name="connsiteY2" fmla="*/ 5194243 h 5194300"/>
              <a:gd name="connsiteX3" fmla="*/ 0 w 5584443"/>
              <a:gd name="connsiteY3" fmla="*/ 5194300 h 5194300"/>
              <a:gd name="connsiteX4" fmla="*/ 2540000 w 5584443"/>
              <a:gd name="connsiteY4" fmla="*/ 0 h 5194300"/>
              <a:gd name="connsiteX0" fmla="*/ 2540000 w 5576823"/>
              <a:gd name="connsiteY0" fmla="*/ 0 h 5194300"/>
              <a:gd name="connsiteX1" fmla="*/ 5572759 w 5576823"/>
              <a:gd name="connsiteY1" fmla="*/ 0 h 5194300"/>
              <a:gd name="connsiteX2" fmla="*/ 5576823 w 5576823"/>
              <a:gd name="connsiteY2" fmla="*/ 5194243 h 5194300"/>
              <a:gd name="connsiteX3" fmla="*/ 0 w 5576823"/>
              <a:gd name="connsiteY3" fmla="*/ 5194300 h 5194300"/>
              <a:gd name="connsiteX4" fmla="*/ 2540000 w 5576823"/>
              <a:gd name="connsiteY4" fmla="*/ 0 h 5194300"/>
              <a:gd name="connsiteX0" fmla="*/ 2380952 w 5576823"/>
              <a:gd name="connsiteY0" fmla="*/ 0 h 5194300"/>
              <a:gd name="connsiteX1" fmla="*/ 5572759 w 5576823"/>
              <a:gd name="connsiteY1" fmla="*/ 0 h 5194300"/>
              <a:gd name="connsiteX2" fmla="*/ 5576823 w 5576823"/>
              <a:gd name="connsiteY2" fmla="*/ 5194243 h 5194300"/>
              <a:gd name="connsiteX3" fmla="*/ 0 w 5576823"/>
              <a:gd name="connsiteY3" fmla="*/ 5194300 h 5194300"/>
              <a:gd name="connsiteX4" fmla="*/ 2380952 w 5576823"/>
              <a:gd name="connsiteY4" fmla="*/ 0 h 5194300"/>
              <a:gd name="connsiteX0" fmla="*/ 2155635 w 5351506"/>
              <a:gd name="connsiteY0" fmla="*/ 0 h 5194243"/>
              <a:gd name="connsiteX1" fmla="*/ 5347442 w 5351506"/>
              <a:gd name="connsiteY1" fmla="*/ 0 h 5194243"/>
              <a:gd name="connsiteX2" fmla="*/ 5351506 w 5351506"/>
              <a:gd name="connsiteY2" fmla="*/ 5194243 h 5194243"/>
              <a:gd name="connsiteX3" fmla="*/ 0 w 5351506"/>
              <a:gd name="connsiteY3" fmla="*/ 5171214 h 5194243"/>
              <a:gd name="connsiteX4" fmla="*/ 2155635 w 5351506"/>
              <a:gd name="connsiteY4" fmla="*/ 0 h 5194243"/>
              <a:gd name="connsiteX0" fmla="*/ 2155635 w 5351506"/>
              <a:gd name="connsiteY0" fmla="*/ 0 h 5201995"/>
              <a:gd name="connsiteX1" fmla="*/ 5347442 w 5351506"/>
              <a:gd name="connsiteY1" fmla="*/ 0 h 5201995"/>
              <a:gd name="connsiteX2" fmla="*/ 5351506 w 5351506"/>
              <a:gd name="connsiteY2" fmla="*/ 5194243 h 5201995"/>
              <a:gd name="connsiteX3" fmla="*/ 0 w 5351506"/>
              <a:gd name="connsiteY3" fmla="*/ 5201995 h 5201995"/>
              <a:gd name="connsiteX4" fmla="*/ 2155635 w 5351506"/>
              <a:gd name="connsiteY4" fmla="*/ 0 h 5201995"/>
              <a:gd name="connsiteX0" fmla="*/ 2334564 w 5351506"/>
              <a:gd name="connsiteY0" fmla="*/ 0 h 5209690"/>
              <a:gd name="connsiteX1" fmla="*/ 5347442 w 5351506"/>
              <a:gd name="connsiteY1" fmla="*/ 7695 h 5209690"/>
              <a:gd name="connsiteX2" fmla="*/ 5351506 w 5351506"/>
              <a:gd name="connsiteY2" fmla="*/ 5201938 h 5209690"/>
              <a:gd name="connsiteX3" fmla="*/ 0 w 5351506"/>
              <a:gd name="connsiteY3" fmla="*/ 5209690 h 5209690"/>
              <a:gd name="connsiteX4" fmla="*/ 2334564 w 5351506"/>
              <a:gd name="connsiteY4" fmla="*/ 0 h 5209690"/>
              <a:gd name="connsiteX0" fmla="*/ 2155636 w 5172578"/>
              <a:gd name="connsiteY0" fmla="*/ 0 h 5217385"/>
              <a:gd name="connsiteX1" fmla="*/ 5168514 w 5172578"/>
              <a:gd name="connsiteY1" fmla="*/ 7695 h 5217385"/>
              <a:gd name="connsiteX2" fmla="*/ 5172578 w 5172578"/>
              <a:gd name="connsiteY2" fmla="*/ 5201938 h 5217385"/>
              <a:gd name="connsiteX3" fmla="*/ 0 w 5172578"/>
              <a:gd name="connsiteY3" fmla="*/ 5217385 h 5217385"/>
              <a:gd name="connsiteX4" fmla="*/ 2155636 w 5172578"/>
              <a:gd name="connsiteY4" fmla="*/ 0 h 5217385"/>
              <a:gd name="connsiteX0" fmla="*/ 2188771 w 5172578"/>
              <a:gd name="connsiteY0" fmla="*/ 0 h 5225080"/>
              <a:gd name="connsiteX1" fmla="*/ 5168514 w 5172578"/>
              <a:gd name="connsiteY1" fmla="*/ 15390 h 5225080"/>
              <a:gd name="connsiteX2" fmla="*/ 5172578 w 5172578"/>
              <a:gd name="connsiteY2" fmla="*/ 5209633 h 5225080"/>
              <a:gd name="connsiteX3" fmla="*/ 0 w 5172578"/>
              <a:gd name="connsiteY3" fmla="*/ 5225080 h 5225080"/>
              <a:gd name="connsiteX4" fmla="*/ 2188771 w 5172578"/>
              <a:gd name="connsiteY4" fmla="*/ 0 h 5225080"/>
              <a:gd name="connsiteX0" fmla="*/ 1725722 w 4709529"/>
              <a:gd name="connsiteY0" fmla="*/ 0 h 5213391"/>
              <a:gd name="connsiteX1" fmla="*/ 4705465 w 4709529"/>
              <a:gd name="connsiteY1" fmla="*/ 15390 h 5213391"/>
              <a:gd name="connsiteX2" fmla="*/ 4709529 w 4709529"/>
              <a:gd name="connsiteY2" fmla="*/ 5209633 h 5213391"/>
              <a:gd name="connsiteX3" fmla="*/ 0 w 4709529"/>
              <a:gd name="connsiteY3" fmla="*/ 5213391 h 5213391"/>
              <a:gd name="connsiteX4" fmla="*/ 1725722 w 4709529"/>
              <a:gd name="connsiteY4" fmla="*/ 0 h 5213391"/>
              <a:gd name="connsiteX0" fmla="*/ 2239103 w 4709529"/>
              <a:gd name="connsiteY0" fmla="*/ 7988 h 5198001"/>
              <a:gd name="connsiteX1" fmla="*/ 4705465 w 4709529"/>
              <a:gd name="connsiteY1" fmla="*/ 0 h 5198001"/>
              <a:gd name="connsiteX2" fmla="*/ 4709529 w 4709529"/>
              <a:gd name="connsiteY2" fmla="*/ 5194243 h 5198001"/>
              <a:gd name="connsiteX3" fmla="*/ 0 w 4709529"/>
              <a:gd name="connsiteY3" fmla="*/ 5198001 h 5198001"/>
              <a:gd name="connsiteX4" fmla="*/ 2239103 w 4709529"/>
              <a:gd name="connsiteY4" fmla="*/ 7988 h 5198001"/>
              <a:gd name="connsiteX0" fmla="*/ 2325254 w 4709529"/>
              <a:gd name="connsiteY0" fmla="*/ 7988 h 5198001"/>
              <a:gd name="connsiteX1" fmla="*/ 4705465 w 4709529"/>
              <a:gd name="connsiteY1" fmla="*/ 0 h 5198001"/>
              <a:gd name="connsiteX2" fmla="*/ 4709529 w 4709529"/>
              <a:gd name="connsiteY2" fmla="*/ 5194243 h 5198001"/>
              <a:gd name="connsiteX3" fmla="*/ 0 w 4709529"/>
              <a:gd name="connsiteY3" fmla="*/ 5198001 h 5198001"/>
              <a:gd name="connsiteX4" fmla="*/ 2325254 w 4709529"/>
              <a:gd name="connsiteY4" fmla="*/ 7988 h 5198001"/>
              <a:gd name="connsiteX0" fmla="*/ 2318627 w 4702902"/>
              <a:gd name="connsiteY0" fmla="*/ 7988 h 5194243"/>
              <a:gd name="connsiteX1" fmla="*/ 4698838 w 4702902"/>
              <a:gd name="connsiteY1" fmla="*/ 0 h 5194243"/>
              <a:gd name="connsiteX2" fmla="*/ 4702902 w 4702902"/>
              <a:gd name="connsiteY2" fmla="*/ 5194243 h 5194243"/>
              <a:gd name="connsiteX3" fmla="*/ 0 w 4702902"/>
              <a:gd name="connsiteY3" fmla="*/ 5190306 h 5194243"/>
              <a:gd name="connsiteX4" fmla="*/ 2318627 w 4702902"/>
              <a:gd name="connsiteY4" fmla="*/ 7988 h 5194243"/>
              <a:gd name="connsiteX0" fmla="*/ 2285492 w 4669767"/>
              <a:gd name="connsiteY0" fmla="*/ 7988 h 5194243"/>
              <a:gd name="connsiteX1" fmla="*/ 4665703 w 4669767"/>
              <a:gd name="connsiteY1" fmla="*/ 0 h 5194243"/>
              <a:gd name="connsiteX2" fmla="*/ 4669767 w 4669767"/>
              <a:gd name="connsiteY2" fmla="*/ 5194243 h 5194243"/>
              <a:gd name="connsiteX3" fmla="*/ 0 w 4669767"/>
              <a:gd name="connsiteY3" fmla="*/ 5174916 h 5194243"/>
              <a:gd name="connsiteX4" fmla="*/ 2285492 w 4669767"/>
              <a:gd name="connsiteY4" fmla="*/ 7988 h 5194243"/>
              <a:gd name="connsiteX0" fmla="*/ 2318627 w 4702902"/>
              <a:gd name="connsiteY0" fmla="*/ 7988 h 5194243"/>
              <a:gd name="connsiteX1" fmla="*/ 4698838 w 4702902"/>
              <a:gd name="connsiteY1" fmla="*/ 0 h 5194243"/>
              <a:gd name="connsiteX2" fmla="*/ 4702902 w 4702902"/>
              <a:gd name="connsiteY2" fmla="*/ 5194243 h 5194243"/>
              <a:gd name="connsiteX3" fmla="*/ 0 w 4702902"/>
              <a:gd name="connsiteY3" fmla="*/ 5167221 h 5194243"/>
              <a:gd name="connsiteX4" fmla="*/ 2318627 w 4702902"/>
              <a:gd name="connsiteY4" fmla="*/ 7988 h 5194243"/>
              <a:gd name="connsiteX0" fmla="*/ 2351762 w 4702902"/>
              <a:gd name="connsiteY0" fmla="*/ 293 h 5194243"/>
              <a:gd name="connsiteX1" fmla="*/ 4698838 w 4702902"/>
              <a:gd name="connsiteY1" fmla="*/ 0 h 5194243"/>
              <a:gd name="connsiteX2" fmla="*/ 4702902 w 4702902"/>
              <a:gd name="connsiteY2" fmla="*/ 5194243 h 5194243"/>
              <a:gd name="connsiteX3" fmla="*/ 0 w 4702902"/>
              <a:gd name="connsiteY3" fmla="*/ 5167221 h 5194243"/>
              <a:gd name="connsiteX4" fmla="*/ 2351762 w 4702902"/>
              <a:gd name="connsiteY4" fmla="*/ 293 h 5194243"/>
              <a:gd name="connsiteX0" fmla="*/ 2318627 w 4669767"/>
              <a:gd name="connsiteY0" fmla="*/ 293 h 5194243"/>
              <a:gd name="connsiteX1" fmla="*/ 4665703 w 4669767"/>
              <a:gd name="connsiteY1" fmla="*/ 0 h 5194243"/>
              <a:gd name="connsiteX2" fmla="*/ 4669767 w 4669767"/>
              <a:gd name="connsiteY2" fmla="*/ 5194243 h 5194243"/>
              <a:gd name="connsiteX3" fmla="*/ 0 w 4669767"/>
              <a:gd name="connsiteY3" fmla="*/ 5190308 h 5194243"/>
              <a:gd name="connsiteX4" fmla="*/ 2318627 w 4669767"/>
              <a:gd name="connsiteY4" fmla="*/ 293 h 5194243"/>
              <a:gd name="connsiteX0" fmla="*/ 2365016 w 4716156"/>
              <a:gd name="connsiteY0" fmla="*/ 293 h 5213394"/>
              <a:gd name="connsiteX1" fmla="*/ 4712092 w 4716156"/>
              <a:gd name="connsiteY1" fmla="*/ 0 h 5213394"/>
              <a:gd name="connsiteX2" fmla="*/ 4716156 w 4716156"/>
              <a:gd name="connsiteY2" fmla="*/ 5194243 h 5213394"/>
              <a:gd name="connsiteX3" fmla="*/ 0 w 4716156"/>
              <a:gd name="connsiteY3" fmla="*/ 5213394 h 5213394"/>
              <a:gd name="connsiteX4" fmla="*/ 2365016 w 4716156"/>
              <a:gd name="connsiteY4" fmla="*/ 293 h 5213394"/>
              <a:gd name="connsiteX0" fmla="*/ 2329672 w 4680812"/>
              <a:gd name="connsiteY0" fmla="*/ 293 h 5194243"/>
              <a:gd name="connsiteX1" fmla="*/ 4676748 w 4680812"/>
              <a:gd name="connsiteY1" fmla="*/ 0 h 5194243"/>
              <a:gd name="connsiteX2" fmla="*/ 4680812 w 4680812"/>
              <a:gd name="connsiteY2" fmla="*/ 5194243 h 5194243"/>
              <a:gd name="connsiteX3" fmla="*/ 0 w 4680812"/>
              <a:gd name="connsiteY3" fmla="*/ 5172353 h 5194243"/>
              <a:gd name="connsiteX4" fmla="*/ 2329672 w 4680812"/>
              <a:gd name="connsiteY4" fmla="*/ 293 h 5194243"/>
              <a:gd name="connsiteX0" fmla="*/ 2356180 w 4680812"/>
              <a:gd name="connsiteY0" fmla="*/ 293 h 5194243"/>
              <a:gd name="connsiteX1" fmla="*/ 4676748 w 4680812"/>
              <a:gd name="connsiteY1" fmla="*/ 0 h 5194243"/>
              <a:gd name="connsiteX2" fmla="*/ 4680812 w 4680812"/>
              <a:gd name="connsiteY2" fmla="*/ 5194243 h 5194243"/>
              <a:gd name="connsiteX3" fmla="*/ 0 w 4680812"/>
              <a:gd name="connsiteY3" fmla="*/ 5172353 h 5194243"/>
              <a:gd name="connsiteX4" fmla="*/ 2356180 w 4680812"/>
              <a:gd name="connsiteY4" fmla="*/ 293 h 5194243"/>
              <a:gd name="connsiteX0" fmla="*/ 2313767 w 4638399"/>
              <a:gd name="connsiteY0" fmla="*/ 293 h 5194243"/>
              <a:gd name="connsiteX1" fmla="*/ 4634335 w 4638399"/>
              <a:gd name="connsiteY1" fmla="*/ 0 h 5194243"/>
              <a:gd name="connsiteX2" fmla="*/ 4638399 w 4638399"/>
              <a:gd name="connsiteY2" fmla="*/ 5194243 h 5194243"/>
              <a:gd name="connsiteX3" fmla="*/ 0 w 4638399"/>
              <a:gd name="connsiteY3" fmla="*/ 5178509 h 5194243"/>
              <a:gd name="connsiteX4" fmla="*/ 2313767 w 4638399"/>
              <a:gd name="connsiteY4" fmla="*/ 293 h 5194243"/>
              <a:gd name="connsiteX0" fmla="*/ 2382688 w 4707320"/>
              <a:gd name="connsiteY0" fmla="*/ 293 h 5194243"/>
              <a:gd name="connsiteX1" fmla="*/ 4703256 w 4707320"/>
              <a:gd name="connsiteY1" fmla="*/ 0 h 5194243"/>
              <a:gd name="connsiteX2" fmla="*/ 4707320 w 4707320"/>
              <a:gd name="connsiteY2" fmla="*/ 5194243 h 5194243"/>
              <a:gd name="connsiteX3" fmla="*/ 0 w 4707320"/>
              <a:gd name="connsiteY3" fmla="*/ 5178509 h 5194243"/>
              <a:gd name="connsiteX4" fmla="*/ 2382688 w 4707320"/>
              <a:gd name="connsiteY4" fmla="*/ 293 h 5194243"/>
              <a:gd name="connsiteX0" fmla="*/ 2382688 w 4707320"/>
              <a:gd name="connsiteY0" fmla="*/ 293 h 5194243"/>
              <a:gd name="connsiteX1" fmla="*/ 4703256 w 4707320"/>
              <a:gd name="connsiteY1" fmla="*/ 0 h 5194243"/>
              <a:gd name="connsiteX2" fmla="*/ 4707320 w 4707320"/>
              <a:gd name="connsiteY2" fmla="*/ 5194243 h 5194243"/>
              <a:gd name="connsiteX3" fmla="*/ 0 w 4707320"/>
              <a:gd name="connsiteY3" fmla="*/ 5178509 h 5194243"/>
              <a:gd name="connsiteX4" fmla="*/ 2382688 w 4707320"/>
              <a:gd name="connsiteY4" fmla="*/ 293 h 5194243"/>
              <a:gd name="connsiteX0" fmla="*/ 2356180 w 4680812"/>
              <a:gd name="connsiteY0" fmla="*/ 293 h 5196978"/>
              <a:gd name="connsiteX1" fmla="*/ 4676748 w 4680812"/>
              <a:gd name="connsiteY1" fmla="*/ 0 h 5196978"/>
              <a:gd name="connsiteX2" fmla="*/ 4680812 w 4680812"/>
              <a:gd name="connsiteY2" fmla="*/ 5194243 h 5196978"/>
              <a:gd name="connsiteX3" fmla="*/ 0 w 4680812"/>
              <a:gd name="connsiteY3" fmla="*/ 5196978 h 5196978"/>
              <a:gd name="connsiteX4" fmla="*/ 2356180 w 4680812"/>
              <a:gd name="connsiteY4" fmla="*/ 293 h 5196978"/>
              <a:gd name="connsiteX0" fmla="*/ 2372085 w 4680812"/>
              <a:gd name="connsiteY0" fmla="*/ 293 h 5196978"/>
              <a:gd name="connsiteX1" fmla="*/ 4676748 w 4680812"/>
              <a:gd name="connsiteY1" fmla="*/ 0 h 5196978"/>
              <a:gd name="connsiteX2" fmla="*/ 4680812 w 4680812"/>
              <a:gd name="connsiteY2" fmla="*/ 5194243 h 5196978"/>
              <a:gd name="connsiteX3" fmla="*/ 0 w 4680812"/>
              <a:gd name="connsiteY3" fmla="*/ 5196978 h 5196978"/>
              <a:gd name="connsiteX4" fmla="*/ 2372085 w 4680812"/>
              <a:gd name="connsiteY4" fmla="*/ 293 h 5196978"/>
              <a:gd name="connsiteX0" fmla="*/ 2378712 w 4687439"/>
              <a:gd name="connsiteY0" fmla="*/ 293 h 5196978"/>
              <a:gd name="connsiteX1" fmla="*/ 4683375 w 4687439"/>
              <a:gd name="connsiteY1" fmla="*/ 0 h 5196978"/>
              <a:gd name="connsiteX2" fmla="*/ 4687439 w 4687439"/>
              <a:gd name="connsiteY2" fmla="*/ 5194243 h 5196978"/>
              <a:gd name="connsiteX3" fmla="*/ 0 w 4687439"/>
              <a:gd name="connsiteY3" fmla="*/ 5196978 h 5196978"/>
              <a:gd name="connsiteX4" fmla="*/ 2378712 w 4687439"/>
              <a:gd name="connsiteY4" fmla="*/ 293 h 5196978"/>
              <a:gd name="connsiteX0" fmla="*/ 2378712 w 4687439"/>
              <a:gd name="connsiteY0" fmla="*/ 293 h 5196978"/>
              <a:gd name="connsiteX1" fmla="*/ 4683375 w 4687439"/>
              <a:gd name="connsiteY1" fmla="*/ 0 h 5196978"/>
              <a:gd name="connsiteX2" fmla="*/ 4687439 w 4687439"/>
              <a:gd name="connsiteY2" fmla="*/ 5194243 h 5196978"/>
              <a:gd name="connsiteX3" fmla="*/ 0 w 4687439"/>
              <a:gd name="connsiteY3" fmla="*/ 5196978 h 5196978"/>
              <a:gd name="connsiteX4" fmla="*/ 2378712 w 4687439"/>
              <a:gd name="connsiteY4" fmla="*/ 293 h 5196978"/>
              <a:gd name="connsiteX0" fmla="*/ 2362231 w 4670958"/>
              <a:gd name="connsiteY0" fmla="*/ 293 h 5196978"/>
              <a:gd name="connsiteX1" fmla="*/ 4666894 w 4670958"/>
              <a:gd name="connsiteY1" fmla="*/ 0 h 5196978"/>
              <a:gd name="connsiteX2" fmla="*/ 4670958 w 4670958"/>
              <a:gd name="connsiteY2" fmla="*/ 5194243 h 5196978"/>
              <a:gd name="connsiteX3" fmla="*/ 0 w 4670958"/>
              <a:gd name="connsiteY3" fmla="*/ 5196978 h 5196978"/>
              <a:gd name="connsiteX4" fmla="*/ 2362231 w 4670958"/>
              <a:gd name="connsiteY4" fmla="*/ 293 h 5196978"/>
              <a:gd name="connsiteX0" fmla="*/ 2362231 w 4670958"/>
              <a:gd name="connsiteY0" fmla="*/ 293 h 5196978"/>
              <a:gd name="connsiteX1" fmla="*/ 4666894 w 4670958"/>
              <a:gd name="connsiteY1" fmla="*/ 0 h 5196978"/>
              <a:gd name="connsiteX2" fmla="*/ 4670958 w 4670958"/>
              <a:gd name="connsiteY2" fmla="*/ 5194243 h 5196978"/>
              <a:gd name="connsiteX3" fmla="*/ 0 w 4670958"/>
              <a:gd name="connsiteY3" fmla="*/ 5196978 h 5196978"/>
              <a:gd name="connsiteX4" fmla="*/ 2362231 w 4670958"/>
              <a:gd name="connsiteY4" fmla="*/ 293 h 5196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58" h="5196978">
                <a:moveTo>
                  <a:pt x="2362231" y="293"/>
                </a:moveTo>
                <a:lnTo>
                  <a:pt x="4666894" y="0"/>
                </a:lnTo>
                <a:cubicBezTo>
                  <a:pt x="4670789" y="1731414"/>
                  <a:pt x="4667063" y="3462829"/>
                  <a:pt x="4670958" y="5194243"/>
                </a:cubicBezTo>
                <a:lnTo>
                  <a:pt x="0" y="5196978"/>
                </a:lnTo>
                <a:cubicBezTo>
                  <a:pt x="826633" y="3459619"/>
                  <a:pt x="1568002" y="1726365"/>
                  <a:pt x="2362231" y="293"/>
                </a:cubicBezTo>
                <a:close/>
              </a:path>
            </a:pathLst>
          </a:custGeom>
          <a:noFill/>
        </p:spPr>
        <p:txBody>
          <a:bodyPr anchor="ctr"/>
          <a:lstStyle>
            <a:lvl1pPr marL="267448" indent="-267448">
              <a:buNone/>
              <a:defRPr lang="es-ES_tradnl" sz="1100" dirty="0">
                <a:solidFill>
                  <a:schemeClr val="accent3"/>
                </a:solidFill>
                <a:latin typeface="+mj-lt"/>
              </a:defRPr>
            </a:lvl1pPr>
          </a:lstStyle>
          <a:p>
            <a:pPr marL="0" lvl="0" indent="0" algn="ctr"/>
            <a:r>
              <a:rPr lang="es-ES"/>
              <a:t>Haga clic en el icono para agregar una imagen</a:t>
            </a:r>
            <a:endParaRPr lang="es-ES_tradnl"/>
          </a:p>
        </p:txBody>
      </p:sp>
      <p:sp>
        <p:nvSpPr>
          <p:cNvPr id="11" name="1 Título"/>
          <p:cNvSpPr>
            <a:spLocks noGrp="1"/>
          </p:cNvSpPr>
          <p:nvPr>
            <p:ph type="title"/>
          </p:nvPr>
        </p:nvSpPr>
        <p:spPr>
          <a:xfrm>
            <a:off x="474360" y="1658126"/>
            <a:ext cx="3121647" cy="2258940"/>
          </a:xfrm>
          <a:prstGeom prst="rect">
            <a:avLst/>
          </a:prstGeom>
        </p:spPr>
        <p:txBody>
          <a:bodyPr wrap="square" lIns="0" tIns="0" rIns="0" bIns="0">
            <a:noAutofit/>
          </a:bodyPr>
          <a:lstStyle>
            <a:lvl1pPr algn="l">
              <a:lnSpc>
                <a:spcPct val="110000"/>
              </a:lnSpc>
              <a:defRPr kumimoji="0" lang="es-ES_tradnl" sz="3200" b="0" i="0" strike="noStrike" cap="none" spc="0" normalizeH="0" noProof="0">
                <a:ln>
                  <a:noFill/>
                </a:ln>
                <a:solidFill>
                  <a:schemeClr val="bg1"/>
                </a:solidFill>
                <a:effectLst/>
                <a:uLnTx/>
                <a:uFillTx/>
                <a:latin typeface="+mj-lt"/>
                <a:cs typeface="+mn-cs"/>
              </a:defRPr>
            </a:lvl1pPr>
          </a:lstStyle>
          <a:p>
            <a:pPr lvl="0"/>
            <a:r>
              <a:rPr lang="es-ES"/>
              <a:t>Haga clic para modificar el estilo de título del patrón</a:t>
            </a:r>
            <a:endParaRPr lang="es-ES_tradnl" dirty="0"/>
          </a:p>
        </p:txBody>
      </p:sp>
      <p:pic>
        <p:nvPicPr>
          <p:cNvPr id="5" name="Imagen 4">
            <a:extLst>
              <a:ext uri="{FF2B5EF4-FFF2-40B4-BE49-F238E27FC236}">
                <a16:creationId xmlns:a16="http://schemas.microsoft.com/office/drawing/2014/main" id="{8BA75375-4F06-3740-A1D2-C872223120E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212049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ció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 name="Texto del título"/>
          <p:cNvSpPr txBox="1">
            <a:spLocks noGrp="1"/>
          </p:cNvSpPr>
          <p:nvPr>
            <p:ph type="title"/>
          </p:nvPr>
        </p:nvSpPr>
        <p:spPr>
          <a:xfrm>
            <a:off x="410292" y="2045885"/>
            <a:ext cx="4897558" cy="1569241"/>
          </a:xfrm>
          <a:prstGeom prst="rect">
            <a:avLst/>
          </a:prstGeom>
        </p:spPr>
        <p:txBody>
          <a:bodyPr lIns="45719" tIns="45719" rIns="45719" bIns="45719"/>
          <a:lstStyle>
            <a:lvl1pPr>
              <a:defRPr sz="3200" b="0"/>
            </a:lvl1pPr>
          </a:lstStyle>
          <a:p>
            <a:r>
              <a:t>Texto del título</a:t>
            </a:r>
          </a:p>
        </p:txBody>
      </p:sp>
      <p:pic>
        <p:nvPicPr>
          <p:cNvPr id="38" name="Imagen 3" descr="Imagen 3"/>
          <p:cNvPicPr>
            <a:picLocks noChangeAspect="1"/>
          </p:cNvPicPr>
          <p:nvPr/>
        </p:nvPicPr>
        <p:blipFill>
          <a:blip r:embed="rId3"/>
          <a:stretch>
            <a:fillRect/>
          </a:stretch>
        </p:blipFill>
        <p:spPr>
          <a:xfrm>
            <a:off x="6964836" y="442945"/>
            <a:ext cx="1644630" cy="521349"/>
          </a:xfrm>
          <a:prstGeom prst="rect">
            <a:avLst/>
          </a:prstGeom>
          <a:ln w="12700">
            <a:miter lim="400000"/>
          </a:ln>
        </p:spPr>
      </p:pic>
      <p:sp>
        <p:nvSpPr>
          <p:cNvPr id="39" name="Número de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ólo el título">
    <p:bg>
      <p:bgPr>
        <a:solidFill>
          <a:srgbClr val="FFFFFF"/>
        </a:solidFill>
        <a:effectLst/>
      </p:bgPr>
    </p:bg>
    <p:spTree>
      <p:nvGrpSpPr>
        <p:cNvPr id="1" name=""/>
        <p:cNvGrpSpPr/>
        <p:nvPr/>
      </p:nvGrpSpPr>
      <p:grpSpPr>
        <a:xfrm>
          <a:off x="0" y="0"/>
          <a:ext cx="0" cy="0"/>
          <a:chOff x="0" y="0"/>
          <a:chExt cx="0" cy="0"/>
        </a:xfrm>
      </p:grpSpPr>
      <p:sp>
        <p:nvSpPr>
          <p:cNvPr id="46" name="Forma libre 11"/>
          <p:cNvSpPr/>
          <p:nvPr/>
        </p:nvSpPr>
        <p:spPr>
          <a:xfrm>
            <a:off x="8868798" y="0"/>
            <a:ext cx="279400" cy="167641"/>
          </a:xfrm>
          <a:custGeom>
            <a:avLst/>
            <a:gdLst/>
            <a:ahLst/>
            <a:cxnLst>
              <a:cxn ang="0">
                <a:pos x="wd2" y="hd2"/>
              </a:cxn>
              <a:cxn ang="5400000">
                <a:pos x="wd2" y="hd2"/>
              </a:cxn>
              <a:cxn ang="10800000">
                <a:pos x="wd2" y="hd2"/>
              </a:cxn>
              <a:cxn ang="16200000">
                <a:pos x="wd2" y="hd2"/>
              </a:cxn>
            </a:cxnLst>
            <a:rect l="0" t="0" r="r" b="b"/>
            <a:pathLst>
              <a:path w="21600" h="21600" extrusionOk="0">
                <a:moveTo>
                  <a:pt x="5891" y="0"/>
                </a:moveTo>
                <a:lnTo>
                  <a:pt x="21600" y="0"/>
                </a:lnTo>
                <a:lnTo>
                  <a:pt x="21276" y="1190"/>
                </a:lnTo>
                <a:lnTo>
                  <a:pt x="21276" y="21600"/>
                </a:lnTo>
                <a:lnTo>
                  <a:pt x="0" y="21600"/>
                </a:lnTo>
                <a:close/>
              </a:path>
            </a:pathLst>
          </a:custGeom>
          <a:solidFill>
            <a:schemeClr val="accent3"/>
          </a:solidFill>
          <a:ln w="12700">
            <a:miter lim="400000"/>
          </a:ln>
        </p:spPr>
        <p:txBody>
          <a:bodyPr lIns="45719" rIns="45719" anchor="ctr"/>
          <a:lstStyle/>
          <a:p>
            <a:pPr algn="ctr">
              <a:defRPr>
                <a:solidFill>
                  <a:srgbClr val="FFFFFF"/>
                </a:solidFill>
              </a:defRPr>
            </a:pPr>
            <a:endParaRPr/>
          </a:p>
        </p:txBody>
      </p:sp>
      <p:sp>
        <p:nvSpPr>
          <p:cNvPr id="47" name="Texto del título"/>
          <p:cNvSpPr txBox="1">
            <a:spLocks noGrp="1"/>
          </p:cNvSpPr>
          <p:nvPr>
            <p:ph type="title"/>
          </p:nvPr>
        </p:nvSpPr>
        <p:spPr>
          <a:xfrm>
            <a:off x="473009" y="406725"/>
            <a:ext cx="6884101" cy="342002"/>
          </a:xfrm>
          <a:prstGeom prst="rect">
            <a:avLst/>
          </a:prstGeom>
        </p:spPr>
        <p:txBody>
          <a:bodyPr/>
          <a:lstStyle>
            <a:lvl1pPr>
              <a:lnSpc>
                <a:spcPct val="100000"/>
              </a:lnSpc>
              <a:defRPr sz="2000">
                <a:solidFill>
                  <a:schemeClr val="accent4"/>
                </a:solidFill>
              </a:defRPr>
            </a:lvl1pPr>
          </a:lstStyle>
          <a:p>
            <a:r>
              <a:t>Texto del título</a:t>
            </a:r>
          </a:p>
        </p:txBody>
      </p:sp>
      <p:sp>
        <p:nvSpPr>
          <p:cNvPr id="48" name="Número de diapositiva"/>
          <p:cNvSpPr txBox="1">
            <a:spLocks noGrp="1"/>
          </p:cNvSpPr>
          <p:nvPr>
            <p:ph type="sldNum" sz="quarter" idx="2"/>
          </p:nvPr>
        </p:nvSpPr>
        <p:spPr>
          <a:xfrm>
            <a:off x="8958567" y="31388"/>
            <a:ext cx="127001" cy="127001"/>
          </a:xfrm>
          <a:prstGeom prst="rect">
            <a:avLst/>
          </a:prstGeom>
        </p:spPr>
        <p:txBody>
          <a:bodyPr lIns="0" tIns="0" rIns="0" bIns="0" anchor="t"/>
          <a:lstStyle>
            <a:lvl1pPr marR="5143" algn="ctr" defTabSz="925669">
              <a:defRPr sz="700">
                <a:solidFill>
                  <a:srgbClr val="FFFFFF"/>
                </a:solidFill>
                <a:latin typeface="BBVABentonSans"/>
                <a:ea typeface="BBVABentonSans"/>
                <a:cs typeface="BBVABentonSans"/>
                <a:sym typeface="BBVABentonSans"/>
              </a:defRPr>
            </a:lvl1pPr>
          </a:lstStyle>
          <a:p>
            <a:fld id="{86CB4B4D-7CA3-9044-876B-883B54F8677D}" type="slidenum">
              <a:rPr/>
              <a:t>‹#›</a:t>
            </a:fld>
            <a:endParaRPr/>
          </a:p>
        </p:txBody>
      </p:sp>
      <p:sp>
        <p:nvSpPr>
          <p:cNvPr id="49" name="object 2"/>
          <p:cNvSpPr txBox="1"/>
          <p:nvPr/>
        </p:nvSpPr>
        <p:spPr>
          <a:xfrm>
            <a:off x="6254803" y="40640"/>
            <a:ext cx="2582023"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R="5143" algn="r" defTabSz="925669">
              <a:defRPr sz="700" spc="-5">
                <a:solidFill>
                  <a:schemeClr val="accent3"/>
                </a:solidFill>
                <a:latin typeface="BBVABentonSans"/>
                <a:ea typeface="BBVABentonSans"/>
                <a:cs typeface="BBVABentonSans"/>
                <a:sym typeface="BBVABentonSans"/>
              </a:defRPr>
            </a:lvl1pPr>
          </a:lstStyle>
          <a:p>
            <a:r>
              <a:rPr err="1"/>
              <a:t>Estudio</a:t>
            </a:r>
            <a:r>
              <a:t> </a:t>
            </a:r>
            <a:r>
              <a:rPr err="1"/>
              <a:t>sobre</a:t>
            </a:r>
            <a:r>
              <a:t> </a:t>
            </a:r>
            <a:r>
              <a:rPr err="1"/>
              <a:t>confianza</a:t>
            </a:r>
            <a:r>
              <a:t> </a:t>
            </a:r>
            <a:r>
              <a:rPr err="1"/>
              <a:t>en</a:t>
            </a:r>
            <a:r>
              <a:t> la </a:t>
            </a:r>
            <a:r>
              <a:rPr err="1"/>
              <a:t>sociedad</a:t>
            </a:r>
            <a:r>
              <a:t> </a:t>
            </a:r>
            <a:r>
              <a:rPr err="1"/>
              <a:t>española</a:t>
            </a: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Foto y tex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 name="7 Marcador de posición de imagen"/>
          <p:cNvSpPr>
            <a:spLocks noGrp="1"/>
          </p:cNvSpPr>
          <p:nvPr>
            <p:ph type="pic" idx="21"/>
          </p:nvPr>
        </p:nvSpPr>
        <p:spPr>
          <a:xfrm>
            <a:off x="3777188" y="-3"/>
            <a:ext cx="5370878" cy="5146154"/>
          </a:xfrm>
          <a:prstGeom prst="rect">
            <a:avLst/>
          </a:prstGeom>
        </p:spPr>
        <p:txBody>
          <a:bodyPr lIns="91439" rIns="91439"/>
          <a:lstStyle/>
          <a:p>
            <a:endParaRPr/>
          </a:p>
        </p:txBody>
      </p:sp>
      <p:sp>
        <p:nvSpPr>
          <p:cNvPr id="57" name="Texto del título"/>
          <p:cNvSpPr txBox="1">
            <a:spLocks noGrp="1"/>
          </p:cNvSpPr>
          <p:nvPr>
            <p:ph type="title"/>
          </p:nvPr>
        </p:nvSpPr>
        <p:spPr>
          <a:xfrm>
            <a:off x="474359" y="1658125"/>
            <a:ext cx="3121649" cy="2258941"/>
          </a:xfrm>
          <a:prstGeom prst="rect">
            <a:avLst/>
          </a:prstGeom>
        </p:spPr>
        <p:txBody>
          <a:bodyPr/>
          <a:lstStyle>
            <a:lvl1pPr>
              <a:defRPr sz="3200" b="0"/>
            </a:lvl1pPr>
          </a:lstStyle>
          <a:p>
            <a:r>
              <a:t>Texto del título</a:t>
            </a:r>
          </a:p>
        </p:txBody>
      </p:sp>
      <p:pic>
        <p:nvPicPr>
          <p:cNvPr id="58" name="Imagen 4" descr="Imagen 4"/>
          <p:cNvPicPr>
            <a:picLocks noChangeAspect="1"/>
          </p:cNvPicPr>
          <p:nvPr/>
        </p:nvPicPr>
        <p:blipFill>
          <a:blip r:embed="rId3"/>
          <a:stretch>
            <a:fillRect/>
          </a:stretch>
        </p:blipFill>
        <p:spPr>
          <a:xfrm>
            <a:off x="505041" y="393784"/>
            <a:ext cx="1644630" cy="521350"/>
          </a:xfrm>
          <a:prstGeom prst="rect">
            <a:avLst/>
          </a:prstGeom>
          <a:ln w="12700">
            <a:miter lim="400000"/>
          </a:ln>
        </p:spPr>
      </p:pic>
      <p:sp>
        <p:nvSpPr>
          <p:cNvPr id="59" name="Número de diapositiva"/>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ada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464500" y="1493134"/>
            <a:ext cx="4763158" cy="1944547"/>
          </a:xfrm>
          <a:prstGeom prst="rect">
            <a:avLst/>
          </a:prstGeom>
        </p:spPr>
        <p:txBody>
          <a:bodyPr wrap="square" lIns="0" tIns="0" rIns="0" bIns="0"/>
          <a:lstStyle>
            <a:lvl1pPr algn="l">
              <a:lnSpc>
                <a:spcPct val="110000"/>
              </a:lnSpc>
              <a:defRPr sz="3600" b="1">
                <a:solidFill>
                  <a:schemeClr val="bg1"/>
                </a:solidFill>
              </a:defRPr>
            </a:lvl1pPr>
          </a:lstStyle>
          <a:p>
            <a:r>
              <a:rPr lang="es-ES"/>
              <a:t>Haga clic para modificar el estilo de título del patrón</a:t>
            </a:r>
            <a:endParaRPr lang="es-ES" dirty="0"/>
          </a:p>
        </p:txBody>
      </p:sp>
      <p:pic>
        <p:nvPicPr>
          <p:cNvPr id="3" name="Imagen 2">
            <a:extLst>
              <a:ext uri="{FF2B5EF4-FFF2-40B4-BE49-F238E27FC236}">
                <a16:creationId xmlns:a16="http://schemas.microsoft.com/office/drawing/2014/main" id="{069DFB84-02C5-BA42-9200-7C641DDE0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415647834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tada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464500" y="1493134"/>
            <a:ext cx="4763158" cy="1944547"/>
          </a:xfrm>
          <a:prstGeom prst="rect">
            <a:avLst/>
          </a:prstGeom>
        </p:spPr>
        <p:txBody>
          <a:bodyPr wrap="square" lIns="0" tIns="0" rIns="0" bIns="0"/>
          <a:lstStyle>
            <a:lvl1pPr algn="l">
              <a:lnSpc>
                <a:spcPct val="110000"/>
              </a:lnSpc>
              <a:defRPr sz="3600" b="1">
                <a:solidFill>
                  <a:schemeClr val="bg1"/>
                </a:solidFill>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6CD637A9-5513-FD47-B520-4B0E5DAFFB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64836" y="442946"/>
            <a:ext cx="1644629" cy="521348"/>
          </a:xfrm>
          <a:prstGeom prst="rect">
            <a:avLst/>
          </a:prstGeom>
        </p:spPr>
      </p:pic>
    </p:spTree>
    <p:extLst>
      <p:ext uri="{BB962C8B-B14F-4D97-AF65-F5344CB8AC3E}">
        <p14:creationId xmlns:p14="http://schemas.microsoft.com/office/powerpoint/2010/main" val="1561887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ice">
    <p:bg>
      <p:bgPr>
        <a:solidFill>
          <a:srgbClr val="043263"/>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850663" y="1526058"/>
            <a:ext cx="3920977" cy="1595602"/>
          </a:xfrm>
          <a:prstGeom prst="rect">
            <a:avLst/>
          </a:prstGeom>
        </p:spPr>
        <p:txBody>
          <a:bodyPr lIns="0" tIns="0" rIns="0" bIns="0"/>
          <a:lstStyle>
            <a:lvl1pPr algn="l">
              <a:lnSpc>
                <a:spcPct val="110000"/>
              </a:lnSpc>
              <a:defRPr sz="3200">
                <a:solidFill>
                  <a:schemeClr val="accent3"/>
                </a:solidFill>
                <a:latin typeface="+mn-lt"/>
              </a:defRPr>
            </a:lvl1pPr>
          </a:lstStyle>
          <a:p>
            <a:r>
              <a:rPr lang="es-ES"/>
              <a:t>Haga clic para modificar el estilo de título del patrón</a:t>
            </a:r>
            <a:endParaRPr lang="es-ES" dirty="0"/>
          </a:p>
        </p:txBody>
      </p:sp>
      <p:pic>
        <p:nvPicPr>
          <p:cNvPr id="4" name="Imagen 3">
            <a:extLst>
              <a:ext uri="{FF2B5EF4-FFF2-40B4-BE49-F238E27FC236}">
                <a16:creationId xmlns:a16="http://schemas.microsoft.com/office/drawing/2014/main" id="{4DCCF64C-95BB-7D41-B7D3-B4EA07968E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5041" y="393785"/>
            <a:ext cx="1644629" cy="521348"/>
          </a:xfrm>
          <a:prstGeom prst="rect">
            <a:avLst/>
          </a:prstGeom>
        </p:spPr>
      </p:pic>
    </p:spTree>
    <p:extLst>
      <p:ext uri="{BB962C8B-B14F-4D97-AF65-F5344CB8AC3E}">
        <p14:creationId xmlns:p14="http://schemas.microsoft.com/office/powerpoint/2010/main" val="3349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464499" y="1493133"/>
            <a:ext cx="4763160" cy="19445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Texto del título</a:t>
            </a:r>
          </a:p>
        </p:txBody>
      </p:sp>
      <p:pic>
        <p:nvPicPr>
          <p:cNvPr id="3" name="Imagen 2" descr="Imagen 2"/>
          <p:cNvPicPr>
            <a:picLocks noChangeAspect="1"/>
          </p:cNvPicPr>
          <p:nvPr/>
        </p:nvPicPr>
        <p:blipFill>
          <a:blip r:embed="rId9"/>
          <a:stretch>
            <a:fillRect/>
          </a:stretch>
        </p:blipFill>
        <p:spPr>
          <a:xfrm>
            <a:off x="505041" y="393784"/>
            <a:ext cx="1644630" cy="521350"/>
          </a:xfrm>
          <a:prstGeom prst="rect">
            <a:avLst/>
          </a:prstGeom>
          <a:ln w="12700">
            <a:miter lim="400000"/>
          </a:ln>
        </p:spPr>
      </p:pic>
      <p:sp>
        <p:nvSpPr>
          <p:cNvPr id="4" name="Nivel de texto 1…"/>
          <p:cNvSpPr txBox="1">
            <a:spLocks noGrp="1"/>
          </p:cNvSpPr>
          <p:nvPr>
            <p:ph type="body" idx="1"/>
          </p:nvPr>
        </p:nvSpPr>
        <p:spPr>
          <a:xfrm>
            <a:off x="457200" y="1200150"/>
            <a:ext cx="8229600" cy="33944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Nivel de texto 1</a:t>
            </a:r>
          </a:p>
          <a:p>
            <a:pPr lvl="1"/>
            <a:r>
              <a:t>Nivel de texto 2</a:t>
            </a:r>
          </a:p>
          <a:p>
            <a:pPr lvl="2"/>
            <a:r>
              <a:t>Nivel de texto 3</a:t>
            </a:r>
          </a:p>
          <a:p>
            <a:pPr lvl="3"/>
            <a:r>
              <a:t>Nivel de texto 4</a:t>
            </a:r>
          </a:p>
          <a:p>
            <a:pPr lvl="4"/>
            <a:r>
              <a:t>Nivel de texto 5</a:t>
            </a:r>
          </a:p>
        </p:txBody>
      </p:sp>
      <p:sp>
        <p:nvSpPr>
          <p:cNvPr id="5" name="Número de diapositiva"/>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fld id="{86CB4B4D-7CA3-9044-876B-883B54F8677D}" type="slidenum">
              <a:r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1pPr>
      <a:lvl2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2pPr>
      <a:lvl3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3pPr>
      <a:lvl4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4pPr>
      <a:lvl5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5pPr>
      <a:lvl6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6pPr>
      <a:lvl7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7pPr>
      <a:lvl8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8pPr>
      <a:lvl9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4481"/>
          </a:solidFill>
          <a:uFillTx/>
          <a:latin typeface="BBVABentonSansLight"/>
          <a:ea typeface="BBVABentonSansLight"/>
          <a:cs typeface="BBVABentonSansLight"/>
          <a:sym typeface="BBVABentonSansLight"/>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4481"/>
          </a:solidFill>
          <a:uFillTx/>
          <a:latin typeface="BBVABentonSansLight"/>
          <a:ea typeface="BBVABentonSansLight"/>
          <a:cs typeface="BBVABentonSansLight"/>
          <a:sym typeface="BBVABentonSansLight"/>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4481"/>
          </a:solidFill>
          <a:uFillTx/>
          <a:latin typeface="BBVABentonSansLight"/>
          <a:ea typeface="BBVABentonSansLight"/>
          <a:cs typeface="BBVABentonSansLight"/>
          <a:sym typeface="BBVABentonSansLight"/>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4481"/>
          </a:solidFill>
          <a:uFillTx/>
          <a:latin typeface="BBVABentonSansLight"/>
          <a:ea typeface="BBVABentonSansLight"/>
          <a:cs typeface="BBVABentonSansLight"/>
          <a:sym typeface="BBVABentonSansLight"/>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4481"/>
          </a:solidFill>
          <a:uFillTx/>
          <a:latin typeface="BBVABentonSansLight"/>
          <a:ea typeface="BBVABentonSansLight"/>
          <a:cs typeface="BBVABentonSansLight"/>
          <a:sym typeface="BBVABentonSansLight"/>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4481"/>
          </a:solidFill>
          <a:uFillTx/>
          <a:latin typeface="BBVABentonSansLight"/>
          <a:ea typeface="BBVABentonSansLight"/>
          <a:cs typeface="BBVABentonSansLight"/>
          <a:sym typeface="BBVABentonSansLight"/>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4481"/>
          </a:solidFill>
          <a:uFillTx/>
          <a:latin typeface="BBVABentonSansLight"/>
          <a:ea typeface="BBVABentonSansLight"/>
          <a:cs typeface="BBVABentonSansLight"/>
          <a:sym typeface="BBVABentonSansLight"/>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4481"/>
          </a:solidFill>
          <a:uFillTx/>
          <a:latin typeface="BBVABentonSansLight"/>
          <a:ea typeface="BBVABentonSansLight"/>
          <a:cs typeface="BBVABentonSansLight"/>
          <a:sym typeface="BBVABentonSansLight"/>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4481"/>
          </a:solidFill>
          <a:uFillTx/>
          <a:latin typeface="BBVABentonSansLight"/>
          <a:ea typeface="BBVABentonSansLight"/>
          <a:cs typeface="BBVABentonSansLight"/>
          <a:sym typeface="BBVABentonSansLight"/>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BVABentonSansLight"/>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BVABentonSansLight"/>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BVABentonSansLight"/>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BVABentonSansLight"/>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BVABentonSansLight"/>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BVABentonSansLight"/>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BVABentonSansLight"/>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BVABentonSansLight"/>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BVABentonSans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00504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8058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02495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68297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89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chart" Target="../charts/chart25.xml"/></Relationships>
</file>

<file path=ppt/slides/_rels/slide2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9.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9.xml"/><Relationship Id="rId5" Type="http://schemas.openxmlformats.org/officeDocument/2006/relationships/chart" Target="../charts/chart41.xml"/><Relationship Id="rId4" Type="http://schemas.openxmlformats.org/officeDocument/2006/relationships/chart" Target="../charts/char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9.xml"/><Relationship Id="rId5" Type="http://schemas.openxmlformats.org/officeDocument/2006/relationships/chart" Target="../charts/chart45.xml"/><Relationship Id="rId4" Type="http://schemas.openxmlformats.org/officeDocument/2006/relationships/chart" Target="../charts/chart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chart" Target="../charts/chart54.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chart" Target="../charts/chart60.xml"/><Relationship Id="rId5" Type="http://schemas.openxmlformats.org/officeDocument/2006/relationships/chart" Target="../charts/chart59.xml"/><Relationship Id="rId4" Type="http://schemas.openxmlformats.org/officeDocument/2006/relationships/chart" Target="../charts/chart58.xml"/></Relationships>
</file>

<file path=ppt/slides/_rels/slide3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41.xml.rels><?xml version="1.0" encoding="UTF-8" standalone="yes"?>
<Relationships xmlns="http://schemas.openxmlformats.org/package/2006/relationships"><Relationship Id="rId3" Type="http://schemas.openxmlformats.org/officeDocument/2006/relationships/hyperlink" Target="Dossier_Medios_Comunicacion.pptx"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72120" y="1295400"/>
            <a:ext cx="7734620" cy="2554778"/>
          </a:xfrm>
        </p:spPr>
        <p:txBody>
          <a:bodyPr/>
          <a:lstStyle/>
          <a:p>
            <a:r>
              <a:rPr lang="es-ES_tradnl" dirty="0" smtClean="0"/>
              <a:t>Estudio </a:t>
            </a:r>
            <a:r>
              <a:rPr lang="es-ES_tradnl" dirty="0"/>
              <a:t>sobre confianza en la sociedad española 2025</a:t>
            </a:r>
            <a:br>
              <a:rPr lang="es-ES_tradnl" dirty="0"/>
            </a:br>
            <a:r>
              <a:rPr lang="es-ES_tradnl" dirty="0"/>
              <a:t/>
            </a:r>
            <a:br>
              <a:rPr lang="es-ES_tradnl" dirty="0"/>
            </a:br>
            <a:r>
              <a:rPr lang="es-ES_tradnl" dirty="0"/>
              <a:t/>
            </a:r>
            <a:br>
              <a:rPr lang="es-ES_tradnl" dirty="0"/>
            </a:br>
            <a:r>
              <a:rPr lang="es-ES_tradnl" sz="2000" dirty="0"/>
              <a:t>Febrero 2025</a:t>
            </a:r>
          </a:p>
        </p:txBody>
      </p:sp>
    </p:spTree>
    <p:extLst>
      <p:ext uri="{BB962C8B-B14F-4D97-AF65-F5344CB8AC3E}">
        <p14:creationId xmlns:p14="http://schemas.microsoft.com/office/powerpoint/2010/main" val="2712182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195;p5">
            <a:extLst>
              <a:ext uri="{FF2B5EF4-FFF2-40B4-BE49-F238E27FC236}">
                <a16:creationId xmlns:a16="http://schemas.microsoft.com/office/drawing/2014/main" id="{98BF5622-D7C1-FC4B-B680-2F82B1F9DA6D}"/>
              </a:ext>
            </a:extLst>
          </p:cNvPr>
          <p:cNvGraphicFramePr/>
          <p:nvPr>
            <p:extLst>
              <p:ext uri="{D42A27DB-BD31-4B8C-83A1-F6EECF244321}">
                <p14:modId xmlns:p14="http://schemas.microsoft.com/office/powerpoint/2010/main" val="32069747"/>
              </p:ext>
            </p:extLst>
          </p:nvPr>
        </p:nvGraphicFramePr>
        <p:xfrm>
          <a:off x="1503132" y="1549644"/>
          <a:ext cx="6407310" cy="3655220"/>
        </p:xfrm>
        <a:graphic>
          <a:graphicData uri="http://schemas.openxmlformats.org/drawingml/2006/chart">
            <c:chart xmlns:c="http://schemas.openxmlformats.org/drawingml/2006/chart" xmlns:r="http://schemas.openxmlformats.org/officeDocument/2006/relationships" r:id="rId2"/>
          </a:graphicData>
        </a:graphic>
      </p:graphicFrame>
      <p:sp>
        <p:nvSpPr>
          <p:cNvPr id="163" name="object 2"/>
          <p:cNvSpPr txBox="1">
            <a:spLocks noGrp="1"/>
          </p:cNvSpPr>
          <p:nvPr>
            <p:ph type="sldNum" sz="quarter" idx="2"/>
          </p:nvPr>
        </p:nvSpPr>
        <p:spPr>
          <a:xfrm>
            <a:off x="8958567" y="3138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
        <p:nvSpPr>
          <p:cNvPr id="164" name="Título 1"/>
          <p:cNvSpPr txBox="1">
            <a:spLocks noGrp="1"/>
          </p:cNvSpPr>
          <p:nvPr>
            <p:ph type="title"/>
          </p:nvPr>
        </p:nvSpPr>
        <p:spPr>
          <a:xfrm>
            <a:off x="468000" y="396000"/>
            <a:ext cx="8219214" cy="342001"/>
          </a:xfrm>
          <a:prstGeom prst="rect">
            <a:avLst/>
          </a:prstGeom>
        </p:spPr>
        <p:txBody>
          <a:bodyPr/>
          <a:lstStyle>
            <a:lvl1pPr>
              <a:defRPr sz="1800"/>
            </a:lvl1pPr>
          </a:lstStyle>
          <a:p>
            <a:r>
              <a:rPr dirty="0" err="1">
                <a:solidFill>
                  <a:srgbClr val="084481"/>
                </a:solidFill>
              </a:rPr>
              <a:t>Atributos</a:t>
            </a:r>
            <a:r>
              <a:rPr dirty="0">
                <a:solidFill>
                  <a:srgbClr val="084481"/>
                </a:solidFill>
              </a:rPr>
              <a:t> de la </a:t>
            </a:r>
            <a:r>
              <a:rPr dirty="0" err="1">
                <a:solidFill>
                  <a:srgbClr val="084481"/>
                </a:solidFill>
              </a:rPr>
              <a:t>confianza</a:t>
            </a:r>
            <a:endParaRPr dirty="0">
              <a:solidFill>
                <a:srgbClr val="084481"/>
              </a:solidFill>
            </a:endParaRPr>
          </a:p>
        </p:txBody>
      </p:sp>
      <p:sp>
        <p:nvSpPr>
          <p:cNvPr id="165" name="3 CuadroTexto"/>
          <p:cNvSpPr txBox="1"/>
          <p:nvPr/>
        </p:nvSpPr>
        <p:spPr>
          <a:xfrm>
            <a:off x="473009" y="791038"/>
            <a:ext cx="8537767" cy="76944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lvl="1" indent="7938" algn="just">
              <a:lnSpc>
                <a:spcPts val="1500"/>
              </a:lnSpc>
              <a:spcBef>
                <a:spcPts val="600"/>
              </a:spcBef>
              <a:defRPr sz="1100">
                <a:solidFill>
                  <a:srgbClr val="2A2A2A"/>
                </a:solidFill>
                <a:latin typeface="BBVABentonSans"/>
                <a:ea typeface="BBVABentonSans"/>
                <a:cs typeface="BBVABentonSans"/>
                <a:sym typeface="BBVABentonSans"/>
              </a:defRPr>
            </a:pPr>
            <a:r>
              <a:rPr lang="es-AR" dirty="0"/>
              <a:t>Para confiar en una persona, los españoles adjudican la mayor importancia a características del universo moral, como que diga la verdad, el cumplimiento de las promesas y los principios éticos, así como la generosidad. Algo por debajo, aparecen también como atributos importantes de confianza, la competencia o preparación, el tiempo del vínculo y la afinidad. El tener principios religiosos no constituye un factor de peso. </a:t>
            </a:r>
          </a:p>
        </p:txBody>
      </p:sp>
      <p:sp>
        <p:nvSpPr>
          <p:cNvPr id="166" name="3 CuadroTexto"/>
          <p:cNvSpPr txBox="1"/>
          <p:nvPr/>
        </p:nvSpPr>
        <p:spPr>
          <a:xfrm>
            <a:off x="402075" y="2820432"/>
            <a:ext cx="2049723" cy="500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lvl="1" indent="7938">
              <a:lnSpc>
                <a:spcPts val="1300"/>
              </a:lnSpc>
              <a:defRPr sz="800" b="1">
                <a:solidFill>
                  <a:srgbClr val="2A2A2A"/>
                </a:solidFill>
                <a:latin typeface="BBVABentonSans"/>
                <a:ea typeface="BBVABentonSans"/>
                <a:cs typeface="BBVABentonSans"/>
                <a:sym typeface="BBVABentonSans"/>
              </a:defRPr>
            </a:pPr>
            <a:r>
              <a:rPr sz="1100" dirty="0">
                <a:solidFill>
                  <a:srgbClr val="666666"/>
                </a:solidFill>
              </a:rPr>
              <a:t>Para </a:t>
            </a:r>
            <a:r>
              <a:rPr sz="1100" dirty="0" err="1">
                <a:solidFill>
                  <a:srgbClr val="666666"/>
                </a:solidFill>
              </a:rPr>
              <a:t>confiar</a:t>
            </a:r>
            <a:r>
              <a:rPr sz="1100" dirty="0">
                <a:solidFill>
                  <a:srgbClr val="666666"/>
                </a:solidFill>
              </a:rPr>
              <a:t> </a:t>
            </a:r>
            <a:r>
              <a:rPr sz="1100" dirty="0" err="1">
                <a:solidFill>
                  <a:srgbClr val="666666"/>
                </a:solidFill>
              </a:rPr>
              <a:t>en</a:t>
            </a:r>
            <a:r>
              <a:rPr sz="1100" dirty="0">
                <a:solidFill>
                  <a:srgbClr val="666666"/>
                </a:solidFill>
              </a:rPr>
              <a:t> </a:t>
            </a:r>
            <a:r>
              <a:rPr sz="1100" dirty="0" err="1">
                <a:solidFill>
                  <a:srgbClr val="666666"/>
                </a:solidFill>
              </a:rPr>
              <a:t>una</a:t>
            </a:r>
            <a:r>
              <a:rPr sz="1100" dirty="0">
                <a:solidFill>
                  <a:srgbClr val="666666"/>
                </a:solidFill>
              </a:rPr>
              <a:t> persona ¿</a:t>
            </a:r>
            <a:r>
              <a:rPr sz="1100" dirty="0" err="1">
                <a:solidFill>
                  <a:srgbClr val="666666"/>
                </a:solidFill>
              </a:rPr>
              <a:t>qué</a:t>
            </a:r>
            <a:r>
              <a:rPr sz="1100" dirty="0">
                <a:solidFill>
                  <a:srgbClr val="666666"/>
                </a:solidFill>
              </a:rPr>
              <a:t> </a:t>
            </a:r>
            <a:r>
              <a:rPr sz="1100" dirty="0" err="1">
                <a:solidFill>
                  <a:srgbClr val="666666"/>
                </a:solidFill>
              </a:rPr>
              <a:t>importancia</a:t>
            </a:r>
            <a:r>
              <a:rPr sz="1100" dirty="0">
                <a:solidFill>
                  <a:srgbClr val="666666"/>
                </a:solidFill>
              </a:rPr>
              <a:t> </a:t>
            </a:r>
            <a:r>
              <a:rPr sz="1100" dirty="0" err="1">
                <a:solidFill>
                  <a:srgbClr val="666666"/>
                </a:solidFill>
              </a:rPr>
              <a:t>tiene</a:t>
            </a:r>
            <a:r>
              <a:rPr sz="1100" dirty="0">
                <a:solidFill>
                  <a:srgbClr val="666666"/>
                </a:solidFill>
              </a:rPr>
              <a:t> para </a:t>
            </a:r>
            <a:r>
              <a:rPr sz="1100" dirty="0" err="1">
                <a:solidFill>
                  <a:srgbClr val="666666"/>
                </a:solidFill>
              </a:rPr>
              <a:t>usted</a:t>
            </a:r>
            <a:r>
              <a:rPr sz="1100" dirty="0">
                <a:solidFill>
                  <a:srgbClr val="666666"/>
                </a:solidFill>
              </a:rPr>
              <a:t> </a:t>
            </a:r>
            <a:r>
              <a:rPr sz="1100" dirty="0" err="1">
                <a:solidFill>
                  <a:srgbClr val="666666"/>
                </a:solidFill>
              </a:rPr>
              <a:t>cada</a:t>
            </a:r>
            <a:r>
              <a:rPr sz="1100" dirty="0">
                <a:solidFill>
                  <a:srgbClr val="666666"/>
                </a:solidFill>
              </a:rPr>
              <a:t> </a:t>
            </a:r>
            <a:r>
              <a:rPr sz="1100" dirty="0" err="1">
                <a:solidFill>
                  <a:srgbClr val="666666"/>
                </a:solidFill>
              </a:rPr>
              <a:t>uno</a:t>
            </a:r>
            <a:r>
              <a:rPr sz="1100" dirty="0">
                <a:solidFill>
                  <a:srgbClr val="666666"/>
                </a:solidFill>
              </a:rPr>
              <a:t> de </a:t>
            </a:r>
            <a:r>
              <a:rPr sz="1100" dirty="0" err="1">
                <a:solidFill>
                  <a:srgbClr val="666666"/>
                </a:solidFill>
              </a:rPr>
              <a:t>los</a:t>
            </a:r>
            <a:r>
              <a:rPr sz="1100" dirty="0">
                <a:solidFill>
                  <a:srgbClr val="666666"/>
                </a:solidFill>
              </a:rPr>
              <a:t> </a:t>
            </a:r>
            <a:r>
              <a:rPr sz="1100" dirty="0" err="1">
                <a:solidFill>
                  <a:srgbClr val="666666"/>
                </a:solidFill>
              </a:rPr>
              <a:t>siguientes</a:t>
            </a:r>
            <a:r>
              <a:rPr sz="1100" dirty="0">
                <a:solidFill>
                  <a:srgbClr val="666666"/>
                </a:solidFill>
              </a:rPr>
              <a:t> </a:t>
            </a:r>
            <a:r>
              <a:rPr sz="1100" dirty="0" err="1">
                <a:solidFill>
                  <a:srgbClr val="666666"/>
                </a:solidFill>
              </a:rPr>
              <a:t>aspectos</a:t>
            </a:r>
            <a:r>
              <a:rPr sz="1100" dirty="0">
                <a:solidFill>
                  <a:srgbClr val="666666"/>
                </a:solidFill>
              </a:rPr>
              <a:t>? </a:t>
            </a:r>
          </a:p>
        </p:txBody>
      </p:sp>
      <p:sp>
        <p:nvSpPr>
          <p:cNvPr id="167" name="3 CuadroTexto"/>
          <p:cNvSpPr txBox="1"/>
          <p:nvPr/>
        </p:nvSpPr>
        <p:spPr>
          <a:xfrm>
            <a:off x="393927" y="3620237"/>
            <a:ext cx="1932178"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lvl="1" indent="7938">
              <a:lnSpc>
                <a:spcPts val="1000"/>
              </a:lnSpc>
              <a:spcBef>
                <a:spcPts val="300"/>
              </a:spcBef>
              <a:defRPr sz="800">
                <a:solidFill>
                  <a:srgbClr val="2A2A2A"/>
                </a:solidFill>
                <a:latin typeface="BBVABentonSans"/>
                <a:ea typeface="BBVABentonSans"/>
                <a:cs typeface="BBVABentonSans"/>
                <a:sym typeface="BBVABentonSans"/>
              </a:defRPr>
            </a:pPr>
            <a:r>
              <a:rPr sz="900" err="1">
                <a:solidFill>
                  <a:srgbClr val="666666"/>
                </a:solidFill>
              </a:rPr>
              <a:t>Distribución</a:t>
            </a:r>
            <a:r>
              <a:rPr sz="900">
                <a:solidFill>
                  <a:srgbClr val="666666"/>
                </a:solidFill>
              </a:rPr>
              <a:t> y media </a:t>
            </a:r>
            <a:r>
              <a:rPr sz="900" err="1">
                <a:solidFill>
                  <a:srgbClr val="666666"/>
                </a:solidFill>
              </a:rPr>
              <a:t>en</a:t>
            </a:r>
            <a:r>
              <a:rPr sz="900">
                <a:solidFill>
                  <a:srgbClr val="666666"/>
                </a:solidFill>
              </a:rPr>
              <a:t> </a:t>
            </a:r>
            <a:r>
              <a:rPr sz="900" err="1">
                <a:solidFill>
                  <a:srgbClr val="666666"/>
                </a:solidFill>
              </a:rPr>
              <a:t>una</a:t>
            </a:r>
            <a:r>
              <a:rPr sz="900">
                <a:solidFill>
                  <a:srgbClr val="666666"/>
                </a:solidFill>
              </a:rPr>
              <a:t> </a:t>
            </a:r>
            <a:r>
              <a:rPr sz="900" err="1">
                <a:solidFill>
                  <a:srgbClr val="666666"/>
                </a:solidFill>
              </a:rPr>
              <a:t>escala</a:t>
            </a:r>
            <a:r>
              <a:rPr sz="900">
                <a:solidFill>
                  <a:srgbClr val="666666"/>
                </a:solidFill>
              </a:rPr>
              <a:t> de 0 a 10, </a:t>
            </a:r>
            <a:r>
              <a:rPr sz="900" err="1">
                <a:solidFill>
                  <a:srgbClr val="666666"/>
                </a:solidFill>
              </a:rPr>
              <a:t>en</a:t>
            </a:r>
            <a:r>
              <a:rPr sz="900">
                <a:solidFill>
                  <a:srgbClr val="666666"/>
                </a:solidFill>
              </a:rPr>
              <a:t> la que 0 </a:t>
            </a:r>
            <a:r>
              <a:rPr sz="900" err="1">
                <a:solidFill>
                  <a:srgbClr val="666666"/>
                </a:solidFill>
              </a:rPr>
              <a:t>significa</a:t>
            </a:r>
            <a:r>
              <a:rPr sz="900">
                <a:solidFill>
                  <a:srgbClr val="666666"/>
                </a:solidFill>
              </a:rPr>
              <a:t> que “no </a:t>
            </a:r>
            <a:r>
              <a:rPr sz="900" err="1">
                <a:solidFill>
                  <a:srgbClr val="666666"/>
                </a:solidFill>
              </a:rPr>
              <a:t>es</a:t>
            </a:r>
            <a:r>
              <a:rPr sz="900">
                <a:solidFill>
                  <a:srgbClr val="666666"/>
                </a:solidFill>
              </a:rPr>
              <a:t> nada </a:t>
            </a:r>
            <a:r>
              <a:rPr sz="900" err="1">
                <a:solidFill>
                  <a:srgbClr val="666666"/>
                </a:solidFill>
              </a:rPr>
              <a:t>importante</a:t>
            </a:r>
            <a:r>
              <a:rPr sz="900">
                <a:solidFill>
                  <a:srgbClr val="666666"/>
                </a:solidFill>
              </a:rPr>
              <a:t>” y 10 que “</a:t>
            </a:r>
            <a:r>
              <a:rPr sz="900" err="1">
                <a:solidFill>
                  <a:srgbClr val="666666"/>
                </a:solidFill>
              </a:rPr>
              <a:t>es</a:t>
            </a:r>
            <a:r>
              <a:rPr sz="900">
                <a:solidFill>
                  <a:srgbClr val="666666"/>
                </a:solidFill>
              </a:rPr>
              <a:t> </a:t>
            </a:r>
            <a:r>
              <a:rPr sz="900" err="1">
                <a:solidFill>
                  <a:srgbClr val="666666"/>
                </a:solidFill>
              </a:rPr>
              <a:t>muy</a:t>
            </a:r>
            <a:r>
              <a:rPr sz="900">
                <a:solidFill>
                  <a:srgbClr val="666666"/>
                </a:solidFill>
              </a:rPr>
              <a:t> </a:t>
            </a:r>
            <a:r>
              <a:rPr sz="900" err="1">
                <a:solidFill>
                  <a:srgbClr val="666666"/>
                </a:solidFill>
              </a:rPr>
              <a:t>importante</a:t>
            </a:r>
            <a:r>
              <a:rPr sz="900">
                <a:solidFill>
                  <a:srgbClr val="666666"/>
                </a:solidFill>
              </a:rPr>
              <a:t>”. </a:t>
            </a:r>
            <a:r>
              <a:rPr sz="800">
                <a:solidFill>
                  <a:srgbClr val="666666"/>
                </a:solidFill>
              </a:rPr>
              <a:t>Base: </a:t>
            </a:r>
            <a:r>
              <a:rPr lang="es-ES" sz="800">
                <a:solidFill>
                  <a:srgbClr val="666666"/>
                </a:solidFill>
              </a:rPr>
              <a:t>2.015</a:t>
            </a:r>
            <a:r>
              <a:rPr sz="800">
                <a:solidFill>
                  <a:srgbClr val="666666"/>
                </a:solidFill>
              </a:rPr>
              <a:t> </a:t>
            </a:r>
            <a:r>
              <a:rPr sz="800" err="1">
                <a:solidFill>
                  <a:srgbClr val="666666"/>
                </a:solidFill>
              </a:rPr>
              <a:t>casos</a:t>
            </a:r>
            <a:endParaRPr sz="800">
              <a:solidFill>
                <a:srgbClr val="666666"/>
              </a:solidFill>
            </a:endParaRPr>
          </a:p>
        </p:txBody>
      </p:sp>
      <p:graphicFrame>
        <p:nvGraphicFramePr>
          <p:cNvPr id="169" name="Google Shape;195;p5"/>
          <p:cNvGraphicFramePr/>
          <p:nvPr>
            <p:extLst>
              <p:ext uri="{D42A27DB-BD31-4B8C-83A1-F6EECF244321}">
                <p14:modId xmlns:p14="http://schemas.microsoft.com/office/powerpoint/2010/main" val="905796212"/>
              </p:ext>
            </p:extLst>
          </p:nvPr>
        </p:nvGraphicFramePr>
        <p:xfrm>
          <a:off x="6707454" y="1692730"/>
          <a:ext cx="2511829" cy="3009457"/>
        </p:xfrm>
        <a:graphic>
          <a:graphicData uri="http://schemas.openxmlformats.org/drawingml/2006/chart">
            <c:chart xmlns:c="http://schemas.openxmlformats.org/drawingml/2006/chart" xmlns:r="http://schemas.openxmlformats.org/officeDocument/2006/relationships" r:id="rId3"/>
          </a:graphicData>
        </a:graphic>
      </p:graphicFrame>
      <p:sp>
        <p:nvSpPr>
          <p:cNvPr id="9" name="3 CuadroTexto">
            <a:extLst>
              <a:ext uri="{FF2B5EF4-FFF2-40B4-BE49-F238E27FC236}">
                <a16:creationId xmlns:a16="http://schemas.microsoft.com/office/drawing/2014/main" id="{4B2BA06F-2976-6142-97A0-4629DD3877D2}"/>
              </a:ext>
            </a:extLst>
          </p:cNvPr>
          <p:cNvSpPr txBox="1"/>
          <p:nvPr/>
        </p:nvSpPr>
        <p:spPr>
          <a:xfrm>
            <a:off x="7060385" y="1595096"/>
            <a:ext cx="1443256" cy="12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lvl="1" indent="7938">
              <a:lnSpc>
                <a:spcPts val="1000"/>
              </a:lnSpc>
              <a:spcBef>
                <a:spcPts val="300"/>
              </a:spcBef>
              <a:defRPr sz="800" b="1">
                <a:solidFill>
                  <a:srgbClr val="2A2A2A"/>
                </a:solidFill>
                <a:latin typeface="BBVABentonSans"/>
                <a:ea typeface="BBVABentonSans"/>
                <a:cs typeface="BBVABentonSans"/>
                <a:sym typeface="BBVABentonSans"/>
              </a:defRPr>
            </a:pPr>
            <a:r>
              <a:rPr lang="es-ES" dirty="0"/>
              <a:t>Valor medio</a:t>
            </a: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object 2"/>
          <p:cNvSpPr txBox="1">
            <a:spLocks noGrp="1"/>
          </p:cNvSpPr>
          <p:nvPr>
            <p:ph type="sldNum" sz="quarter" idx="2"/>
          </p:nvPr>
        </p:nvSpPr>
        <p:spPr>
          <a:xfrm>
            <a:off x="8958567" y="3138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
        <p:nvSpPr>
          <p:cNvPr id="172" name="Título 1"/>
          <p:cNvSpPr txBox="1">
            <a:spLocks noGrp="1"/>
          </p:cNvSpPr>
          <p:nvPr>
            <p:ph type="title"/>
          </p:nvPr>
        </p:nvSpPr>
        <p:spPr>
          <a:xfrm>
            <a:off x="468000" y="396000"/>
            <a:ext cx="8219214" cy="342001"/>
          </a:xfrm>
          <a:prstGeom prst="rect">
            <a:avLst/>
          </a:prstGeom>
        </p:spPr>
        <p:txBody>
          <a:bodyPr>
            <a:normAutofit/>
          </a:bodyPr>
          <a:lstStyle>
            <a:lvl1pPr>
              <a:defRPr sz="1800"/>
            </a:lvl1pPr>
          </a:lstStyle>
          <a:p>
            <a:r>
              <a:rPr dirty="0" err="1">
                <a:solidFill>
                  <a:srgbClr val="084481"/>
                </a:solidFill>
              </a:rPr>
              <a:t>Vigencia</a:t>
            </a:r>
            <a:r>
              <a:rPr dirty="0">
                <a:solidFill>
                  <a:srgbClr val="084481"/>
                </a:solidFill>
              </a:rPr>
              <a:t> de </a:t>
            </a:r>
            <a:r>
              <a:rPr dirty="0" err="1">
                <a:solidFill>
                  <a:srgbClr val="084481"/>
                </a:solidFill>
              </a:rPr>
              <a:t>valores</a:t>
            </a:r>
            <a:r>
              <a:rPr dirty="0">
                <a:solidFill>
                  <a:srgbClr val="084481"/>
                </a:solidFill>
              </a:rPr>
              <a:t> de las personas</a:t>
            </a:r>
          </a:p>
        </p:txBody>
      </p:sp>
      <p:sp>
        <p:nvSpPr>
          <p:cNvPr id="173" name="3 CuadroTexto"/>
          <p:cNvSpPr txBox="1"/>
          <p:nvPr/>
        </p:nvSpPr>
        <p:spPr>
          <a:xfrm>
            <a:off x="473009" y="893143"/>
            <a:ext cx="8197982"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lvl="1" indent="7938" algn="just">
              <a:lnSpc>
                <a:spcPts val="1600"/>
              </a:lnSpc>
              <a:spcBef>
                <a:spcPts val="600"/>
              </a:spcBef>
              <a:defRPr sz="1200">
                <a:solidFill>
                  <a:srgbClr val="2A2A2A"/>
                </a:solidFill>
                <a:latin typeface="BBVABentonSans"/>
                <a:ea typeface="BBVABentonSans"/>
                <a:cs typeface="BBVABentonSans"/>
                <a:sym typeface="BBVABentonSans"/>
              </a:defRPr>
            </a:pPr>
            <a:r>
              <a:rPr lang="es-AR" dirty="0"/>
              <a:t>En un marco en el que la honradez constituye un factor clave asociado a la confianza, los españoles consideran que la mayoría de las personas son generosas, actúan de manera ética, cumplen lo que prometen y dicen la verdad. </a:t>
            </a:r>
            <a:endParaRPr dirty="0"/>
          </a:p>
        </p:txBody>
      </p:sp>
      <p:sp>
        <p:nvSpPr>
          <p:cNvPr id="174" name="3 CuadroTexto"/>
          <p:cNvSpPr txBox="1"/>
          <p:nvPr/>
        </p:nvSpPr>
        <p:spPr>
          <a:xfrm>
            <a:off x="468000" y="2958657"/>
            <a:ext cx="2238108"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lvl="1" indent="7938">
              <a:lnSpc>
                <a:spcPts val="1200"/>
              </a:lnSpc>
              <a:defRPr sz="800" b="1">
                <a:solidFill>
                  <a:srgbClr val="2A2A2A"/>
                </a:solidFill>
                <a:latin typeface="BBVABentonSans"/>
                <a:ea typeface="BBVABentonSans"/>
                <a:cs typeface="BBVABentonSans"/>
                <a:sym typeface="BBVABentonSans"/>
              </a:defRPr>
            </a:pPr>
            <a:r>
              <a:rPr sz="1100" dirty="0">
                <a:solidFill>
                  <a:srgbClr val="666666"/>
                </a:solidFill>
              </a:rPr>
              <a:t>¿</a:t>
            </a:r>
            <a:r>
              <a:rPr sz="1100" dirty="0" err="1">
                <a:solidFill>
                  <a:srgbClr val="666666"/>
                </a:solidFill>
              </a:rPr>
              <a:t>En</a:t>
            </a:r>
            <a:r>
              <a:rPr sz="1100" dirty="0">
                <a:solidFill>
                  <a:srgbClr val="666666"/>
                </a:solidFill>
              </a:rPr>
              <a:t> </a:t>
            </a:r>
            <a:r>
              <a:rPr sz="1100" dirty="0" err="1">
                <a:solidFill>
                  <a:srgbClr val="666666"/>
                </a:solidFill>
              </a:rPr>
              <a:t>qué</a:t>
            </a:r>
            <a:r>
              <a:rPr sz="1100" dirty="0">
                <a:solidFill>
                  <a:srgbClr val="666666"/>
                </a:solidFill>
              </a:rPr>
              <a:t> </a:t>
            </a:r>
            <a:r>
              <a:rPr sz="1100" dirty="0" err="1">
                <a:solidFill>
                  <a:srgbClr val="666666"/>
                </a:solidFill>
              </a:rPr>
              <a:t>medida</a:t>
            </a:r>
            <a:r>
              <a:rPr sz="1100" dirty="0">
                <a:solidFill>
                  <a:srgbClr val="666666"/>
                </a:solidFill>
              </a:rPr>
              <a:t> </a:t>
            </a:r>
            <a:r>
              <a:rPr sz="1100" dirty="0" err="1">
                <a:solidFill>
                  <a:srgbClr val="666666"/>
                </a:solidFill>
              </a:rPr>
              <a:t>cree</a:t>
            </a:r>
            <a:r>
              <a:rPr sz="1100" dirty="0">
                <a:solidFill>
                  <a:srgbClr val="666666"/>
                </a:solidFill>
              </a:rPr>
              <a:t> </a:t>
            </a:r>
            <a:r>
              <a:rPr sz="1100" dirty="0" err="1">
                <a:solidFill>
                  <a:srgbClr val="666666"/>
                </a:solidFill>
              </a:rPr>
              <a:t>usted</a:t>
            </a:r>
            <a:r>
              <a:rPr sz="1100" dirty="0">
                <a:solidFill>
                  <a:srgbClr val="666666"/>
                </a:solidFill>
              </a:rPr>
              <a:t> que la </a:t>
            </a:r>
            <a:r>
              <a:rPr sz="1100" dirty="0" err="1">
                <a:solidFill>
                  <a:srgbClr val="666666"/>
                </a:solidFill>
              </a:rPr>
              <a:t>mayoría</a:t>
            </a:r>
            <a:r>
              <a:rPr sz="1100" dirty="0">
                <a:solidFill>
                  <a:srgbClr val="666666"/>
                </a:solidFill>
              </a:rPr>
              <a:t> de las personas </a:t>
            </a:r>
            <a:r>
              <a:rPr sz="1100" dirty="0" err="1">
                <a:solidFill>
                  <a:srgbClr val="666666"/>
                </a:solidFill>
              </a:rPr>
              <a:t>siguen</a:t>
            </a:r>
            <a:r>
              <a:rPr sz="1100" dirty="0">
                <a:solidFill>
                  <a:srgbClr val="666666"/>
                </a:solidFill>
              </a:rPr>
              <a:t> </a:t>
            </a:r>
            <a:r>
              <a:rPr sz="1100" dirty="0" err="1">
                <a:solidFill>
                  <a:srgbClr val="666666"/>
                </a:solidFill>
              </a:rPr>
              <a:t>estos</a:t>
            </a:r>
            <a:r>
              <a:rPr sz="1100" dirty="0">
                <a:solidFill>
                  <a:srgbClr val="666666"/>
                </a:solidFill>
              </a:rPr>
              <a:t> </a:t>
            </a:r>
            <a:r>
              <a:rPr sz="1100" dirty="0" err="1">
                <a:solidFill>
                  <a:srgbClr val="666666"/>
                </a:solidFill>
              </a:rPr>
              <a:t>principios</a:t>
            </a:r>
            <a:r>
              <a:rPr sz="1100" dirty="0">
                <a:solidFill>
                  <a:srgbClr val="666666"/>
                </a:solidFill>
              </a:rPr>
              <a:t> </a:t>
            </a:r>
            <a:r>
              <a:rPr sz="1100" dirty="0" err="1">
                <a:solidFill>
                  <a:srgbClr val="666666"/>
                </a:solidFill>
              </a:rPr>
              <a:t>en</a:t>
            </a:r>
            <a:r>
              <a:rPr sz="1100" dirty="0">
                <a:solidFill>
                  <a:srgbClr val="666666"/>
                </a:solidFill>
              </a:rPr>
              <a:t> </a:t>
            </a:r>
            <a:r>
              <a:rPr sz="1100" dirty="0" err="1">
                <a:solidFill>
                  <a:srgbClr val="666666"/>
                </a:solidFill>
              </a:rPr>
              <a:t>su</a:t>
            </a:r>
            <a:r>
              <a:rPr sz="1100" dirty="0">
                <a:solidFill>
                  <a:srgbClr val="666666"/>
                </a:solidFill>
              </a:rPr>
              <a:t> </a:t>
            </a:r>
            <a:r>
              <a:rPr sz="1100" dirty="0" err="1">
                <a:solidFill>
                  <a:srgbClr val="666666"/>
                </a:solidFill>
              </a:rPr>
              <a:t>vida</a:t>
            </a:r>
            <a:r>
              <a:rPr sz="1100" dirty="0">
                <a:solidFill>
                  <a:srgbClr val="666666"/>
                </a:solidFill>
              </a:rPr>
              <a:t> </a:t>
            </a:r>
            <a:r>
              <a:rPr sz="1100" dirty="0" err="1">
                <a:solidFill>
                  <a:srgbClr val="666666"/>
                </a:solidFill>
              </a:rPr>
              <a:t>cotidiana</a:t>
            </a:r>
            <a:r>
              <a:rPr sz="1100" dirty="0">
                <a:solidFill>
                  <a:srgbClr val="666666"/>
                </a:solidFill>
              </a:rPr>
              <a:t>?</a:t>
            </a:r>
          </a:p>
        </p:txBody>
      </p:sp>
      <p:sp>
        <p:nvSpPr>
          <p:cNvPr id="175" name="3 CuadroTexto"/>
          <p:cNvSpPr txBox="1"/>
          <p:nvPr/>
        </p:nvSpPr>
        <p:spPr>
          <a:xfrm>
            <a:off x="468000" y="3769544"/>
            <a:ext cx="2178947"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lvl="1" indent="7938">
              <a:lnSpc>
                <a:spcPts val="1000"/>
              </a:lnSpc>
              <a:spcBef>
                <a:spcPts val="300"/>
              </a:spcBef>
              <a:defRPr sz="800">
                <a:solidFill>
                  <a:srgbClr val="2A2A2A"/>
                </a:solidFill>
                <a:latin typeface="BBVABentonSans"/>
                <a:ea typeface="BBVABentonSans"/>
                <a:cs typeface="BBVABentonSans"/>
                <a:sym typeface="BBVABentonSans"/>
              </a:defRPr>
            </a:pPr>
            <a:r>
              <a:rPr sz="900" err="1">
                <a:solidFill>
                  <a:srgbClr val="666666"/>
                </a:solidFill>
              </a:rPr>
              <a:t>Distribución</a:t>
            </a:r>
            <a:r>
              <a:rPr sz="900">
                <a:solidFill>
                  <a:srgbClr val="666666"/>
                </a:solidFill>
              </a:rPr>
              <a:t> y media en </a:t>
            </a:r>
            <a:r>
              <a:rPr sz="900" err="1">
                <a:solidFill>
                  <a:srgbClr val="666666"/>
                </a:solidFill>
              </a:rPr>
              <a:t>una</a:t>
            </a:r>
            <a:r>
              <a:rPr sz="900">
                <a:solidFill>
                  <a:srgbClr val="666666"/>
                </a:solidFill>
              </a:rPr>
              <a:t> </a:t>
            </a:r>
            <a:r>
              <a:rPr sz="900" err="1">
                <a:solidFill>
                  <a:srgbClr val="666666"/>
                </a:solidFill>
              </a:rPr>
              <a:t>escala</a:t>
            </a:r>
            <a:r>
              <a:rPr sz="900">
                <a:solidFill>
                  <a:srgbClr val="666666"/>
                </a:solidFill>
              </a:rPr>
              <a:t> de 0 a 10, en la que 0 </a:t>
            </a:r>
            <a:r>
              <a:rPr sz="900" err="1">
                <a:solidFill>
                  <a:srgbClr val="666666"/>
                </a:solidFill>
              </a:rPr>
              <a:t>significa</a:t>
            </a:r>
            <a:r>
              <a:rPr sz="900">
                <a:solidFill>
                  <a:srgbClr val="666666"/>
                </a:solidFill>
              </a:rPr>
              <a:t> que “no </a:t>
            </a:r>
            <a:r>
              <a:rPr sz="900" err="1">
                <a:solidFill>
                  <a:srgbClr val="666666"/>
                </a:solidFill>
              </a:rPr>
              <a:t>siguen</a:t>
            </a:r>
            <a:r>
              <a:rPr sz="900">
                <a:solidFill>
                  <a:srgbClr val="666666"/>
                </a:solidFill>
              </a:rPr>
              <a:t> </a:t>
            </a:r>
            <a:r>
              <a:rPr sz="900" err="1">
                <a:solidFill>
                  <a:srgbClr val="666666"/>
                </a:solidFill>
              </a:rPr>
              <a:t>estos</a:t>
            </a:r>
            <a:r>
              <a:rPr sz="900">
                <a:solidFill>
                  <a:srgbClr val="666666"/>
                </a:solidFill>
              </a:rPr>
              <a:t> </a:t>
            </a:r>
            <a:r>
              <a:rPr sz="900" err="1">
                <a:solidFill>
                  <a:srgbClr val="666666"/>
                </a:solidFill>
              </a:rPr>
              <a:t>principios</a:t>
            </a:r>
            <a:r>
              <a:rPr sz="900">
                <a:solidFill>
                  <a:srgbClr val="666666"/>
                </a:solidFill>
              </a:rPr>
              <a:t> en </a:t>
            </a:r>
            <a:r>
              <a:rPr sz="900" err="1">
                <a:solidFill>
                  <a:srgbClr val="666666"/>
                </a:solidFill>
              </a:rPr>
              <a:t>absoluto</a:t>
            </a:r>
            <a:r>
              <a:rPr sz="900">
                <a:solidFill>
                  <a:srgbClr val="666666"/>
                </a:solidFill>
              </a:rPr>
              <a:t>” y 10 que “los </a:t>
            </a:r>
            <a:r>
              <a:rPr sz="900" err="1">
                <a:solidFill>
                  <a:srgbClr val="666666"/>
                </a:solidFill>
              </a:rPr>
              <a:t>siguen</a:t>
            </a:r>
            <a:r>
              <a:rPr sz="900">
                <a:solidFill>
                  <a:srgbClr val="666666"/>
                </a:solidFill>
              </a:rPr>
              <a:t> </a:t>
            </a:r>
            <a:r>
              <a:rPr sz="900" err="1">
                <a:solidFill>
                  <a:srgbClr val="666666"/>
                </a:solidFill>
              </a:rPr>
              <a:t>completamente</a:t>
            </a:r>
            <a:r>
              <a:rPr sz="900">
                <a:solidFill>
                  <a:srgbClr val="666666"/>
                </a:solidFill>
              </a:rPr>
              <a:t>”. </a:t>
            </a:r>
            <a:r>
              <a:rPr lang="es-ES" sz="900">
                <a:solidFill>
                  <a:srgbClr val="666666"/>
                </a:solidFill>
              </a:rPr>
              <a:t> </a:t>
            </a:r>
            <a:r>
              <a:rPr sz="800">
                <a:solidFill>
                  <a:srgbClr val="666666"/>
                </a:solidFill>
              </a:rPr>
              <a:t>Base: </a:t>
            </a:r>
            <a:r>
              <a:rPr lang="es-ES" sz="800">
                <a:solidFill>
                  <a:srgbClr val="666666"/>
                </a:solidFill>
              </a:rPr>
              <a:t>2.015</a:t>
            </a:r>
            <a:r>
              <a:rPr sz="800">
                <a:solidFill>
                  <a:srgbClr val="666666"/>
                </a:solidFill>
              </a:rPr>
              <a:t> </a:t>
            </a:r>
            <a:r>
              <a:rPr sz="800" err="1">
                <a:solidFill>
                  <a:srgbClr val="666666"/>
                </a:solidFill>
              </a:rPr>
              <a:t>casos</a:t>
            </a:r>
            <a:r>
              <a:rPr sz="800">
                <a:solidFill>
                  <a:srgbClr val="666666"/>
                </a:solidFill>
              </a:rPr>
              <a:t>.</a:t>
            </a:r>
          </a:p>
        </p:txBody>
      </p:sp>
      <p:graphicFrame>
        <p:nvGraphicFramePr>
          <p:cNvPr id="8" name="Object 8">
            <a:extLst>
              <a:ext uri="{FF2B5EF4-FFF2-40B4-BE49-F238E27FC236}">
                <a16:creationId xmlns:a16="http://schemas.microsoft.com/office/drawing/2014/main" id="{CD1855DF-F0FE-144C-95F6-0AD93145191E}"/>
              </a:ext>
            </a:extLst>
          </p:cNvPr>
          <p:cNvGraphicFramePr>
            <a:graphicFrameLocks noChangeAspect="1"/>
          </p:cNvGraphicFramePr>
          <p:nvPr>
            <p:extLst>
              <p:ext uri="{D42A27DB-BD31-4B8C-83A1-F6EECF244321}">
                <p14:modId xmlns:p14="http://schemas.microsoft.com/office/powerpoint/2010/main" val="764187160"/>
              </p:ext>
            </p:extLst>
          </p:nvPr>
        </p:nvGraphicFramePr>
        <p:xfrm>
          <a:off x="2624087" y="1954435"/>
          <a:ext cx="6847428" cy="3237255"/>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1">
            <a:extLst>
              <a:ext uri="{FF2B5EF4-FFF2-40B4-BE49-F238E27FC236}">
                <a16:creationId xmlns:a16="http://schemas.microsoft.com/office/drawing/2014/main" id="{36087459-0196-DF42-9F9A-16170A47C0D3}"/>
              </a:ext>
            </a:extLst>
          </p:cNvPr>
          <p:cNvSpPr txBox="1"/>
          <p:nvPr/>
        </p:nvSpPr>
        <p:spPr>
          <a:xfrm>
            <a:off x="3624733" y="2016000"/>
            <a:ext cx="524357" cy="212384"/>
          </a:xfrm>
          <a:prstGeom prst="rect">
            <a:avLst/>
          </a:prstGeom>
          <a:solidFill>
            <a:srgbClr val="D3D3D3"/>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AR" sz="1000" b="1" dirty="0">
                <a:solidFill>
                  <a:srgbClr val="002060"/>
                </a:solidFill>
                <a:latin typeface="BentonSansBBVA Book" pitchFamily="2" charset="77"/>
                <a:cs typeface="Calibri" panose="020F0502020204030204" pitchFamily="34" charset="0"/>
              </a:rPr>
              <a:t>6,3</a:t>
            </a:r>
          </a:p>
          <a:p>
            <a:pPr algn="ctr"/>
            <a:endParaRPr lang="es-AR" sz="900" dirty="0">
              <a:solidFill>
                <a:srgbClr val="002060"/>
              </a:solidFill>
              <a:latin typeface="BentonSansBBVA Book" pitchFamily="2" charset="77"/>
            </a:endParaRPr>
          </a:p>
        </p:txBody>
      </p:sp>
      <p:sp>
        <p:nvSpPr>
          <p:cNvPr id="11" name="CuadroTexto 10">
            <a:extLst>
              <a:ext uri="{FF2B5EF4-FFF2-40B4-BE49-F238E27FC236}">
                <a16:creationId xmlns:a16="http://schemas.microsoft.com/office/drawing/2014/main" id="{3CCC95DA-3B74-B349-A9D3-CC3652927810}"/>
              </a:ext>
            </a:extLst>
          </p:cNvPr>
          <p:cNvSpPr txBox="1"/>
          <p:nvPr/>
        </p:nvSpPr>
        <p:spPr>
          <a:xfrm>
            <a:off x="2624087" y="1999260"/>
            <a:ext cx="694421"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AR" sz="800" b="0" i="0" u="none" strike="noStrike" kern="0" cap="none" spc="0" normalizeH="0" baseline="0" noProof="0" dirty="0">
                <a:ln>
                  <a:noFill/>
                </a:ln>
                <a:solidFill>
                  <a:srgbClr val="666666"/>
                </a:solidFill>
                <a:effectLst/>
                <a:uLnTx/>
                <a:uFillTx/>
              </a:rPr>
              <a:t>Valor medio</a:t>
            </a:r>
          </a:p>
        </p:txBody>
      </p:sp>
      <p:sp>
        <p:nvSpPr>
          <p:cNvPr id="12" name="CuadroTexto 1">
            <a:extLst>
              <a:ext uri="{FF2B5EF4-FFF2-40B4-BE49-F238E27FC236}">
                <a16:creationId xmlns:a16="http://schemas.microsoft.com/office/drawing/2014/main" id="{FD907EF3-E806-204C-ABF5-E4069C96316B}"/>
              </a:ext>
            </a:extLst>
          </p:cNvPr>
          <p:cNvSpPr txBox="1"/>
          <p:nvPr/>
        </p:nvSpPr>
        <p:spPr>
          <a:xfrm>
            <a:off x="4988713" y="2016000"/>
            <a:ext cx="524357" cy="212384"/>
          </a:xfrm>
          <a:prstGeom prst="rect">
            <a:avLst/>
          </a:prstGeom>
          <a:solidFill>
            <a:srgbClr val="D3D3D3"/>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AR" sz="1000" b="1" dirty="0">
                <a:solidFill>
                  <a:srgbClr val="002060"/>
                </a:solidFill>
                <a:latin typeface="BentonSansBBVA Book" pitchFamily="2" charset="77"/>
                <a:cs typeface="Calibri" panose="020F0502020204030204" pitchFamily="34" charset="0"/>
              </a:rPr>
              <a:t>6,2</a:t>
            </a:r>
          </a:p>
          <a:p>
            <a:pPr algn="ctr"/>
            <a:endParaRPr lang="es-AR" sz="900" dirty="0">
              <a:solidFill>
                <a:srgbClr val="002060"/>
              </a:solidFill>
              <a:latin typeface="BentonSansBBVA Book" pitchFamily="2" charset="77"/>
            </a:endParaRPr>
          </a:p>
        </p:txBody>
      </p:sp>
      <p:sp>
        <p:nvSpPr>
          <p:cNvPr id="13" name="CuadroTexto 1">
            <a:extLst>
              <a:ext uri="{FF2B5EF4-FFF2-40B4-BE49-F238E27FC236}">
                <a16:creationId xmlns:a16="http://schemas.microsoft.com/office/drawing/2014/main" id="{F06D7C57-202D-D243-8FE6-B20ABC779DE5}"/>
              </a:ext>
            </a:extLst>
          </p:cNvPr>
          <p:cNvSpPr txBox="1"/>
          <p:nvPr/>
        </p:nvSpPr>
        <p:spPr>
          <a:xfrm>
            <a:off x="6354061" y="2016000"/>
            <a:ext cx="524357" cy="212384"/>
          </a:xfrm>
          <a:prstGeom prst="rect">
            <a:avLst/>
          </a:prstGeom>
          <a:solidFill>
            <a:srgbClr val="D3D3D3"/>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AR" sz="1000" b="1" dirty="0">
                <a:solidFill>
                  <a:srgbClr val="002060"/>
                </a:solidFill>
                <a:latin typeface="BentonSansBBVA Book" pitchFamily="2" charset="77"/>
                <a:cs typeface="Calibri" panose="020F0502020204030204" pitchFamily="34" charset="0"/>
              </a:rPr>
              <a:t>6,0</a:t>
            </a:r>
          </a:p>
          <a:p>
            <a:pPr algn="ctr"/>
            <a:endParaRPr lang="es-AR" sz="900" dirty="0">
              <a:solidFill>
                <a:srgbClr val="002060"/>
              </a:solidFill>
              <a:latin typeface="BentonSansBBVA Book" pitchFamily="2" charset="77"/>
            </a:endParaRPr>
          </a:p>
        </p:txBody>
      </p:sp>
      <p:sp>
        <p:nvSpPr>
          <p:cNvPr id="14" name="CuadroTexto 1">
            <a:extLst>
              <a:ext uri="{FF2B5EF4-FFF2-40B4-BE49-F238E27FC236}">
                <a16:creationId xmlns:a16="http://schemas.microsoft.com/office/drawing/2014/main" id="{42854461-A2A3-CF4E-983D-BF2CA5560DE2}"/>
              </a:ext>
            </a:extLst>
          </p:cNvPr>
          <p:cNvSpPr txBox="1"/>
          <p:nvPr/>
        </p:nvSpPr>
        <p:spPr>
          <a:xfrm>
            <a:off x="7718041" y="2016000"/>
            <a:ext cx="524357" cy="212384"/>
          </a:xfrm>
          <a:prstGeom prst="rect">
            <a:avLst/>
          </a:prstGeom>
          <a:solidFill>
            <a:srgbClr val="D3D3D3"/>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AR" sz="1000" b="1" dirty="0">
                <a:solidFill>
                  <a:srgbClr val="002060"/>
                </a:solidFill>
                <a:latin typeface="BentonSansBBVA Book" pitchFamily="2" charset="77"/>
                <a:cs typeface="Calibri" panose="020F0502020204030204" pitchFamily="34" charset="0"/>
              </a:rPr>
              <a:t>5,9</a:t>
            </a:r>
          </a:p>
          <a:p>
            <a:pPr algn="ctr"/>
            <a:endParaRPr lang="es-AR" sz="900" dirty="0">
              <a:solidFill>
                <a:srgbClr val="002060"/>
              </a:solidFill>
              <a:latin typeface="BentonSansBBVA Book" pitchFamily="2" charset="77"/>
            </a:endParaRPr>
          </a:p>
        </p:txBody>
      </p:sp>
    </p:spTree>
    <p:extLst>
      <p:ext uri="{BB962C8B-B14F-4D97-AF65-F5344CB8AC3E}">
        <p14:creationId xmlns:p14="http://schemas.microsoft.com/office/powerpoint/2010/main" val="39518363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object 2"/>
          <p:cNvSpPr txBox="1">
            <a:spLocks noGrp="1"/>
          </p:cNvSpPr>
          <p:nvPr>
            <p:ph type="sldNum" sz="quarter" idx="2"/>
          </p:nvPr>
        </p:nvSpPr>
        <p:spPr>
          <a:xfrm>
            <a:off x="8958567" y="3138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12</a:t>
            </a:fld>
            <a:endParaRPr/>
          </a:p>
        </p:txBody>
      </p:sp>
      <p:sp>
        <p:nvSpPr>
          <p:cNvPr id="179" name="Título 1"/>
          <p:cNvSpPr txBox="1">
            <a:spLocks noGrp="1"/>
          </p:cNvSpPr>
          <p:nvPr>
            <p:ph type="title"/>
          </p:nvPr>
        </p:nvSpPr>
        <p:spPr>
          <a:xfrm>
            <a:off x="468000" y="396000"/>
            <a:ext cx="8219214" cy="342001"/>
          </a:xfrm>
          <a:prstGeom prst="rect">
            <a:avLst/>
          </a:prstGeom>
        </p:spPr>
        <p:txBody>
          <a:bodyPr/>
          <a:lstStyle>
            <a:lvl1pPr>
              <a:defRPr sz="1800"/>
            </a:lvl1pPr>
          </a:lstStyle>
          <a:p>
            <a:r>
              <a:rPr lang="es-ES" dirty="0">
                <a:solidFill>
                  <a:srgbClr val="084481"/>
                </a:solidFill>
              </a:rPr>
              <a:t>Características sociodemográficas</a:t>
            </a:r>
            <a:r>
              <a:rPr dirty="0">
                <a:solidFill>
                  <a:srgbClr val="084481"/>
                </a:solidFill>
              </a:rPr>
              <a:t> y </a:t>
            </a:r>
            <a:r>
              <a:rPr dirty="0" err="1">
                <a:solidFill>
                  <a:srgbClr val="084481"/>
                </a:solidFill>
              </a:rPr>
              <a:t>confianza</a:t>
            </a:r>
            <a:endParaRPr dirty="0">
              <a:solidFill>
                <a:srgbClr val="084481"/>
              </a:solidFill>
            </a:endParaRPr>
          </a:p>
        </p:txBody>
      </p:sp>
      <p:sp>
        <p:nvSpPr>
          <p:cNvPr id="180" name="3 CuadroTexto"/>
          <p:cNvSpPr txBox="1"/>
          <p:nvPr/>
        </p:nvSpPr>
        <p:spPr>
          <a:xfrm>
            <a:off x="473009" y="670723"/>
            <a:ext cx="8607225" cy="9618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lvl="1" indent="7938" algn="just">
              <a:lnSpc>
                <a:spcPts val="1500"/>
              </a:lnSpc>
              <a:spcBef>
                <a:spcPts val="600"/>
              </a:spcBef>
              <a:defRPr sz="1100">
                <a:solidFill>
                  <a:srgbClr val="2A2A2A"/>
                </a:solidFill>
                <a:latin typeface="BBVABentonSans"/>
                <a:ea typeface="BBVABentonSans"/>
                <a:cs typeface="BBVABentonSans"/>
                <a:sym typeface="BBVABentonSans"/>
              </a:defRPr>
            </a:pPr>
            <a:r>
              <a:rPr lang="es-AR" dirty="0"/>
              <a:t>La edad aparece como un factor de confianza y predomina la percepción de que se puede confiar más en la gente mayor que en la gente joven. Por el contrario,</a:t>
            </a:r>
            <a:r>
              <a:rPr dirty="0"/>
              <a:t> la </a:t>
            </a:r>
            <a:r>
              <a:rPr dirty="0" err="1"/>
              <a:t>amplia</a:t>
            </a:r>
            <a:r>
              <a:rPr dirty="0"/>
              <a:t> </a:t>
            </a:r>
            <a:r>
              <a:rPr dirty="0" err="1"/>
              <a:t>mayoría</a:t>
            </a:r>
            <a:r>
              <a:rPr dirty="0"/>
              <a:t> dice </a:t>
            </a:r>
            <a:r>
              <a:rPr dirty="0" err="1"/>
              <a:t>espontáneamente</a:t>
            </a:r>
            <a:r>
              <a:rPr dirty="0"/>
              <a:t> que la </a:t>
            </a:r>
            <a:r>
              <a:rPr dirty="0" err="1"/>
              <a:t>raza</a:t>
            </a:r>
            <a:r>
              <a:rPr dirty="0"/>
              <a:t> o </a:t>
            </a:r>
            <a:r>
              <a:rPr dirty="0" err="1"/>
              <a:t>grupo</a:t>
            </a:r>
            <a:r>
              <a:rPr dirty="0"/>
              <a:t> </a:t>
            </a:r>
            <a:r>
              <a:rPr dirty="0" err="1"/>
              <a:t>étnico</a:t>
            </a:r>
            <a:r>
              <a:rPr lang="es-ES" dirty="0"/>
              <a:t>, así como los estudios universitarios son</a:t>
            </a:r>
            <a:r>
              <a:rPr dirty="0"/>
              <a:t> </a:t>
            </a:r>
            <a:r>
              <a:rPr dirty="0" err="1"/>
              <a:t>indistinto</a:t>
            </a:r>
            <a:r>
              <a:rPr lang="es-ES" dirty="0"/>
              <a:t>s</a:t>
            </a:r>
            <a:r>
              <a:rPr dirty="0"/>
              <a:t> a la hora de </a:t>
            </a:r>
            <a:r>
              <a:rPr dirty="0" err="1"/>
              <a:t>confiar</a:t>
            </a:r>
            <a:r>
              <a:rPr lang="es-ES" dirty="0"/>
              <a:t> en alguien</a:t>
            </a:r>
            <a:r>
              <a:rPr dirty="0"/>
              <a:t>. </a:t>
            </a:r>
            <a:r>
              <a:rPr lang="es-ES" dirty="0"/>
              <a:t>Casi para la </a:t>
            </a:r>
            <a:r>
              <a:rPr dirty="0" err="1"/>
              <a:t>mitad</a:t>
            </a:r>
            <a:r>
              <a:rPr dirty="0"/>
              <a:t>, </a:t>
            </a:r>
            <a:r>
              <a:rPr lang="es-ES_tradnl" dirty="0"/>
              <a:t>ni </a:t>
            </a:r>
            <a:r>
              <a:rPr dirty="0"/>
              <a:t>el </a:t>
            </a:r>
            <a:r>
              <a:rPr dirty="0" err="1"/>
              <a:t>sexo</a:t>
            </a:r>
            <a:r>
              <a:rPr dirty="0"/>
              <a:t> </a:t>
            </a:r>
            <a:r>
              <a:rPr dirty="0" err="1"/>
              <a:t>ni</a:t>
            </a:r>
            <a:r>
              <a:rPr dirty="0"/>
              <a:t> las </a:t>
            </a:r>
            <a:r>
              <a:rPr dirty="0" err="1"/>
              <a:t>creencias</a:t>
            </a:r>
            <a:r>
              <a:rPr dirty="0"/>
              <a:t> </a:t>
            </a:r>
            <a:r>
              <a:rPr dirty="0" err="1"/>
              <a:t>religiosas</a:t>
            </a:r>
            <a:r>
              <a:rPr dirty="0"/>
              <a:t> </a:t>
            </a:r>
            <a:r>
              <a:rPr dirty="0" err="1"/>
              <a:t>resultan</a:t>
            </a:r>
            <a:r>
              <a:rPr dirty="0"/>
              <a:t> </a:t>
            </a:r>
            <a:r>
              <a:rPr dirty="0" err="1"/>
              <a:t>importantes</a:t>
            </a:r>
            <a:r>
              <a:rPr dirty="0"/>
              <a:t>, </a:t>
            </a:r>
            <a:r>
              <a:rPr dirty="0" err="1"/>
              <a:t>aunque</a:t>
            </a:r>
            <a:r>
              <a:rPr dirty="0"/>
              <a:t> entre </a:t>
            </a:r>
            <a:r>
              <a:rPr dirty="0" err="1"/>
              <a:t>quienes</a:t>
            </a:r>
            <a:r>
              <a:rPr dirty="0"/>
              <a:t> lo</a:t>
            </a:r>
            <a:r>
              <a:rPr lang="es-ES" dirty="0"/>
              <a:t>s</a:t>
            </a:r>
            <a:r>
              <a:rPr dirty="0"/>
              <a:t> </a:t>
            </a:r>
            <a:r>
              <a:rPr dirty="0" err="1"/>
              <a:t>toman</a:t>
            </a:r>
            <a:r>
              <a:rPr dirty="0"/>
              <a:t> </a:t>
            </a:r>
            <a:r>
              <a:rPr dirty="0" err="1"/>
              <a:t>en</a:t>
            </a:r>
            <a:r>
              <a:rPr dirty="0"/>
              <a:t> </a:t>
            </a:r>
            <a:r>
              <a:rPr dirty="0" err="1"/>
              <a:t>cuenta</a:t>
            </a:r>
            <a:r>
              <a:rPr dirty="0"/>
              <a:t>, </a:t>
            </a:r>
            <a:r>
              <a:rPr dirty="0" err="1"/>
              <a:t>creen</a:t>
            </a:r>
            <a:r>
              <a:rPr dirty="0"/>
              <a:t> que se </a:t>
            </a:r>
            <a:r>
              <a:rPr dirty="0" err="1"/>
              <a:t>puede</a:t>
            </a:r>
            <a:r>
              <a:rPr dirty="0"/>
              <a:t> </a:t>
            </a:r>
            <a:r>
              <a:rPr dirty="0" err="1"/>
              <a:t>confiar</a:t>
            </a:r>
            <a:r>
              <a:rPr dirty="0"/>
              <a:t> </a:t>
            </a:r>
            <a:r>
              <a:rPr dirty="0" err="1"/>
              <a:t>más</a:t>
            </a:r>
            <a:r>
              <a:rPr dirty="0"/>
              <a:t> </a:t>
            </a:r>
            <a:r>
              <a:rPr dirty="0" err="1"/>
              <a:t>en</a:t>
            </a:r>
            <a:r>
              <a:rPr dirty="0"/>
              <a:t> las </a:t>
            </a:r>
            <a:r>
              <a:rPr dirty="0" err="1"/>
              <a:t>mujeres</a:t>
            </a:r>
            <a:r>
              <a:rPr dirty="0"/>
              <a:t> que </a:t>
            </a:r>
            <a:r>
              <a:rPr dirty="0" err="1"/>
              <a:t>en</a:t>
            </a:r>
            <a:r>
              <a:rPr dirty="0"/>
              <a:t> </a:t>
            </a:r>
            <a:r>
              <a:rPr dirty="0" err="1"/>
              <a:t>los</a:t>
            </a:r>
            <a:r>
              <a:rPr dirty="0"/>
              <a:t> hombres y </a:t>
            </a:r>
            <a:r>
              <a:rPr dirty="0" err="1"/>
              <a:t>más</a:t>
            </a:r>
            <a:r>
              <a:rPr dirty="0"/>
              <a:t> </a:t>
            </a:r>
            <a:r>
              <a:rPr dirty="0" err="1"/>
              <a:t>en</a:t>
            </a:r>
            <a:r>
              <a:rPr dirty="0"/>
              <a:t> las personas sin </a:t>
            </a:r>
            <a:r>
              <a:rPr dirty="0" err="1"/>
              <a:t>creencias</a:t>
            </a:r>
            <a:r>
              <a:rPr dirty="0"/>
              <a:t> </a:t>
            </a:r>
            <a:r>
              <a:rPr dirty="0" err="1"/>
              <a:t>religiosas</a:t>
            </a:r>
            <a:r>
              <a:rPr dirty="0"/>
              <a:t>. </a:t>
            </a:r>
          </a:p>
        </p:txBody>
      </p:sp>
      <p:sp>
        <p:nvSpPr>
          <p:cNvPr id="181" name="3 CuadroTexto"/>
          <p:cNvSpPr txBox="1"/>
          <p:nvPr/>
        </p:nvSpPr>
        <p:spPr>
          <a:xfrm>
            <a:off x="468000" y="3339771"/>
            <a:ext cx="1834042"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lvl="1" indent="7938">
              <a:lnSpc>
                <a:spcPts val="1200"/>
              </a:lnSpc>
              <a:defRPr sz="800" b="1">
                <a:solidFill>
                  <a:srgbClr val="2A2A2A"/>
                </a:solidFill>
                <a:latin typeface="BBVABentonSans"/>
                <a:ea typeface="BBVABentonSans"/>
                <a:cs typeface="BBVABentonSans"/>
                <a:sym typeface="BBVABentonSans"/>
              </a:defRPr>
            </a:pPr>
            <a:r>
              <a:rPr sz="1100" dirty="0" err="1">
                <a:solidFill>
                  <a:srgbClr val="666666"/>
                </a:solidFill>
              </a:rPr>
              <a:t>En</a:t>
            </a:r>
            <a:r>
              <a:rPr sz="1100" dirty="0">
                <a:solidFill>
                  <a:srgbClr val="666666"/>
                </a:solidFill>
              </a:rPr>
              <a:t> general , ¿</a:t>
            </a:r>
            <a:r>
              <a:rPr sz="1100" dirty="0" err="1">
                <a:solidFill>
                  <a:srgbClr val="666666"/>
                </a:solidFill>
              </a:rPr>
              <a:t>en</a:t>
            </a:r>
            <a:r>
              <a:rPr sz="1100" dirty="0">
                <a:solidFill>
                  <a:srgbClr val="666666"/>
                </a:solidFill>
              </a:rPr>
              <a:t> </a:t>
            </a:r>
            <a:r>
              <a:rPr sz="1100" dirty="0" err="1">
                <a:solidFill>
                  <a:srgbClr val="666666"/>
                </a:solidFill>
              </a:rPr>
              <a:t>quién</a:t>
            </a:r>
            <a:r>
              <a:rPr sz="1100" dirty="0">
                <a:solidFill>
                  <a:srgbClr val="666666"/>
                </a:solidFill>
              </a:rPr>
              <a:t> </a:t>
            </a:r>
            <a:r>
              <a:rPr sz="1100" dirty="0" err="1">
                <a:solidFill>
                  <a:srgbClr val="666666"/>
                </a:solidFill>
              </a:rPr>
              <a:t>cree</a:t>
            </a:r>
            <a:r>
              <a:rPr sz="1100" dirty="0">
                <a:solidFill>
                  <a:srgbClr val="666666"/>
                </a:solidFill>
              </a:rPr>
              <a:t> que se </a:t>
            </a:r>
            <a:r>
              <a:rPr sz="1100" dirty="0" err="1">
                <a:solidFill>
                  <a:srgbClr val="666666"/>
                </a:solidFill>
              </a:rPr>
              <a:t>puede</a:t>
            </a:r>
            <a:r>
              <a:rPr sz="1100" dirty="0">
                <a:solidFill>
                  <a:srgbClr val="666666"/>
                </a:solidFill>
              </a:rPr>
              <a:t> </a:t>
            </a:r>
            <a:r>
              <a:rPr sz="1100" dirty="0" err="1">
                <a:solidFill>
                  <a:srgbClr val="666666"/>
                </a:solidFill>
              </a:rPr>
              <a:t>confiar</a:t>
            </a:r>
            <a:r>
              <a:rPr sz="1100" dirty="0">
                <a:solidFill>
                  <a:srgbClr val="666666"/>
                </a:solidFill>
              </a:rPr>
              <a:t> </a:t>
            </a:r>
            <a:r>
              <a:rPr sz="1100" dirty="0" err="1">
                <a:solidFill>
                  <a:srgbClr val="666666"/>
                </a:solidFill>
              </a:rPr>
              <a:t>más</a:t>
            </a:r>
            <a:r>
              <a:rPr sz="1100" dirty="0">
                <a:solidFill>
                  <a:srgbClr val="666666"/>
                </a:solidFill>
              </a:rPr>
              <a:t>, </a:t>
            </a:r>
            <a:r>
              <a:rPr sz="1100" dirty="0" err="1">
                <a:solidFill>
                  <a:srgbClr val="666666"/>
                </a:solidFill>
              </a:rPr>
              <a:t>en</a:t>
            </a:r>
            <a:r>
              <a:rPr sz="1100" dirty="0">
                <a:solidFill>
                  <a:srgbClr val="666666"/>
                </a:solidFill>
              </a:rPr>
              <a:t>…?</a:t>
            </a:r>
          </a:p>
        </p:txBody>
      </p:sp>
      <p:sp>
        <p:nvSpPr>
          <p:cNvPr id="182" name="3 CuadroTexto"/>
          <p:cNvSpPr txBox="1"/>
          <p:nvPr/>
        </p:nvSpPr>
        <p:spPr>
          <a:xfrm>
            <a:off x="468000" y="3965537"/>
            <a:ext cx="1014241" cy="127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lvl="1" indent="7938">
              <a:lnSpc>
                <a:spcPts val="1000"/>
              </a:lnSpc>
              <a:spcBef>
                <a:spcPts val="300"/>
              </a:spcBef>
              <a:defRPr sz="800">
                <a:solidFill>
                  <a:srgbClr val="2A2A2A"/>
                </a:solidFill>
                <a:latin typeface="BBVABentonSans"/>
                <a:ea typeface="BBVABentonSans"/>
                <a:cs typeface="BBVABentonSans"/>
                <a:sym typeface="BBVABentonSans"/>
              </a:defRPr>
            </a:pPr>
            <a:r>
              <a:rPr sz="900" dirty="0">
                <a:solidFill>
                  <a:srgbClr val="666666"/>
                </a:solidFill>
              </a:rPr>
              <a:t>Base: </a:t>
            </a:r>
            <a:r>
              <a:rPr lang="es-ES" sz="900" dirty="0">
                <a:solidFill>
                  <a:srgbClr val="666666"/>
                </a:solidFill>
              </a:rPr>
              <a:t>2.015</a:t>
            </a:r>
            <a:r>
              <a:rPr sz="900" dirty="0">
                <a:solidFill>
                  <a:srgbClr val="666666"/>
                </a:solidFill>
              </a:rPr>
              <a:t> </a:t>
            </a:r>
            <a:r>
              <a:rPr sz="900" dirty="0" err="1">
                <a:solidFill>
                  <a:srgbClr val="666666"/>
                </a:solidFill>
              </a:rPr>
              <a:t>casos</a:t>
            </a:r>
            <a:endParaRPr sz="900" dirty="0">
              <a:solidFill>
                <a:srgbClr val="666666"/>
              </a:solidFill>
            </a:endParaRPr>
          </a:p>
        </p:txBody>
      </p:sp>
      <p:graphicFrame>
        <p:nvGraphicFramePr>
          <p:cNvPr id="183" name="Google Shape;311;p14"/>
          <p:cNvGraphicFramePr/>
          <p:nvPr>
            <p:extLst>
              <p:ext uri="{D42A27DB-BD31-4B8C-83A1-F6EECF244321}">
                <p14:modId xmlns:p14="http://schemas.microsoft.com/office/powerpoint/2010/main" val="3341234777"/>
              </p:ext>
            </p:extLst>
          </p:nvPr>
        </p:nvGraphicFramePr>
        <p:xfrm>
          <a:off x="2933225" y="1477618"/>
          <a:ext cx="6147009" cy="6493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4" name="Google Shape;311;p14"/>
          <p:cNvGraphicFramePr/>
          <p:nvPr>
            <p:extLst>
              <p:ext uri="{D42A27DB-BD31-4B8C-83A1-F6EECF244321}">
                <p14:modId xmlns:p14="http://schemas.microsoft.com/office/powerpoint/2010/main" val="1454430070"/>
              </p:ext>
            </p:extLst>
          </p:nvPr>
        </p:nvGraphicFramePr>
        <p:xfrm>
          <a:off x="2933225" y="2194388"/>
          <a:ext cx="6147009" cy="6493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5" name="Google Shape;311;p14"/>
          <p:cNvGraphicFramePr/>
          <p:nvPr>
            <p:extLst>
              <p:ext uri="{D42A27DB-BD31-4B8C-83A1-F6EECF244321}">
                <p14:modId xmlns:p14="http://schemas.microsoft.com/office/powerpoint/2010/main" val="4258518434"/>
              </p:ext>
            </p:extLst>
          </p:nvPr>
        </p:nvGraphicFramePr>
        <p:xfrm>
          <a:off x="2933206" y="2931281"/>
          <a:ext cx="6148555" cy="63507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ángulo 2">
            <a:extLst>
              <a:ext uri="{FF2B5EF4-FFF2-40B4-BE49-F238E27FC236}">
                <a16:creationId xmlns:a16="http://schemas.microsoft.com/office/drawing/2014/main" id="{71974208-BF18-EA46-ABEE-C28863A3216F}"/>
              </a:ext>
            </a:extLst>
          </p:cNvPr>
          <p:cNvSpPr/>
          <p:nvPr/>
        </p:nvSpPr>
        <p:spPr>
          <a:xfrm>
            <a:off x="315912" y="4506447"/>
            <a:ext cx="2509744" cy="507831"/>
          </a:xfrm>
          <a:prstGeom prst="rect">
            <a:avLst/>
          </a:prstGeom>
        </p:spPr>
        <p:txBody>
          <a:bodyPr wrap="square">
            <a:spAutoFit/>
          </a:bodyPr>
          <a:lstStyle/>
          <a:p>
            <a:r>
              <a:rPr lang="es-AR" sz="900" dirty="0">
                <a:solidFill>
                  <a:srgbClr val="666666"/>
                </a:solidFill>
                <a:latin typeface="BBVABentonSans"/>
              </a:rPr>
              <a:t>(*) Esta categoría no se lee, sino que se registra cuando el entrevistado la expresa espontáneamente </a:t>
            </a:r>
          </a:p>
        </p:txBody>
      </p:sp>
      <p:graphicFrame>
        <p:nvGraphicFramePr>
          <p:cNvPr id="12" name="Google Shape;311;p14">
            <a:extLst>
              <a:ext uri="{FF2B5EF4-FFF2-40B4-BE49-F238E27FC236}">
                <a16:creationId xmlns:a16="http://schemas.microsoft.com/office/drawing/2014/main" id="{F3A191E3-29BE-6D45-84CE-ACEC92AC67AB}"/>
              </a:ext>
            </a:extLst>
          </p:cNvPr>
          <p:cNvGraphicFramePr/>
          <p:nvPr>
            <p:extLst>
              <p:ext uri="{D42A27DB-BD31-4B8C-83A1-F6EECF244321}">
                <p14:modId xmlns:p14="http://schemas.microsoft.com/office/powerpoint/2010/main" val="3258994891"/>
              </p:ext>
            </p:extLst>
          </p:nvPr>
        </p:nvGraphicFramePr>
        <p:xfrm>
          <a:off x="2933225" y="3623026"/>
          <a:ext cx="6147009" cy="6493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oogle Shape;311;p14">
            <a:extLst>
              <a:ext uri="{FF2B5EF4-FFF2-40B4-BE49-F238E27FC236}">
                <a16:creationId xmlns:a16="http://schemas.microsoft.com/office/drawing/2014/main" id="{539D1412-7782-7540-A12D-232DE1AC43FA}"/>
              </a:ext>
            </a:extLst>
          </p:cNvPr>
          <p:cNvGraphicFramePr/>
          <p:nvPr>
            <p:extLst>
              <p:ext uri="{D42A27DB-BD31-4B8C-83A1-F6EECF244321}">
                <p14:modId xmlns:p14="http://schemas.microsoft.com/office/powerpoint/2010/main" val="2845081277"/>
              </p:ext>
            </p:extLst>
          </p:nvPr>
        </p:nvGraphicFramePr>
        <p:xfrm>
          <a:off x="2933788" y="4322103"/>
          <a:ext cx="6146446" cy="735068"/>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8">
            <a:extLst>
              <a:ext uri="{FF2B5EF4-FFF2-40B4-BE49-F238E27FC236}">
                <a16:creationId xmlns:a16="http://schemas.microsoft.com/office/drawing/2014/main" id="{8292B506-E553-B444-B73C-062E8C5395D6}"/>
              </a:ext>
            </a:extLst>
          </p:cNvPr>
          <p:cNvGraphicFramePr>
            <a:graphicFrameLocks noChangeAspect="1"/>
          </p:cNvGraphicFramePr>
          <p:nvPr>
            <p:extLst>
              <p:ext uri="{D42A27DB-BD31-4B8C-83A1-F6EECF244321}">
                <p14:modId xmlns:p14="http://schemas.microsoft.com/office/powerpoint/2010/main" val="1820480892"/>
              </p:ext>
            </p:extLst>
          </p:nvPr>
        </p:nvGraphicFramePr>
        <p:xfrm>
          <a:off x="2904742" y="2193162"/>
          <a:ext cx="7572659" cy="3237255"/>
        </p:xfrm>
        <a:graphic>
          <a:graphicData uri="http://schemas.openxmlformats.org/drawingml/2006/chart">
            <c:chart xmlns:c="http://schemas.openxmlformats.org/drawingml/2006/chart" xmlns:r="http://schemas.openxmlformats.org/officeDocument/2006/relationships" r:id="rId2"/>
          </a:graphicData>
        </a:graphic>
      </p:graphicFrame>
      <p:sp>
        <p:nvSpPr>
          <p:cNvPr id="198" name="object 2"/>
          <p:cNvSpPr txBox="1">
            <a:spLocks noGrp="1"/>
          </p:cNvSpPr>
          <p:nvPr>
            <p:ph type="sldNum" sz="quarter" idx="2"/>
          </p:nvPr>
        </p:nvSpPr>
        <p:spPr>
          <a:xfrm>
            <a:off x="8958567" y="3138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a:p>
        </p:txBody>
      </p:sp>
      <p:sp>
        <p:nvSpPr>
          <p:cNvPr id="199" name="Título 1"/>
          <p:cNvSpPr txBox="1">
            <a:spLocks noGrp="1"/>
          </p:cNvSpPr>
          <p:nvPr>
            <p:ph type="title"/>
          </p:nvPr>
        </p:nvSpPr>
        <p:spPr>
          <a:xfrm>
            <a:off x="468000" y="396000"/>
            <a:ext cx="8219214" cy="342001"/>
          </a:xfrm>
          <a:prstGeom prst="rect">
            <a:avLst/>
          </a:prstGeom>
        </p:spPr>
        <p:txBody>
          <a:bodyPr>
            <a:normAutofit/>
          </a:bodyPr>
          <a:lstStyle>
            <a:lvl1pPr>
              <a:defRPr sz="1800"/>
            </a:lvl1pPr>
          </a:lstStyle>
          <a:p>
            <a:r>
              <a:rPr dirty="0">
                <a:solidFill>
                  <a:srgbClr val="084481"/>
                </a:solidFill>
              </a:rPr>
              <a:t>La </a:t>
            </a:r>
            <a:r>
              <a:rPr dirty="0" err="1">
                <a:solidFill>
                  <a:srgbClr val="084481"/>
                </a:solidFill>
              </a:rPr>
              <a:t>reciprocidad</a:t>
            </a:r>
            <a:endParaRPr dirty="0">
              <a:solidFill>
                <a:srgbClr val="084481"/>
              </a:solidFill>
            </a:endParaRPr>
          </a:p>
        </p:txBody>
      </p:sp>
      <p:sp>
        <p:nvSpPr>
          <p:cNvPr id="200" name="3 CuadroTexto"/>
          <p:cNvSpPr txBox="1"/>
          <p:nvPr/>
        </p:nvSpPr>
        <p:spPr>
          <a:xfrm>
            <a:off x="438005" y="747768"/>
            <a:ext cx="8197982"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lvl="1" indent="7938" algn="just">
              <a:lnSpc>
                <a:spcPts val="1600"/>
              </a:lnSpc>
              <a:spcBef>
                <a:spcPts val="600"/>
              </a:spcBef>
              <a:defRPr sz="1200">
                <a:solidFill>
                  <a:srgbClr val="2A2A2A"/>
                </a:solidFill>
                <a:latin typeface="BBVABentonSans"/>
                <a:ea typeface="BBVABentonSans"/>
                <a:cs typeface="BBVABentonSans"/>
                <a:sym typeface="BBVABentonSans"/>
              </a:defRPr>
            </a:pPr>
            <a:r>
              <a:rPr dirty="0" err="1"/>
              <a:t>Predomina</a:t>
            </a:r>
            <a:r>
              <a:rPr dirty="0"/>
              <a:t> la </a:t>
            </a:r>
            <a:r>
              <a:rPr dirty="0" err="1"/>
              <a:t>visión</a:t>
            </a:r>
            <a:r>
              <a:rPr dirty="0"/>
              <a:t> de que la </a:t>
            </a:r>
            <a:r>
              <a:rPr dirty="0" err="1"/>
              <a:t>confianza</a:t>
            </a:r>
            <a:r>
              <a:rPr dirty="0"/>
              <a:t> y la </a:t>
            </a:r>
            <a:r>
              <a:rPr dirty="0" err="1"/>
              <a:t>ayuda</a:t>
            </a:r>
            <a:r>
              <a:rPr dirty="0"/>
              <a:t> </a:t>
            </a:r>
            <a:r>
              <a:rPr dirty="0" err="1"/>
              <a:t>tienden</a:t>
            </a:r>
            <a:r>
              <a:rPr dirty="0"/>
              <a:t> </a:t>
            </a:r>
            <a:r>
              <a:rPr lang="es-ES_tradnl" dirty="0"/>
              <a:t>a darse </a:t>
            </a:r>
            <a:r>
              <a:rPr dirty="0"/>
              <a:t>de forma </a:t>
            </a:r>
            <a:r>
              <a:rPr dirty="0" err="1"/>
              <a:t>recíproca</a:t>
            </a:r>
            <a:r>
              <a:rPr lang="es-ES_tradnl" dirty="0"/>
              <a:t>: </a:t>
            </a:r>
            <a:r>
              <a:rPr dirty="0" err="1"/>
              <a:t>si</a:t>
            </a:r>
            <a:r>
              <a:rPr dirty="0"/>
              <a:t> </a:t>
            </a:r>
            <a:r>
              <a:rPr dirty="0" err="1"/>
              <a:t>ayudo</a:t>
            </a:r>
            <a:r>
              <a:rPr dirty="0"/>
              <a:t> a </a:t>
            </a:r>
            <a:r>
              <a:rPr dirty="0" err="1"/>
              <a:t>alguien</a:t>
            </a:r>
            <a:r>
              <a:rPr dirty="0"/>
              <a:t>, </a:t>
            </a:r>
            <a:r>
              <a:rPr dirty="0" err="1"/>
              <a:t>esta</a:t>
            </a:r>
            <a:r>
              <a:rPr dirty="0"/>
              <a:t> persona me </a:t>
            </a:r>
            <a:r>
              <a:rPr dirty="0" err="1"/>
              <a:t>ayudará</a:t>
            </a:r>
            <a:r>
              <a:rPr dirty="0"/>
              <a:t> </a:t>
            </a:r>
            <a:r>
              <a:rPr dirty="0" err="1"/>
              <a:t>cuando</a:t>
            </a:r>
            <a:r>
              <a:rPr dirty="0"/>
              <a:t> lo </a:t>
            </a:r>
            <a:r>
              <a:rPr dirty="0" err="1"/>
              <a:t>necesite</a:t>
            </a:r>
            <a:r>
              <a:rPr dirty="0"/>
              <a:t> y, </a:t>
            </a:r>
            <a:r>
              <a:rPr dirty="0" err="1"/>
              <a:t>más</a:t>
            </a:r>
            <a:r>
              <a:rPr dirty="0"/>
              <a:t> </a:t>
            </a:r>
            <a:r>
              <a:rPr dirty="0" err="1"/>
              <a:t>aún</a:t>
            </a:r>
            <a:r>
              <a:rPr dirty="0"/>
              <a:t>, </a:t>
            </a:r>
            <a:r>
              <a:rPr dirty="0" err="1"/>
              <a:t>si</a:t>
            </a:r>
            <a:r>
              <a:rPr dirty="0"/>
              <a:t> </a:t>
            </a:r>
            <a:r>
              <a:rPr dirty="0" err="1"/>
              <a:t>doy</a:t>
            </a:r>
            <a:r>
              <a:rPr dirty="0"/>
              <a:t> </a:t>
            </a:r>
            <a:r>
              <a:rPr dirty="0" err="1"/>
              <a:t>confianza</a:t>
            </a:r>
            <a:r>
              <a:rPr dirty="0"/>
              <a:t> a </a:t>
            </a:r>
            <a:r>
              <a:rPr dirty="0" err="1"/>
              <a:t>alguien</a:t>
            </a:r>
            <a:r>
              <a:rPr dirty="0"/>
              <a:t>, </a:t>
            </a:r>
            <a:r>
              <a:rPr dirty="0" err="1"/>
              <a:t>esa</a:t>
            </a:r>
            <a:r>
              <a:rPr dirty="0"/>
              <a:t> persona </a:t>
            </a:r>
            <a:r>
              <a:rPr dirty="0" err="1"/>
              <a:t>también</a:t>
            </a:r>
            <a:r>
              <a:rPr dirty="0"/>
              <a:t> </a:t>
            </a:r>
            <a:r>
              <a:rPr dirty="0" err="1"/>
              <a:t>dará</a:t>
            </a:r>
            <a:r>
              <a:rPr dirty="0"/>
              <a:t> </a:t>
            </a:r>
            <a:r>
              <a:rPr dirty="0" err="1"/>
              <a:t>su</a:t>
            </a:r>
            <a:r>
              <a:rPr dirty="0"/>
              <a:t> </a:t>
            </a:r>
            <a:r>
              <a:rPr dirty="0" err="1"/>
              <a:t>confianza</a:t>
            </a:r>
            <a:r>
              <a:rPr dirty="0"/>
              <a:t>. </a:t>
            </a:r>
          </a:p>
        </p:txBody>
      </p:sp>
      <p:sp>
        <p:nvSpPr>
          <p:cNvPr id="201" name="3 CuadroTexto"/>
          <p:cNvSpPr txBox="1"/>
          <p:nvPr/>
        </p:nvSpPr>
        <p:spPr>
          <a:xfrm>
            <a:off x="530316" y="2429807"/>
            <a:ext cx="1967965"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lvl="1" indent="7938">
              <a:lnSpc>
                <a:spcPts val="1200"/>
              </a:lnSpc>
              <a:defRPr sz="800" b="1">
                <a:solidFill>
                  <a:srgbClr val="2A2A2A"/>
                </a:solidFill>
                <a:latin typeface="BBVABentonSans"/>
                <a:ea typeface="BBVABentonSans"/>
                <a:cs typeface="BBVABentonSans"/>
                <a:sym typeface="BBVABentonSans"/>
              </a:defRPr>
            </a:pPr>
            <a:r>
              <a:rPr sz="1100">
                <a:solidFill>
                  <a:srgbClr val="666666"/>
                </a:solidFill>
              </a:rPr>
              <a:t>¿Hasta qué </a:t>
            </a:r>
            <a:r>
              <a:rPr sz="1100" err="1">
                <a:solidFill>
                  <a:srgbClr val="666666"/>
                </a:solidFill>
              </a:rPr>
              <a:t>punto</a:t>
            </a:r>
            <a:r>
              <a:rPr sz="1100">
                <a:solidFill>
                  <a:srgbClr val="666666"/>
                </a:solidFill>
              </a:rPr>
              <a:t> </a:t>
            </a:r>
            <a:r>
              <a:rPr sz="1100" err="1">
                <a:solidFill>
                  <a:srgbClr val="666666"/>
                </a:solidFill>
              </a:rPr>
              <a:t>está</a:t>
            </a:r>
            <a:r>
              <a:rPr sz="1100">
                <a:solidFill>
                  <a:srgbClr val="666666"/>
                </a:solidFill>
              </a:rPr>
              <a:t> de </a:t>
            </a:r>
            <a:r>
              <a:rPr sz="1100" err="1">
                <a:solidFill>
                  <a:srgbClr val="666666"/>
                </a:solidFill>
              </a:rPr>
              <a:t>acuerdo</a:t>
            </a:r>
            <a:r>
              <a:rPr sz="1100">
                <a:solidFill>
                  <a:srgbClr val="666666"/>
                </a:solidFill>
              </a:rPr>
              <a:t> o </a:t>
            </a:r>
            <a:r>
              <a:rPr sz="1100" err="1">
                <a:solidFill>
                  <a:srgbClr val="666666"/>
                </a:solidFill>
              </a:rPr>
              <a:t>en</a:t>
            </a:r>
            <a:r>
              <a:rPr sz="1100">
                <a:solidFill>
                  <a:srgbClr val="666666"/>
                </a:solidFill>
              </a:rPr>
              <a:t> </a:t>
            </a:r>
            <a:r>
              <a:rPr sz="1100" err="1">
                <a:solidFill>
                  <a:srgbClr val="666666"/>
                </a:solidFill>
              </a:rPr>
              <a:t>desacuerdo</a:t>
            </a:r>
            <a:r>
              <a:rPr sz="1100">
                <a:solidFill>
                  <a:srgbClr val="666666"/>
                </a:solidFill>
              </a:rPr>
              <a:t> con </a:t>
            </a:r>
            <a:r>
              <a:rPr sz="1100" err="1">
                <a:solidFill>
                  <a:srgbClr val="666666"/>
                </a:solidFill>
              </a:rPr>
              <a:t>cada</a:t>
            </a:r>
            <a:r>
              <a:rPr sz="1100">
                <a:solidFill>
                  <a:srgbClr val="666666"/>
                </a:solidFill>
              </a:rPr>
              <a:t> </a:t>
            </a:r>
            <a:r>
              <a:rPr sz="1100" err="1">
                <a:solidFill>
                  <a:srgbClr val="666666"/>
                </a:solidFill>
              </a:rPr>
              <a:t>una</a:t>
            </a:r>
            <a:r>
              <a:rPr sz="1100">
                <a:solidFill>
                  <a:srgbClr val="666666"/>
                </a:solidFill>
              </a:rPr>
              <a:t> de </a:t>
            </a:r>
            <a:r>
              <a:rPr sz="1100" err="1">
                <a:solidFill>
                  <a:srgbClr val="666666"/>
                </a:solidFill>
              </a:rPr>
              <a:t>estas</a:t>
            </a:r>
            <a:r>
              <a:rPr sz="1100">
                <a:solidFill>
                  <a:srgbClr val="666666"/>
                </a:solidFill>
              </a:rPr>
              <a:t> </a:t>
            </a:r>
            <a:r>
              <a:rPr sz="1100" err="1">
                <a:solidFill>
                  <a:srgbClr val="666666"/>
                </a:solidFill>
              </a:rPr>
              <a:t>frases</a:t>
            </a:r>
            <a:r>
              <a:rPr sz="1100">
                <a:solidFill>
                  <a:srgbClr val="666666"/>
                </a:solidFill>
              </a:rPr>
              <a:t>?</a:t>
            </a:r>
          </a:p>
        </p:txBody>
      </p:sp>
      <p:sp>
        <p:nvSpPr>
          <p:cNvPr id="202" name="3 CuadroTexto"/>
          <p:cNvSpPr txBox="1"/>
          <p:nvPr/>
        </p:nvSpPr>
        <p:spPr>
          <a:xfrm>
            <a:off x="530316" y="3217642"/>
            <a:ext cx="1783746" cy="6704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lvl="1" indent="7938">
              <a:lnSpc>
                <a:spcPts val="1000"/>
              </a:lnSpc>
              <a:spcBef>
                <a:spcPts val="300"/>
              </a:spcBef>
              <a:defRPr sz="800">
                <a:solidFill>
                  <a:srgbClr val="2A2A2A"/>
                </a:solidFill>
                <a:latin typeface="BBVABentonSans"/>
                <a:ea typeface="BBVABentonSans"/>
                <a:cs typeface="BBVABentonSans"/>
                <a:sym typeface="BBVABentonSans"/>
              </a:defRPr>
            </a:pPr>
            <a:r>
              <a:rPr sz="900" dirty="0" err="1">
                <a:solidFill>
                  <a:srgbClr val="666666"/>
                </a:solidFill>
              </a:rPr>
              <a:t>Distribución</a:t>
            </a:r>
            <a:r>
              <a:rPr sz="900" dirty="0">
                <a:solidFill>
                  <a:srgbClr val="666666"/>
                </a:solidFill>
              </a:rPr>
              <a:t> y media </a:t>
            </a:r>
            <a:r>
              <a:rPr sz="900" dirty="0" err="1">
                <a:solidFill>
                  <a:srgbClr val="666666"/>
                </a:solidFill>
              </a:rPr>
              <a:t>en</a:t>
            </a:r>
            <a:r>
              <a:rPr sz="900" dirty="0">
                <a:solidFill>
                  <a:srgbClr val="666666"/>
                </a:solidFill>
              </a:rPr>
              <a:t> </a:t>
            </a:r>
            <a:r>
              <a:rPr sz="900" dirty="0" err="1">
                <a:solidFill>
                  <a:srgbClr val="666666"/>
                </a:solidFill>
              </a:rPr>
              <a:t>una</a:t>
            </a:r>
            <a:r>
              <a:rPr sz="900" dirty="0">
                <a:solidFill>
                  <a:srgbClr val="666666"/>
                </a:solidFill>
              </a:rPr>
              <a:t> </a:t>
            </a:r>
            <a:r>
              <a:rPr sz="900" dirty="0" err="1">
                <a:solidFill>
                  <a:srgbClr val="666666"/>
                </a:solidFill>
              </a:rPr>
              <a:t>escala</a:t>
            </a:r>
            <a:r>
              <a:rPr sz="900" dirty="0">
                <a:solidFill>
                  <a:srgbClr val="666666"/>
                </a:solidFill>
              </a:rPr>
              <a:t> </a:t>
            </a:r>
            <a:r>
              <a:rPr sz="900" dirty="0">
                <a:solidFill>
                  <a:srgbClr val="666666"/>
                </a:solidFill>
                <a:latin typeface="BBVABentonSans"/>
              </a:rPr>
              <a:t>de 0 a 10, </a:t>
            </a:r>
            <a:r>
              <a:rPr sz="900" dirty="0" err="1">
                <a:solidFill>
                  <a:srgbClr val="666666"/>
                </a:solidFill>
                <a:latin typeface="BBVABentonSans"/>
              </a:rPr>
              <a:t>donde</a:t>
            </a:r>
            <a:r>
              <a:rPr sz="900" dirty="0">
                <a:solidFill>
                  <a:srgbClr val="666666"/>
                </a:solidFill>
                <a:latin typeface="BBVABentonSans"/>
              </a:rPr>
              <a:t> 0 </a:t>
            </a:r>
            <a:r>
              <a:rPr sz="900" dirty="0" err="1">
                <a:solidFill>
                  <a:srgbClr val="666666"/>
                </a:solidFill>
                <a:latin typeface="BBVABentonSans"/>
              </a:rPr>
              <a:t>significa</a:t>
            </a:r>
            <a:r>
              <a:rPr sz="900" dirty="0">
                <a:solidFill>
                  <a:srgbClr val="666666"/>
                </a:solidFill>
                <a:latin typeface="BBVABentonSans"/>
              </a:rPr>
              <a:t> que </a:t>
            </a:r>
            <a:r>
              <a:rPr sz="900" dirty="0" err="1">
                <a:solidFill>
                  <a:srgbClr val="666666"/>
                </a:solidFill>
                <a:latin typeface="BBVABentonSans"/>
              </a:rPr>
              <a:t>est</a:t>
            </a:r>
            <a:r>
              <a:rPr lang="es-ES" sz="900" dirty="0">
                <a:solidFill>
                  <a:srgbClr val="666666"/>
                </a:solidFill>
                <a:latin typeface="BBVABentonSans"/>
              </a:rPr>
              <a:t>á</a:t>
            </a:r>
            <a:r>
              <a:rPr sz="900" dirty="0">
                <a:solidFill>
                  <a:srgbClr val="666666"/>
                </a:solidFill>
                <a:latin typeface="BBVABentonSans"/>
              </a:rPr>
              <a:t> </a:t>
            </a:r>
            <a:r>
              <a:rPr sz="900" dirty="0">
                <a:solidFill>
                  <a:srgbClr val="666666"/>
                </a:solidFill>
              </a:rPr>
              <a:t>“</a:t>
            </a:r>
            <a:r>
              <a:rPr sz="900" dirty="0" err="1">
                <a:solidFill>
                  <a:srgbClr val="666666"/>
                </a:solidFill>
              </a:rPr>
              <a:t>totalmente</a:t>
            </a:r>
            <a:r>
              <a:rPr sz="900" dirty="0">
                <a:solidFill>
                  <a:srgbClr val="666666"/>
                </a:solidFill>
              </a:rPr>
              <a:t> </a:t>
            </a:r>
            <a:r>
              <a:rPr sz="900" dirty="0" err="1">
                <a:solidFill>
                  <a:srgbClr val="666666"/>
                </a:solidFill>
              </a:rPr>
              <a:t>en</a:t>
            </a:r>
            <a:r>
              <a:rPr sz="900" dirty="0">
                <a:solidFill>
                  <a:srgbClr val="666666"/>
                </a:solidFill>
              </a:rPr>
              <a:t> </a:t>
            </a:r>
            <a:r>
              <a:rPr sz="900" dirty="0" err="1">
                <a:solidFill>
                  <a:srgbClr val="666666"/>
                </a:solidFill>
              </a:rPr>
              <a:t>desacuerdo</a:t>
            </a:r>
            <a:r>
              <a:rPr sz="900" dirty="0">
                <a:solidFill>
                  <a:srgbClr val="666666"/>
                </a:solidFill>
              </a:rPr>
              <a:t>” y 10 que </a:t>
            </a:r>
            <a:r>
              <a:rPr sz="900" dirty="0" err="1">
                <a:solidFill>
                  <a:srgbClr val="666666"/>
                </a:solidFill>
              </a:rPr>
              <a:t>est</a:t>
            </a:r>
            <a:r>
              <a:rPr lang="es-ES" sz="900" dirty="0">
                <a:solidFill>
                  <a:srgbClr val="666666"/>
                </a:solidFill>
              </a:rPr>
              <a:t>á</a:t>
            </a:r>
            <a:r>
              <a:rPr sz="900" dirty="0">
                <a:solidFill>
                  <a:srgbClr val="666666"/>
                </a:solidFill>
              </a:rPr>
              <a:t> “</a:t>
            </a:r>
            <a:r>
              <a:rPr sz="900" dirty="0" err="1">
                <a:solidFill>
                  <a:srgbClr val="666666"/>
                </a:solidFill>
              </a:rPr>
              <a:t>totalmente</a:t>
            </a:r>
            <a:r>
              <a:rPr sz="900" dirty="0">
                <a:solidFill>
                  <a:srgbClr val="666666"/>
                </a:solidFill>
              </a:rPr>
              <a:t> de </a:t>
            </a:r>
            <a:r>
              <a:rPr sz="900" dirty="0" err="1">
                <a:solidFill>
                  <a:srgbClr val="666666"/>
                </a:solidFill>
              </a:rPr>
              <a:t>acuerdo</a:t>
            </a:r>
            <a:r>
              <a:rPr sz="900" dirty="0">
                <a:solidFill>
                  <a:srgbClr val="666666"/>
                </a:solidFill>
              </a:rPr>
              <a:t>”.</a:t>
            </a:r>
            <a:endParaRPr sz="800" dirty="0">
              <a:solidFill>
                <a:srgbClr val="666666"/>
              </a:solidFill>
            </a:endParaRPr>
          </a:p>
          <a:p>
            <a:pPr lvl="1" indent="7938">
              <a:lnSpc>
                <a:spcPts val="1000"/>
              </a:lnSpc>
              <a:spcBef>
                <a:spcPts val="300"/>
              </a:spcBef>
              <a:defRPr sz="700">
                <a:solidFill>
                  <a:srgbClr val="2A2A2A"/>
                </a:solidFill>
                <a:latin typeface="BBVABentonSans"/>
                <a:ea typeface="BBVABentonSans"/>
                <a:cs typeface="BBVABentonSans"/>
                <a:sym typeface="BBVABentonSans"/>
              </a:defRPr>
            </a:pPr>
            <a:r>
              <a:rPr sz="800" dirty="0">
                <a:solidFill>
                  <a:srgbClr val="666666"/>
                </a:solidFill>
              </a:rPr>
              <a:t>Base: </a:t>
            </a:r>
            <a:r>
              <a:rPr lang="es-ES" sz="800" dirty="0">
                <a:solidFill>
                  <a:srgbClr val="666666"/>
                </a:solidFill>
              </a:rPr>
              <a:t>2.015</a:t>
            </a:r>
            <a:r>
              <a:rPr sz="800" dirty="0">
                <a:solidFill>
                  <a:srgbClr val="666666"/>
                </a:solidFill>
              </a:rPr>
              <a:t> </a:t>
            </a:r>
            <a:r>
              <a:rPr sz="800" dirty="0" err="1">
                <a:solidFill>
                  <a:srgbClr val="666666"/>
                </a:solidFill>
              </a:rPr>
              <a:t>casos</a:t>
            </a:r>
            <a:r>
              <a:rPr sz="800" dirty="0">
                <a:solidFill>
                  <a:srgbClr val="666666"/>
                </a:solidFill>
              </a:rPr>
              <a:t>.</a:t>
            </a:r>
          </a:p>
        </p:txBody>
      </p:sp>
      <p:sp>
        <p:nvSpPr>
          <p:cNvPr id="205" name="Rectángulo 20"/>
          <p:cNvSpPr txBox="1"/>
          <p:nvPr/>
        </p:nvSpPr>
        <p:spPr>
          <a:xfrm>
            <a:off x="3105622" y="1783679"/>
            <a:ext cx="227438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lnSpc>
                <a:spcPts val="1000"/>
              </a:lnSpc>
              <a:defRPr sz="800" b="1">
                <a:solidFill>
                  <a:srgbClr val="2B5EBF"/>
                </a:solidFill>
                <a:latin typeface="BBVABentonSans"/>
                <a:ea typeface="BBVABentonSans"/>
                <a:cs typeface="BBVABentonSans"/>
                <a:sym typeface="BBVABentonSans"/>
              </a:defRPr>
            </a:lvl1pPr>
            <a:lvl2pPr lvl="1" indent="7938" algn="ctr">
              <a:lnSpc>
                <a:spcPts val="1000"/>
              </a:lnSpc>
              <a:spcBef>
                <a:spcPts val="300"/>
              </a:spcBef>
              <a:defRPr sz="900" b="1">
                <a:solidFill>
                  <a:srgbClr val="2A2A2A"/>
                </a:solidFill>
                <a:latin typeface="BBVABentonSans"/>
                <a:ea typeface="BBVABentonSans"/>
                <a:cs typeface="BBVABentonSans"/>
              </a:defRPr>
            </a:lvl2pPr>
          </a:lstStyle>
          <a:p>
            <a:pPr lvl="1">
              <a:lnSpc>
                <a:spcPts val="1200"/>
              </a:lnSpc>
              <a:spcBef>
                <a:spcPts val="0"/>
              </a:spcBef>
              <a:defRPr sz="800" b="1">
                <a:solidFill>
                  <a:srgbClr val="2A2A2A"/>
                </a:solidFill>
                <a:latin typeface="BBVABentonSans"/>
                <a:ea typeface="BBVABentonSans"/>
                <a:cs typeface="BBVABentonSans"/>
                <a:sym typeface="BBVABentonSans"/>
              </a:defRPr>
            </a:pPr>
            <a:r>
              <a:rPr sz="1050" dirty="0">
                <a:solidFill>
                  <a:srgbClr val="004481"/>
                </a:solidFill>
              </a:rPr>
              <a:t>Si </a:t>
            </a:r>
            <a:r>
              <a:rPr sz="1050" dirty="0" err="1">
                <a:solidFill>
                  <a:srgbClr val="004481"/>
                </a:solidFill>
              </a:rPr>
              <a:t>ayudo</a:t>
            </a:r>
            <a:r>
              <a:rPr sz="1050" dirty="0">
                <a:solidFill>
                  <a:srgbClr val="004481"/>
                </a:solidFill>
              </a:rPr>
              <a:t> a </a:t>
            </a:r>
            <a:r>
              <a:rPr sz="1050" dirty="0" err="1">
                <a:solidFill>
                  <a:srgbClr val="004481"/>
                </a:solidFill>
              </a:rPr>
              <a:t>alguien</a:t>
            </a:r>
            <a:r>
              <a:rPr sz="1050" dirty="0">
                <a:solidFill>
                  <a:srgbClr val="004481"/>
                </a:solidFill>
              </a:rPr>
              <a:t>, </a:t>
            </a:r>
            <a:r>
              <a:rPr sz="1050" dirty="0" err="1">
                <a:solidFill>
                  <a:srgbClr val="004481"/>
                </a:solidFill>
              </a:rPr>
              <a:t>esta</a:t>
            </a:r>
            <a:r>
              <a:rPr sz="1050" dirty="0">
                <a:solidFill>
                  <a:srgbClr val="004481"/>
                </a:solidFill>
              </a:rPr>
              <a:t> persona me </a:t>
            </a:r>
            <a:r>
              <a:rPr sz="1050" dirty="0" err="1">
                <a:solidFill>
                  <a:srgbClr val="004481"/>
                </a:solidFill>
              </a:rPr>
              <a:t>ayudará</a:t>
            </a:r>
            <a:r>
              <a:rPr sz="1050" dirty="0">
                <a:solidFill>
                  <a:srgbClr val="004481"/>
                </a:solidFill>
              </a:rPr>
              <a:t> </a:t>
            </a:r>
            <a:r>
              <a:rPr sz="1050" dirty="0" err="1">
                <a:solidFill>
                  <a:srgbClr val="004481"/>
                </a:solidFill>
              </a:rPr>
              <a:t>cuando</a:t>
            </a:r>
            <a:r>
              <a:rPr sz="1050" dirty="0">
                <a:solidFill>
                  <a:srgbClr val="004481"/>
                </a:solidFill>
              </a:rPr>
              <a:t> lo </a:t>
            </a:r>
            <a:r>
              <a:rPr sz="1050" dirty="0" err="1">
                <a:solidFill>
                  <a:srgbClr val="004481"/>
                </a:solidFill>
              </a:rPr>
              <a:t>necesite</a:t>
            </a:r>
            <a:endParaRPr sz="1050" dirty="0">
              <a:solidFill>
                <a:srgbClr val="004481"/>
              </a:solidFill>
            </a:endParaRPr>
          </a:p>
        </p:txBody>
      </p:sp>
      <p:sp>
        <p:nvSpPr>
          <p:cNvPr id="206" name="Rectángulo 21"/>
          <p:cNvSpPr txBox="1"/>
          <p:nvPr/>
        </p:nvSpPr>
        <p:spPr>
          <a:xfrm>
            <a:off x="6193877" y="1712117"/>
            <a:ext cx="2424750"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ts val="1000"/>
              </a:lnSpc>
              <a:defRPr sz="800" b="1">
                <a:solidFill>
                  <a:srgbClr val="2B5EBF"/>
                </a:solidFill>
                <a:latin typeface="BBVABentonSans"/>
                <a:ea typeface="BBVABentonSans"/>
                <a:cs typeface="BBVABentonSans"/>
                <a:sym typeface="BBVABentonSans"/>
              </a:defRPr>
            </a:lvl1pPr>
          </a:lstStyle>
          <a:p>
            <a:pPr lvl="1" indent="7938" algn="ctr">
              <a:lnSpc>
                <a:spcPts val="1200"/>
              </a:lnSpc>
              <a:defRPr sz="800" b="1">
                <a:solidFill>
                  <a:srgbClr val="2A2A2A"/>
                </a:solidFill>
                <a:latin typeface="BBVABentonSans"/>
                <a:ea typeface="BBVABentonSans"/>
                <a:cs typeface="BBVABentonSans"/>
                <a:sym typeface="BBVABentonSans"/>
              </a:defRPr>
            </a:pPr>
            <a:r>
              <a:rPr sz="1050" b="1" dirty="0">
                <a:solidFill>
                  <a:srgbClr val="084481"/>
                </a:solidFill>
                <a:latin typeface="BBVABentonSans"/>
              </a:rPr>
              <a:t>Si </a:t>
            </a:r>
            <a:r>
              <a:rPr sz="1050" b="1" dirty="0" err="1">
                <a:solidFill>
                  <a:srgbClr val="084481"/>
                </a:solidFill>
                <a:latin typeface="BBVABentonSans"/>
              </a:rPr>
              <a:t>doy</a:t>
            </a:r>
            <a:r>
              <a:rPr sz="1050" b="1" dirty="0">
                <a:solidFill>
                  <a:srgbClr val="084481"/>
                </a:solidFill>
                <a:latin typeface="BBVABentonSans"/>
              </a:rPr>
              <a:t> </a:t>
            </a:r>
            <a:r>
              <a:rPr sz="1050" b="1" dirty="0" err="1">
                <a:solidFill>
                  <a:srgbClr val="084481"/>
                </a:solidFill>
                <a:latin typeface="BBVABentonSans"/>
              </a:rPr>
              <a:t>confianza</a:t>
            </a:r>
            <a:r>
              <a:rPr sz="1050" b="1" dirty="0">
                <a:solidFill>
                  <a:srgbClr val="084481"/>
                </a:solidFill>
                <a:latin typeface="BBVABentonSans"/>
              </a:rPr>
              <a:t> a </a:t>
            </a:r>
            <a:r>
              <a:rPr sz="1050" b="1" dirty="0" err="1">
                <a:solidFill>
                  <a:srgbClr val="084481"/>
                </a:solidFill>
                <a:latin typeface="BBVABentonSans"/>
              </a:rPr>
              <a:t>alguien</a:t>
            </a:r>
            <a:r>
              <a:rPr sz="1050" b="1" dirty="0">
                <a:solidFill>
                  <a:srgbClr val="084481"/>
                </a:solidFill>
                <a:latin typeface="BBVABentonSans"/>
              </a:rPr>
              <a:t>, </a:t>
            </a:r>
            <a:r>
              <a:rPr sz="1050" b="1" dirty="0" err="1">
                <a:solidFill>
                  <a:srgbClr val="084481"/>
                </a:solidFill>
                <a:latin typeface="BBVABentonSans"/>
              </a:rPr>
              <a:t>esta</a:t>
            </a:r>
            <a:r>
              <a:rPr sz="1050" b="1" dirty="0">
                <a:solidFill>
                  <a:srgbClr val="084481"/>
                </a:solidFill>
                <a:latin typeface="BBVABentonSans"/>
              </a:rPr>
              <a:t> persona me </a:t>
            </a:r>
            <a:r>
              <a:rPr sz="1050" b="1" dirty="0" err="1">
                <a:solidFill>
                  <a:srgbClr val="084481"/>
                </a:solidFill>
                <a:latin typeface="BBVABentonSans"/>
              </a:rPr>
              <a:t>dará</a:t>
            </a:r>
            <a:r>
              <a:rPr sz="1050" b="1" dirty="0">
                <a:solidFill>
                  <a:srgbClr val="084481"/>
                </a:solidFill>
                <a:latin typeface="BBVABentonSans"/>
              </a:rPr>
              <a:t> </a:t>
            </a:r>
            <a:r>
              <a:rPr sz="1050" b="1" dirty="0" err="1">
                <a:solidFill>
                  <a:srgbClr val="084481"/>
                </a:solidFill>
                <a:latin typeface="BBVABentonSans"/>
              </a:rPr>
              <a:t>también</a:t>
            </a:r>
            <a:r>
              <a:rPr sz="1050" b="1" dirty="0">
                <a:solidFill>
                  <a:srgbClr val="084481"/>
                </a:solidFill>
                <a:latin typeface="BBVABentonSans"/>
              </a:rPr>
              <a:t> </a:t>
            </a:r>
            <a:r>
              <a:rPr sz="1050" b="1" dirty="0" err="1">
                <a:solidFill>
                  <a:srgbClr val="084481"/>
                </a:solidFill>
                <a:latin typeface="BBVABentonSans"/>
              </a:rPr>
              <a:t>su</a:t>
            </a:r>
            <a:r>
              <a:rPr sz="1050" b="1" dirty="0">
                <a:solidFill>
                  <a:srgbClr val="084481"/>
                </a:solidFill>
                <a:latin typeface="BBVABentonSans"/>
              </a:rPr>
              <a:t> </a:t>
            </a:r>
            <a:r>
              <a:rPr sz="1050" b="1" dirty="0" err="1">
                <a:solidFill>
                  <a:srgbClr val="084481"/>
                </a:solidFill>
                <a:latin typeface="BBVABentonSans"/>
              </a:rPr>
              <a:t>confianza</a:t>
            </a:r>
            <a:endParaRPr sz="1050" b="1" dirty="0">
              <a:solidFill>
                <a:srgbClr val="084481"/>
              </a:solidFill>
              <a:latin typeface="BBVABentonSans"/>
            </a:endParaRPr>
          </a:p>
        </p:txBody>
      </p:sp>
      <p:sp>
        <p:nvSpPr>
          <p:cNvPr id="208" name="Media: 6,5"/>
          <p:cNvSpPr txBox="1"/>
          <p:nvPr/>
        </p:nvSpPr>
        <p:spPr>
          <a:xfrm>
            <a:off x="7746684" y="2652690"/>
            <a:ext cx="747575" cy="3887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1000" b="1">
                <a:solidFill>
                  <a:srgbClr val="FFFFFF"/>
                </a:solidFill>
                <a:latin typeface="BBVABentonSans"/>
                <a:ea typeface="BBVABentonSans"/>
                <a:cs typeface="BBVABentonSans"/>
                <a:sym typeface="BBVABentonSans"/>
              </a:defRPr>
            </a:lvl1pPr>
          </a:lstStyle>
          <a:p>
            <a:r>
              <a:t>Media: 6,5</a:t>
            </a:r>
          </a:p>
        </p:txBody>
      </p:sp>
      <p:sp>
        <p:nvSpPr>
          <p:cNvPr id="210" name="Media: 6,1"/>
          <p:cNvSpPr txBox="1"/>
          <p:nvPr/>
        </p:nvSpPr>
        <p:spPr>
          <a:xfrm>
            <a:off x="4796308" y="2644741"/>
            <a:ext cx="747575" cy="3887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defRPr sz="1000" b="1">
                <a:solidFill>
                  <a:srgbClr val="FFFFFF"/>
                </a:solidFill>
                <a:latin typeface="BBVABentonSans"/>
                <a:ea typeface="BBVABentonSans"/>
                <a:cs typeface="BBVABentonSans"/>
                <a:sym typeface="BBVABentonSans"/>
              </a:defRPr>
            </a:lvl1pPr>
          </a:lstStyle>
          <a:p>
            <a:r>
              <a:t>Media: 6,1</a:t>
            </a:r>
          </a:p>
        </p:txBody>
      </p:sp>
      <p:graphicFrame>
        <p:nvGraphicFramePr>
          <p:cNvPr id="16" name="Object 8">
            <a:extLst>
              <a:ext uri="{FF2B5EF4-FFF2-40B4-BE49-F238E27FC236}">
                <a16:creationId xmlns:a16="http://schemas.microsoft.com/office/drawing/2014/main" id="{AD425CE5-A047-AD41-B24E-93C9AC5B3CC2}"/>
              </a:ext>
            </a:extLst>
          </p:cNvPr>
          <p:cNvGraphicFramePr>
            <a:graphicFrameLocks noChangeAspect="1"/>
          </p:cNvGraphicFramePr>
          <p:nvPr>
            <p:extLst>
              <p:ext uri="{D42A27DB-BD31-4B8C-83A1-F6EECF244321}">
                <p14:modId xmlns:p14="http://schemas.microsoft.com/office/powerpoint/2010/main" val="4066036582"/>
              </p:ext>
            </p:extLst>
          </p:nvPr>
        </p:nvGraphicFramePr>
        <p:xfrm>
          <a:off x="6233484" y="2193163"/>
          <a:ext cx="7572659" cy="32372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0292" y="2138754"/>
            <a:ext cx="5903043" cy="1763211"/>
          </a:xfrm>
          <a:prstGeom prst="rect">
            <a:avLst/>
          </a:prstGeom>
        </p:spPr>
        <p:txBody>
          <a:bodyPr/>
          <a:lstStyle/>
          <a:p>
            <a:r>
              <a:rPr lang="es-ES"/>
              <a:t>Confianza en instituciones</a:t>
            </a:r>
          </a:p>
        </p:txBody>
      </p:sp>
    </p:spTree>
    <p:extLst>
      <p:ext uri="{BB962C8B-B14F-4D97-AF65-F5344CB8AC3E}">
        <p14:creationId xmlns:p14="http://schemas.microsoft.com/office/powerpoint/2010/main" val="318819177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8">
            <a:extLst>
              <a:ext uri="{FF2B5EF4-FFF2-40B4-BE49-F238E27FC236}">
                <a16:creationId xmlns:a16="http://schemas.microsoft.com/office/drawing/2014/main" id="{B72960DA-57A7-3E41-9805-0BA1A119D731}"/>
              </a:ext>
            </a:extLst>
          </p:cNvPr>
          <p:cNvGraphicFramePr>
            <a:graphicFrameLocks noChangeAspect="1"/>
          </p:cNvGraphicFramePr>
          <p:nvPr>
            <p:extLst>
              <p:ext uri="{D42A27DB-BD31-4B8C-83A1-F6EECF244321}">
                <p14:modId xmlns:p14="http://schemas.microsoft.com/office/powerpoint/2010/main" val="3227691215"/>
              </p:ext>
            </p:extLst>
          </p:nvPr>
        </p:nvGraphicFramePr>
        <p:xfrm>
          <a:off x="1954308" y="1613648"/>
          <a:ext cx="7517208" cy="3622868"/>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a:xfrm>
            <a:off x="492125" y="194733"/>
            <a:ext cx="7703250" cy="342000"/>
          </a:xfrm>
        </p:spPr>
        <p:txBody>
          <a:bodyPr/>
          <a:lstStyle/>
          <a:p>
            <a:r>
              <a:rPr lang="es-ES" sz="1800" dirty="0">
                <a:solidFill>
                  <a:srgbClr val="084481"/>
                </a:solidFill>
              </a:rPr>
              <a:t>Confianza en componentes esenciales de la sociedad contemporánea</a:t>
            </a:r>
          </a:p>
        </p:txBody>
      </p:sp>
      <p:sp>
        <p:nvSpPr>
          <p:cNvPr id="3" name="3 CuadroTexto">
            <a:extLst>
              <a:ext uri="{FF2B5EF4-FFF2-40B4-BE49-F238E27FC236}">
                <a16:creationId xmlns:a16="http://schemas.microsoft.com/office/drawing/2014/main" id="{F3501298-D1ED-CB9D-BD53-314D3BE0FC8A}"/>
              </a:ext>
            </a:extLst>
          </p:cNvPr>
          <p:cNvSpPr txBox="1"/>
          <p:nvPr/>
        </p:nvSpPr>
        <p:spPr>
          <a:xfrm>
            <a:off x="492125" y="748726"/>
            <a:ext cx="8364538" cy="808811"/>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just" hangingPunct="1">
              <a:lnSpc>
                <a:spcPts val="1600"/>
              </a:lnSpc>
              <a:spcBef>
                <a:spcPts val="600"/>
              </a:spcBef>
              <a:spcAft>
                <a:spcPts val="600"/>
              </a:spcAft>
              <a:buClr>
                <a:srgbClr val="00AAB4"/>
              </a:buClr>
              <a:buSzPct val="130000"/>
              <a:defRPr/>
            </a:pPr>
            <a:r>
              <a:rPr lang="es-ES_tradnl" sz="1200" kern="1200" dirty="0">
                <a:solidFill>
                  <a:srgbClr val="2A2A2A"/>
                </a:solidFill>
                <a:latin typeface="BBVABentonSans"/>
                <a:ea typeface="+mn-ea"/>
                <a:cs typeface="+mn-cs"/>
              </a:rPr>
              <a:t>Los componentes esenciales de una sociedad avanzada obtienen un muy alto nivel de confianza: el tríptico ciencia, medicina y tecnología se sitúan en la parte más alta del mapa de confianza, seguidos de la democracia, las leyes o el Estado de derecho, el poder judicial, el mercado y el Estado. La religión, que décadas atrás fue una institución referencial en numerosos dominios, actualmente genera un nivel modesto de confianza (3,9) con carácter general</a:t>
            </a:r>
            <a:r>
              <a:rPr lang="es-ES_tradnl" sz="1200" kern="1200" dirty="0" smtClean="0">
                <a:solidFill>
                  <a:srgbClr val="2A2A2A"/>
                </a:solidFill>
                <a:latin typeface="BBVABentonSans"/>
                <a:ea typeface="+mn-ea"/>
                <a:cs typeface="+mn-cs"/>
              </a:rPr>
              <a:t>.</a:t>
            </a:r>
            <a:endParaRPr lang="es-ES" sz="1200" kern="1200" dirty="0">
              <a:solidFill>
                <a:srgbClr val="2A2A2A"/>
              </a:solidFill>
              <a:latin typeface="BBVABentonSans"/>
              <a:ea typeface="+mn-ea"/>
              <a:cs typeface="+mn-cs"/>
            </a:endParaRPr>
          </a:p>
        </p:txBody>
      </p:sp>
      <p:sp>
        <p:nvSpPr>
          <p:cNvPr id="6" name="3 CuadroTexto">
            <a:extLst>
              <a:ext uri="{FF2B5EF4-FFF2-40B4-BE49-F238E27FC236}">
                <a16:creationId xmlns:a16="http://schemas.microsoft.com/office/drawing/2014/main" id="{C0C4CAD7-8451-5D59-88B8-D531C32D76E8}"/>
              </a:ext>
            </a:extLst>
          </p:cNvPr>
          <p:cNvSpPr txBox="1"/>
          <p:nvPr/>
        </p:nvSpPr>
        <p:spPr>
          <a:xfrm>
            <a:off x="538424" y="2724260"/>
            <a:ext cx="1415883" cy="461665"/>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hangingPunct="1">
              <a:lnSpc>
                <a:spcPts val="1200"/>
              </a:lnSpc>
              <a:spcBef>
                <a:spcPts val="0"/>
              </a:spcBef>
              <a:spcAft>
                <a:spcPts val="0"/>
              </a:spcAft>
            </a:pPr>
            <a:r>
              <a:rPr lang="es-ES_tradnl" sz="1100" kern="1200" dirty="0">
                <a:solidFill>
                  <a:srgbClr val="666666"/>
                </a:solidFill>
                <a:ea typeface="+mn-ea"/>
                <a:cs typeface="+mn-cs"/>
              </a:rPr>
              <a:t>En general, ¿en qué medida confía en lo siguiente? </a:t>
            </a:r>
          </a:p>
        </p:txBody>
      </p:sp>
      <p:sp>
        <p:nvSpPr>
          <p:cNvPr id="7" name="3 CuadroTexto">
            <a:extLst>
              <a:ext uri="{FF2B5EF4-FFF2-40B4-BE49-F238E27FC236}">
                <a16:creationId xmlns:a16="http://schemas.microsoft.com/office/drawing/2014/main" id="{77CEE593-ED1D-0821-9D94-F90736682CCE}"/>
              </a:ext>
            </a:extLst>
          </p:cNvPr>
          <p:cNvSpPr txBox="1"/>
          <p:nvPr/>
        </p:nvSpPr>
        <p:spPr>
          <a:xfrm>
            <a:off x="538425" y="3333687"/>
            <a:ext cx="1415882" cy="915315"/>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hangingPunct="1">
              <a:lnSpc>
                <a:spcPts val="1200"/>
              </a:lnSpc>
              <a:spcBef>
                <a:spcPts val="0"/>
              </a:spcBef>
              <a:spcAft>
                <a:spcPts val="0"/>
              </a:spcAft>
            </a:pPr>
            <a:r>
              <a:rPr lang="es-ES_tradnl" sz="900" kern="1200" dirty="0">
                <a:solidFill>
                  <a:srgbClr val="666666"/>
                </a:solidFill>
                <a:ea typeface="+mn-ea"/>
                <a:cs typeface="+mn-cs"/>
              </a:rPr>
              <a:t>Distribución y media  en una escala  de 0 a 10, en la que 0 significa que “no tiene ninguna confianza” y 10 que “tiene muchísima confianza”. Base: 2.015 casos</a:t>
            </a:r>
          </a:p>
        </p:txBody>
      </p:sp>
      <p:sp>
        <p:nvSpPr>
          <p:cNvPr id="16" name="CuadroTexto 1">
            <a:extLst>
              <a:ext uri="{FF2B5EF4-FFF2-40B4-BE49-F238E27FC236}">
                <a16:creationId xmlns:a16="http://schemas.microsoft.com/office/drawing/2014/main" id="{2812368F-1F34-D341-8407-87E08BC9F4AC}"/>
              </a:ext>
            </a:extLst>
          </p:cNvPr>
          <p:cNvSpPr txBox="1"/>
          <p:nvPr/>
        </p:nvSpPr>
        <p:spPr>
          <a:xfrm>
            <a:off x="2623871" y="1728000"/>
            <a:ext cx="349610" cy="212400"/>
          </a:xfrm>
          <a:prstGeom prst="rect">
            <a:avLst/>
          </a:prstGeom>
          <a:solidFill>
            <a:srgbClr val="D3D3D3"/>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000" b="1" i="0" u="none" strike="noStrike" kern="0" cap="none" spc="0" normalizeH="0" baseline="0" noProof="0" dirty="0">
                <a:ln>
                  <a:noFill/>
                </a:ln>
                <a:solidFill>
                  <a:srgbClr val="002060"/>
                </a:solidFill>
                <a:effectLst/>
                <a:uLnTx/>
                <a:uFillTx/>
                <a:latin typeface="BentonSansBBVA Book" pitchFamily="2" charset="77"/>
                <a:cs typeface="Calibri" panose="020F0502020204030204" pitchFamily="34" charset="0"/>
              </a:rPr>
              <a:t>8,5</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900" b="0" i="0" u="none" strike="noStrike" kern="0" cap="none" spc="0" normalizeH="0" baseline="0" noProof="0" dirty="0">
              <a:ln>
                <a:noFill/>
              </a:ln>
              <a:solidFill>
                <a:srgbClr val="002060"/>
              </a:solidFill>
              <a:effectLst/>
              <a:uLnTx/>
              <a:uFillTx/>
              <a:latin typeface="BentonSansBBVA Book" pitchFamily="2" charset="77"/>
            </a:endParaRPr>
          </a:p>
        </p:txBody>
      </p:sp>
      <p:sp>
        <p:nvSpPr>
          <p:cNvPr id="17" name="CuadroTexto 16">
            <a:extLst>
              <a:ext uri="{FF2B5EF4-FFF2-40B4-BE49-F238E27FC236}">
                <a16:creationId xmlns:a16="http://schemas.microsoft.com/office/drawing/2014/main" id="{C33F3BA9-F42B-924A-B2DD-60ACE994D7A9}"/>
              </a:ext>
            </a:extLst>
          </p:cNvPr>
          <p:cNvSpPr txBox="1"/>
          <p:nvPr/>
        </p:nvSpPr>
        <p:spPr>
          <a:xfrm>
            <a:off x="1821159" y="1695635"/>
            <a:ext cx="694421"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AR" sz="800" b="0" i="0" u="none" strike="noStrike" kern="0" cap="none" spc="0" normalizeH="0" baseline="0" noProof="0" dirty="0">
                <a:ln>
                  <a:noFill/>
                </a:ln>
                <a:solidFill>
                  <a:srgbClr val="666666"/>
                </a:solidFill>
                <a:effectLst/>
                <a:uLnTx/>
                <a:uFillTx/>
              </a:rPr>
              <a:t>Valor medio</a:t>
            </a:r>
          </a:p>
        </p:txBody>
      </p:sp>
      <p:sp>
        <p:nvSpPr>
          <p:cNvPr id="22" name="CuadroTexto 1">
            <a:extLst>
              <a:ext uri="{FF2B5EF4-FFF2-40B4-BE49-F238E27FC236}">
                <a16:creationId xmlns:a16="http://schemas.microsoft.com/office/drawing/2014/main" id="{20A012C8-FF8F-014F-BEA1-32B0D20CF31B}"/>
              </a:ext>
            </a:extLst>
          </p:cNvPr>
          <p:cNvSpPr txBox="1"/>
          <p:nvPr/>
        </p:nvSpPr>
        <p:spPr>
          <a:xfrm>
            <a:off x="3330649" y="1728000"/>
            <a:ext cx="349610" cy="212400"/>
          </a:xfrm>
          <a:prstGeom prst="rect">
            <a:avLst/>
          </a:prstGeom>
          <a:solidFill>
            <a:srgbClr val="D3D3D3"/>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000" b="1" i="0" u="none" strike="noStrike" kern="0" cap="none" spc="0" normalizeH="0" baseline="0" noProof="0" dirty="0">
                <a:ln>
                  <a:noFill/>
                </a:ln>
                <a:solidFill>
                  <a:srgbClr val="002060"/>
                </a:solidFill>
                <a:effectLst/>
                <a:uLnTx/>
                <a:uFillTx/>
                <a:latin typeface="BentonSansBBVA Book" pitchFamily="2" charset="77"/>
                <a:cs typeface="Calibri" panose="020F0502020204030204" pitchFamily="34" charset="0"/>
              </a:rPr>
              <a:t>8,4</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900" b="0" i="0" u="none" strike="noStrike" kern="0" cap="none" spc="0" normalizeH="0" baseline="0" noProof="0" dirty="0">
              <a:ln>
                <a:noFill/>
              </a:ln>
              <a:solidFill>
                <a:srgbClr val="002060"/>
              </a:solidFill>
              <a:effectLst/>
              <a:uLnTx/>
              <a:uFillTx/>
              <a:latin typeface="BentonSansBBVA Book" pitchFamily="2" charset="77"/>
            </a:endParaRPr>
          </a:p>
        </p:txBody>
      </p:sp>
      <p:sp>
        <p:nvSpPr>
          <p:cNvPr id="23" name="CuadroTexto 1">
            <a:extLst>
              <a:ext uri="{FF2B5EF4-FFF2-40B4-BE49-F238E27FC236}">
                <a16:creationId xmlns:a16="http://schemas.microsoft.com/office/drawing/2014/main" id="{DEE431A0-BC07-9C4E-B30E-A881140F5E1A}"/>
              </a:ext>
            </a:extLst>
          </p:cNvPr>
          <p:cNvSpPr txBox="1"/>
          <p:nvPr/>
        </p:nvSpPr>
        <p:spPr>
          <a:xfrm>
            <a:off x="4069729" y="1728000"/>
            <a:ext cx="349610" cy="212400"/>
          </a:xfrm>
          <a:prstGeom prst="rect">
            <a:avLst/>
          </a:prstGeom>
          <a:solidFill>
            <a:srgbClr val="D3D3D3"/>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000" b="1" i="0" u="none" strike="noStrike" kern="0" cap="none" spc="0" normalizeH="0" baseline="0" noProof="0" dirty="0">
                <a:ln>
                  <a:noFill/>
                </a:ln>
                <a:solidFill>
                  <a:srgbClr val="002060"/>
                </a:solidFill>
                <a:effectLst/>
                <a:uLnTx/>
                <a:uFillTx/>
                <a:latin typeface="BentonSansBBVA Book" pitchFamily="2" charset="77"/>
                <a:cs typeface="Calibri" panose="020F0502020204030204" pitchFamily="34" charset="0"/>
              </a:rPr>
              <a:t>7,6</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900" b="0" i="0" u="none" strike="noStrike" kern="0" cap="none" spc="0" normalizeH="0" baseline="0" noProof="0" dirty="0">
              <a:ln>
                <a:noFill/>
              </a:ln>
              <a:solidFill>
                <a:srgbClr val="002060"/>
              </a:solidFill>
              <a:effectLst/>
              <a:uLnTx/>
              <a:uFillTx/>
              <a:latin typeface="BentonSansBBVA Book" pitchFamily="2" charset="77"/>
            </a:endParaRPr>
          </a:p>
        </p:txBody>
      </p:sp>
      <p:sp>
        <p:nvSpPr>
          <p:cNvPr id="24" name="CuadroTexto 1">
            <a:extLst>
              <a:ext uri="{FF2B5EF4-FFF2-40B4-BE49-F238E27FC236}">
                <a16:creationId xmlns:a16="http://schemas.microsoft.com/office/drawing/2014/main" id="{1B53D408-9BC6-8C4B-8BC0-9111FA9ED9D1}"/>
              </a:ext>
            </a:extLst>
          </p:cNvPr>
          <p:cNvSpPr txBox="1"/>
          <p:nvPr/>
        </p:nvSpPr>
        <p:spPr>
          <a:xfrm>
            <a:off x="4787525" y="1728000"/>
            <a:ext cx="349610" cy="212400"/>
          </a:xfrm>
          <a:prstGeom prst="rect">
            <a:avLst/>
          </a:prstGeom>
          <a:solidFill>
            <a:srgbClr val="D3D3D3"/>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000" b="1" i="0" u="none" strike="noStrike" kern="0" cap="none" spc="0" normalizeH="0" baseline="0" noProof="0" dirty="0">
                <a:ln>
                  <a:noFill/>
                </a:ln>
                <a:solidFill>
                  <a:srgbClr val="002060"/>
                </a:solidFill>
                <a:effectLst/>
                <a:uLnTx/>
                <a:uFillTx/>
                <a:latin typeface="BentonSansBBVA Book" pitchFamily="2" charset="77"/>
                <a:cs typeface="Calibri" panose="020F0502020204030204" pitchFamily="34" charset="0"/>
              </a:rPr>
              <a:t>7,1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900" b="0" i="0" u="none" strike="noStrike" kern="0" cap="none" spc="0" normalizeH="0" baseline="0" noProof="0" dirty="0">
              <a:ln>
                <a:noFill/>
              </a:ln>
              <a:solidFill>
                <a:srgbClr val="002060"/>
              </a:solidFill>
              <a:effectLst/>
              <a:uLnTx/>
              <a:uFillTx/>
              <a:latin typeface="BentonSansBBVA Book" pitchFamily="2" charset="77"/>
            </a:endParaRPr>
          </a:p>
        </p:txBody>
      </p:sp>
      <p:sp>
        <p:nvSpPr>
          <p:cNvPr id="25" name="CuadroTexto 1">
            <a:extLst>
              <a:ext uri="{FF2B5EF4-FFF2-40B4-BE49-F238E27FC236}">
                <a16:creationId xmlns:a16="http://schemas.microsoft.com/office/drawing/2014/main" id="{16B858FB-FE10-D94C-9181-F8C5F8987227}"/>
              </a:ext>
            </a:extLst>
          </p:cNvPr>
          <p:cNvSpPr txBox="1"/>
          <p:nvPr/>
        </p:nvSpPr>
        <p:spPr>
          <a:xfrm>
            <a:off x="5508307" y="1728000"/>
            <a:ext cx="349610" cy="212400"/>
          </a:xfrm>
          <a:prstGeom prst="rect">
            <a:avLst/>
          </a:prstGeom>
          <a:solidFill>
            <a:srgbClr val="D3D3D3"/>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000" b="1" i="0" u="none" strike="noStrike" kern="0" cap="none" spc="0" normalizeH="0" baseline="0" noProof="0" dirty="0">
                <a:ln>
                  <a:noFill/>
                </a:ln>
                <a:solidFill>
                  <a:srgbClr val="002060"/>
                </a:solidFill>
                <a:effectLst/>
                <a:uLnTx/>
                <a:uFillTx/>
                <a:latin typeface="BentonSansBBVA Book" pitchFamily="2" charset="77"/>
                <a:cs typeface="Calibri" panose="020F0502020204030204" pitchFamily="34" charset="0"/>
              </a:rPr>
              <a:t>6,6</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900" b="0" i="0" u="none" strike="noStrike" kern="0" cap="none" spc="0" normalizeH="0" baseline="0" noProof="0" dirty="0">
              <a:ln>
                <a:noFill/>
              </a:ln>
              <a:solidFill>
                <a:srgbClr val="002060"/>
              </a:solidFill>
              <a:effectLst/>
              <a:uLnTx/>
              <a:uFillTx/>
              <a:latin typeface="BentonSansBBVA Book" pitchFamily="2" charset="77"/>
            </a:endParaRPr>
          </a:p>
        </p:txBody>
      </p:sp>
      <p:sp>
        <p:nvSpPr>
          <p:cNvPr id="26" name="CuadroTexto 1">
            <a:extLst>
              <a:ext uri="{FF2B5EF4-FFF2-40B4-BE49-F238E27FC236}">
                <a16:creationId xmlns:a16="http://schemas.microsoft.com/office/drawing/2014/main" id="{5F9E29C0-F93F-084F-9BD2-325CAC6A4F7A}"/>
              </a:ext>
            </a:extLst>
          </p:cNvPr>
          <p:cNvSpPr txBox="1"/>
          <p:nvPr/>
        </p:nvSpPr>
        <p:spPr>
          <a:xfrm>
            <a:off x="6231611" y="1728000"/>
            <a:ext cx="349610" cy="212400"/>
          </a:xfrm>
          <a:prstGeom prst="rect">
            <a:avLst/>
          </a:prstGeom>
          <a:solidFill>
            <a:srgbClr val="D3D3D3"/>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000" b="1" i="0" u="none" strike="noStrike" kern="0" cap="none" spc="0" normalizeH="0" baseline="0" noProof="0" dirty="0">
                <a:ln>
                  <a:noFill/>
                </a:ln>
                <a:solidFill>
                  <a:srgbClr val="002060"/>
                </a:solidFill>
                <a:effectLst/>
                <a:uLnTx/>
                <a:uFillTx/>
                <a:latin typeface="BentonSansBBVA Book" pitchFamily="2" charset="77"/>
                <a:cs typeface="Calibri" panose="020F0502020204030204" pitchFamily="34" charset="0"/>
              </a:rPr>
              <a:t>5,8</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900" b="0" i="0" u="none" strike="noStrike" kern="0" cap="none" spc="0" normalizeH="0" baseline="0" noProof="0" dirty="0">
              <a:ln>
                <a:noFill/>
              </a:ln>
              <a:solidFill>
                <a:srgbClr val="002060"/>
              </a:solidFill>
              <a:effectLst/>
              <a:uLnTx/>
              <a:uFillTx/>
              <a:latin typeface="BentonSansBBVA Book" pitchFamily="2" charset="77"/>
            </a:endParaRPr>
          </a:p>
        </p:txBody>
      </p:sp>
      <p:sp>
        <p:nvSpPr>
          <p:cNvPr id="27" name="CuadroTexto 1">
            <a:extLst>
              <a:ext uri="{FF2B5EF4-FFF2-40B4-BE49-F238E27FC236}">
                <a16:creationId xmlns:a16="http://schemas.microsoft.com/office/drawing/2014/main" id="{A2C9C492-B092-3044-9BDF-B30417B49143}"/>
              </a:ext>
            </a:extLst>
          </p:cNvPr>
          <p:cNvSpPr txBox="1"/>
          <p:nvPr/>
        </p:nvSpPr>
        <p:spPr>
          <a:xfrm>
            <a:off x="6959675" y="1728000"/>
            <a:ext cx="349610" cy="212400"/>
          </a:xfrm>
          <a:prstGeom prst="rect">
            <a:avLst/>
          </a:prstGeom>
          <a:solidFill>
            <a:srgbClr val="D3D3D3"/>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000" b="1" i="0" u="none" strike="noStrike" kern="0" cap="none" spc="0" normalizeH="0" baseline="0" noProof="0" dirty="0">
                <a:ln>
                  <a:noFill/>
                </a:ln>
                <a:solidFill>
                  <a:srgbClr val="002060"/>
                </a:solidFill>
                <a:effectLst/>
                <a:uLnTx/>
                <a:uFillTx/>
                <a:latin typeface="BentonSansBBVA Book" pitchFamily="2" charset="77"/>
                <a:cs typeface="Calibri" panose="020F0502020204030204" pitchFamily="34" charset="0"/>
              </a:rPr>
              <a:t>5,7</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900" b="0" i="0" u="none" strike="noStrike" kern="0" cap="none" spc="0" normalizeH="0" baseline="0" noProof="0" dirty="0">
              <a:ln>
                <a:noFill/>
              </a:ln>
              <a:solidFill>
                <a:srgbClr val="002060"/>
              </a:solidFill>
              <a:effectLst/>
              <a:uLnTx/>
              <a:uFillTx/>
              <a:latin typeface="BentonSansBBVA Book" pitchFamily="2" charset="77"/>
            </a:endParaRPr>
          </a:p>
        </p:txBody>
      </p:sp>
      <p:sp>
        <p:nvSpPr>
          <p:cNvPr id="28" name="CuadroTexto 1">
            <a:extLst>
              <a:ext uri="{FF2B5EF4-FFF2-40B4-BE49-F238E27FC236}">
                <a16:creationId xmlns:a16="http://schemas.microsoft.com/office/drawing/2014/main" id="{54FDBEE1-E95E-524E-A095-9EA98013AC8E}"/>
              </a:ext>
            </a:extLst>
          </p:cNvPr>
          <p:cNvSpPr txBox="1"/>
          <p:nvPr/>
        </p:nvSpPr>
        <p:spPr>
          <a:xfrm>
            <a:off x="7693995" y="1728000"/>
            <a:ext cx="349610" cy="212400"/>
          </a:xfrm>
          <a:prstGeom prst="rect">
            <a:avLst/>
          </a:prstGeom>
          <a:solidFill>
            <a:srgbClr val="D3D3D3"/>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s-AR" sz="1000" b="1" dirty="0">
                <a:solidFill>
                  <a:srgbClr val="002060"/>
                </a:solidFill>
                <a:latin typeface="BentonSansBBVA Book" pitchFamily="2" charset="77"/>
                <a:cs typeface="Calibri" panose="020F0502020204030204" pitchFamily="34" charset="0"/>
              </a:rPr>
              <a:t>5,1</a:t>
            </a:r>
            <a:endParaRPr kumimoji="0" lang="es-AR" sz="1000" b="1" i="0" u="none" strike="noStrike" kern="0" cap="none" spc="0" normalizeH="0" baseline="0" noProof="0" dirty="0">
              <a:ln>
                <a:noFill/>
              </a:ln>
              <a:solidFill>
                <a:srgbClr val="002060"/>
              </a:solidFill>
              <a:effectLst/>
              <a:uLnTx/>
              <a:uFillTx/>
              <a:latin typeface="BentonSansBBVA Book" pitchFamily="2" charset="77"/>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900" b="0" i="0" u="none" strike="noStrike" kern="0" cap="none" spc="0" normalizeH="0" baseline="0" noProof="0" dirty="0">
              <a:ln>
                <a:noFill/>
              </a:ln>
              <a:solidFill>
                <a:srgbClr val="002060"/>
              </a:solidFill>
              <a:effectLst/>
              <a:uLnTx/>
              <a:uFillTx/>
              <a:latin typeface="BentonSansBBVA Book" pitchFamily="2" charset="77"/>
            </a:endParaRPr>
          </a:p>
        </p:txBody>
      </p:sp>
      <p:sp>
        <p:nvSpPr>
          <p:cNvPr id="29" name="CuadroTexto 1">
            <a:extLst>
              <a:ext uri="{FF2B5EF4-FFF2-40B4-BE49-F238E27FC236}">
                <a16:creationId xmlns:a16="http://schemas.microsoft.com/office/drawing/2014/main" id="{D76EAC4A-4673-074C-BA10-C47F1176DE52}"/>
              </a:ext>
            </a:extLst>
          </p:cNvPr>
          <p:cNvSpPr txBox="1"/>
          <p:nvPr/>
        </p:nvSpPr>
        <p:spPr>
          <a:xfrm>
            <a:off x="8405247" y="1728000"/>
            <a:ext cx="349610" cy="212400"/>
          </a:xfrm>
          <a:prstGeom prst="rect">
            <a:avLst/>
          </a:prstGeom>
          <a:solidFill>
            <a:srgbClr val="D3D3D3"/>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s-AR" sz="1000" b="1" dirty="0">
                <a:solidFill>
                  <a:srgbClr val="002060"/>
                </a:solidFill>
                <a:latin typeface="BentonSansBBVA Book" pitchFamily="2" charset="77"/>
                <a:cs typeface="Calibri" panose="020F0502020204030204" pitchFamily="34" charset="0"/>
              </a:rPr>
              <a:t>3,9</a:t>
            </a:r>
            <a:endParaRPr kumimoji="0" lang="es-AR" sz="1000" b="1" i="0" u="none" strike="noStrike" kern="0" cap="none" spc="0" normalizeH="0" baseline="0" noProof="0" dirty="0">
              <a:ln>
                <a:noFill/>
              </a:ln>
              <a:solidFill>
                <a:srgbClr val="002060"/>
              </a:solidFill>
              <a:effectLst/>
              <a:uLnTx/>
              <a:uFillTx/>
              <a:latin typeface="BentonSansBBVA Book" pitchFamily="2" charset="77"/>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900" b="0" i="0" u="none" strike="noStrike" kern="0" cap="none" spc="0" normalizeH="0" baseline="0" noProof="0" dirty="0">
              <a:ln>
                <a:noFill/>
              </a:ln>
              <a:solidFill>
                <a:srgbClr val="002060"/>
              </a:solidFill>
              <a:effectLst/>
              <a:uLnTx/>
              <a:uFillTx/>
              <a:latin typeface="BentonSansBBVA Book" pitchFamily="2" charset="77"/>
            </a:endParaRPr>
          </a:p>
        </p:txBody>
      </p:sp>
    </p:spTree>
    <p:extLst>
      <p:ext uri="{BB962C8B-B14F-4D97-AF65-F5344CB8AC3E}">
        <p14:creationId xmlns:p14="http://schemas.microsoft.com/office/powerpoint/2010/main" val="2170089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oogle Shape;195;p5">
            <a:extLst>
              <a:ext uri="{FF2B5EF4-FFF2-40B4-BE49-F238E27FC236}">
                <a16:creationId xmlns:a16="http://schemas.microsoft.com/office/drawing/2014/main" id="{515B4BE9-C7F6-BD4B-B350-7CF1CBA6B719}"/>
              </a:ext>
            </a:extLst>
          </p:cNvPr>
          <p:cNvGraphicFramePr/>
          <p:nvPr>
            <p:extLst>
              <p:ext uri="{D42A27DB-BD31-4B8C-83A1-F6EECF244321}">
                <p14:modId xmlns:p14="http://schemas.microsoft.com/office/powerpoint/2010/main" val="383765945"/>
              </p:ext>
            </p:extLst>
          </p:nvPr>
        </p:nvGraphicFramePr>
        <p:xfrm>
          <a:off x="2674812" y="1508382"/>
          <a:ext cx="6407310" cy="36552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oogle Shape;195;p5">
            <a:extLst>
              <a:ext uri="{FF2B5EF4-FFF2-40B4-BE49-F238E27FC236}">
                <a16:creationId xmlns:a16="http://schemas.microsoft.com/office/drawing/2014/main" id="{06144A1A-5CEB-9243-8EE1-DB518B54F13A}"/>
              </a:ext>
            </a:extLst>
          </p:cNvPr>
          <p:cNvGraphicFramePr/>
          <p:nvPr>
            <p:extLst>
              <p:ext uri="{D42A27DB-BD31-4B8C-83A1-F6EECF244321}">
                <p14:modId xmlns:p14="http://schemas.microsoft.com/office/powerpoint/2010/main" val="3967500540"/>
              </p:ext>
            </p:extLst>
          </p:nvPr>
        </p:nvGraphicFramePr>
        <p:xfrm>
          <a:off x="6869157" y="1761656"/>
          <a:ext cx="2135335" cy="3074238"/>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a:xfrm>
            <a:off x="491058" y="400710"/>
            <a:ext cx="6884100" cy="342000"/>
          </a:xfrm>
        </p:spPr>
        <p:txBody>
          <a:bodyPr/>
          <a:lstStyle/>
          <a:p>
            <a:r>
              <a:rPr lang="es-ES" sz="1800" dirty="0">
                <a:solidFill>
                  <a:srgbClr val="084481"/>
                </a:solidFill>
              </a:rPr>
              <a:t>Confianza en instituciones</a:t>
            </a:r>
          </a:p>
        </p:txBody>
      </p:sp>
      <p:sp>
        <p:nvSpPr>
          <p:cNvPr id="5" name="1 Título">
            <a:extLst>
              <a:ext uri="{FF2B5EF4-FFF2-40B4-BE49-F238E27FC236}">
                <a16:creationId xmlns:a16="http://schemas.microsoft.com/office/drawing/2014/main" id="{683D6B57-8F72-4D59-6EC8-96030519E47D}"/>
              </a:ext>
            </a:extLst>
          </p:cNvPr>
          <p:cNvSpPr txBox="1">
            <a:spLocks/>
          </p:cNvSpPr>
          <p:nvPr/>
        </p:nvSpPr>
        <p:spPr>
          <a:xfrm>
            <a:off x="491058" y="647822"/>
            <a:ext cx="7100521" cy="220676"/>
          </a:xfrm>
          <a:prstGeom prst="rect">
            <a:avLst/>
          </a:prstGeom>
        </p:spPr>
        <p:txBody>
          <a:bodyPr wrap="square" lIns="0" tIns="17831" rIns="0" bIns="17831">
            <a:spAutoFit/>
          </a:bodyPr>
          <a:lstStyle>
            <a:defPPr>
              <a:defRPr lang="en-US"/>
            </a:defPPr>
            <a:lvl1pPr marR="0" lvl="0" indent="0" defTabSz="356599" eaLnBrk="0" fontAlgn="auto" hangingPunct="0">
              <a:lnSpc>
                <a:spcPct val="100000"/>
              </a:lnSpc>
              <a:spcBef>
                <a:spcPts val="0"/>
              </a:spcBef>
              <a:spcAft>
                <a:spcPts val="0"/>
              </a:spcAft>
              <a:buClrTx/>
              <a:buSzTx/>
              <a:buFontTx/>
              <a:buNone/>
              <a:tabLst/>
              <a:defRPr kumimoji="0" sz="1200" b="1" i="0" u="none" strike="noStrike" cap="none" spc="0" normalizeH="0" baseline="0">
                <a:ln>
                  <a:noFill/>
                </a:ln>
                <a:solidFill>
                  <a:srgbClr val="02A59C"/>
                </a:solidFill>
                <a:effectLst/>
                <a:uLnTx/>
                <a:uFillTx/>
                <a:latin typeface="BBVABentonSans"/>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kern="1200" dirty="0">
                <a:cs typeface="+mn-cs"/>
              </a:rPr>
              <a:t>Estado de Derecho y Tribunales de Justicia</a:t>
            </a:r>
          </a:p>
        </p:txBody>
      </p:sp>
      <p:sp>
        <p:nvSpPr>
          <p:cNvPr id="10" name="3 CuadroTexto">
            <a:extLst>
              <a:ext uri="{FF2B5EF4-FFF2-40B4-BE49-F238E27FC236}">
                <a16:creationId xmlns:a16="http://schemas.microsoft.com/office/drawing/2014/main" id="{BEADEBBA-48A8-6745-8979-DBEC313179E5}"/>
              </a:ext>
            </a:extLst>
          </p:cNvPr>
          <p:cNvSpPr txBox="1"/>
          <p:nvPr/>
        </p:nvSpPr>
        <p:spPr>
          <a:xfrm>
            <a:off x="581521" y="3413892"/>
            <a:ext cx="1738358" cy="64120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hangingPunct="1"/>
            <a:r>
              <a:rPr lang="es-ES_tradnl" sz="900" kern="1200" dirty="0">
                <a:solidFill>
                  <a:srgbClr val="666666"/>
                </a:solidFill>
                <a:ea typeface="+mn-ea"/>
                <a:cs typeface="+mn-cs"/>
              </a:rPr>
              <a:t>Distribución y media en una escala  de 0 a 10, en la que 0 significa que “completamente en desacuerdo” y 10 “completamente de acuerdo”. Base: 2.015 casos.</a:t>
            </a:r>
          </a:p>
        </p:txBody>
      </p:sp>
      <p:sp>
        <p:nvSpPr>
          <p:cNvPr id="8" name="3 CuadroTexto">
            <a:extLst>
              <a:ext uri="{FF2B5EF4-FFF2-40B4-BE49-F238E27FC236}">
                <a16:creationId xmlns:a16="http://schemas.microsoft.com/office/drawing/2014/main" id="{79DF280A-38A6-6A4D-B7FF-39DF0C62A620}"/>
              </a:ext>
            </a:extLst>
          </p:cNvPr>
          <p:cNvSpPr txBox="1"/>
          <p:nvPr/>
        </p:nvSpPr>
        <p:spPr>
          <a:xfrm>
            <a:off x="581522" y="2268018"/>
            <a:ext cx="1615414" cy="1015663"/>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hangingPunct="1">
              <a:lnSpc>
                <a:spcPct val="100000"/>
              </a:lnSpc>
              <a:spcBef>
                <a:spcPts val="0"/>
              </a:spcBef>
              <a:spcAft>
                <a:spcPts val="0"/>
              </a:spcAft>
            </a:pPr>
            <a:r>
              <a:rPr lang="es-ES_tradnl" sz="1100" kern="1200" dirty="0">
                <a:solidFill>
                  <a:srgbClr val="666666"/>
                </a:solidFill>
                <a:ea typeface="+mn-ea"/>
                <a:cs typeface="+mn-cs"/>
              </a:rPr>
              <a:t>Ahora me gustaría que, por favor, me dijera cuál es su nivel de acuerdo o desacuerdo con cada una de las frases que le leo a continuación. </a:t>
            </a:r>
            <a:endParaRPr lang="es-ES_tradnl" sz="1100" u="sng" kern="1200" dirty="0">
              <a:solidFill>
                <a:srgbClr val="666666"/>
              </a:solidFill>
              <a:ea typeface="+mn-ea"/>
              <a:cs typeface="+mn-cs"/>
            </a:endParaRPr>
          </a:p>
        </p:txBody>
      </p:sp>
      <p:sp>
        <p:nvSpPr>
          <p:cNvPr id="9" name="CuadroTexto 8">
            <a:extLst>
              <a:ext uri="{FF2B5EF4-FFF2-40B4-BE49-F238E27FC236}">
                <a16:creationId xmlns:a16="http://schemas.microsoft.com/office/drawing/2014/main" id="{79747608-01FE-A37C-6D0A-CF970B41A783}"/>
              </a:ext>
            </a:extLst>
          </p:cNvPr>
          <p:cNvSpPr txBox="1"/>
          <p:nvPr/>
        </p:nvSpPr>
        <p:spPr>
          <a:xfrm>
            <a:off x="497746" y="847136"/>
            <a:ext cx="8476392" cy="1025922"/>
          </a:xfrm>
          <a:prstGeom prst="rect">
            <a:avLst/>
          </a:prstGeom>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defTabSz="356599">
              <a:lnSpc>
                <a:spcPct val="110000"/>
              </a:lnSpc>
              <a:spcBef>
                <a:spcPts val="4200"/>
              </a:spcBef>
              <a:defRPr sz="1600">
                <a:solidFill>
                  <a:schemeClr val="bg2"/>
                </a:solidFill>
                <a:latin typeface="+mn-lt"/>
                <a:ea typeface="+mn-ea"/>
              </a:defRPr>
            </a:lvl1pPr>
            <a:lvl2pPr marL="7938" lvl="1" indent="0" hangingPunct="1">
              <a:lnSpc>
                <a:spcPts val="1600"/>
              </a:lnSpc>
              <a:spcBef>
                <a:spcPts val="600"/>
              </a:spcBef>
              <a:spcAft>
                <a:spcPts val="600"/>
              </a:spcAft>
              <a:buClr>
                <a:srgbClr val="00AAB4"/>
              </a:buClr>
              <a:buSzPct val="130000"/>
              <a:defRPr sz="1200" kern="1200">
                <a:solidFill>
                  <a:srgbClr val="2A2A2A"/>
                </a:solidFill>
                <a:latin typeface="BBVABentonSans"/>
                <a:ea typeface="+mn-ea"/>
                <a:cs typeface="+mn-cs"/>
              </a:defRPr>
            </a:lvl2pPr>
          </a:lstStyle>
          <a:p>
            <a:pPr lvl="1" algn="just">
              <a:defRPr/>
            </a:pPr>
            <a:r>
              <a:rPr lang="es-ES" dirty="0"/>
              <a:t>Consenso amplísimo en preferir la democracia a cualquier otra forma de gobierno y respecto a la identificación de la separación de poderes y la independencia judicial como pilares básicos del Estado de derecho. También la mayoría cree en la objetividad y carácter justo, ateniéndose a la ley, de las sentencias de la gran mayoría de los jueces y que éstos defienden los valores democráticos de la Constitución. Las opiniones </a:t>
            </a:r>
            <a:r>
              <a:rPr lang="es-ES" dirty="0" smtClean="0"/>
              <a:t>están divididas </a:t>
            </a:r>
            <a:r>
              <a:rPr lang="es-ES" dirty="0"/>
              <a:t>respecto a que los jueces estén al margen de las disputas de los partidos políticos.</a:t>
            </a:r>
          </a:p>
        </p:txBody>
      </p:sp>
      <p:sp>
        <p:nvSpPr>
          <p:cNvPr id="15" name="CuadroTexto 14">
            <a:extLst>
              <a:ext uri="{FF2B5EF4-FFF2-40B4-BE49-F238E27FC236}">
                <a16:creationId xmlns:a16="http://schemas.microsoft.com/office/drawing/2014/main" id="{FAEF1316-639F-2449-86C3-5D2CF69D8A4C}"/>
              </a:ext>
            </a:extLst>
          </p:cNvPr>
          <p:cNvSpPr txBox="1"/>
          <p:nvPr/>
        </p:nvSpPr>
        <p:spPr>
          <a:xfrm>
            <a:off x="8072674" y="1592652"/>
            <a:ext cx="694421" cy="215444"/>
          </a:xfrm>
          <a:prstGeom prst="rect">
            <a:avLst/>
          </a:prstGeom>
          <a:noFill/>
        </p:spPr>
        <p:txBody>
          <a:bodyPr wrap="none" rtlCol="0">
            <a:spAutoFit/>
          </a:bodyPr>
          <a:lstStyle/>
          <a:p>
            <a:r>
              <a:rPr lang="es-AR" sz="800" dirty="0">
                <a:solidFill>
                  <a:srgbClr val="666666"/>
                </a:solidFill>
              </a:rPr>
              <a:t>Valor medio</a:t>
            </a:r>
          </a:p>
        </p:txBody>
      </p:sp>
    </p:spTree>
    <p:extLst>
      <p:ext uri="{BB962C8B-B14F-4D97-AF65-F5344CB8AC3E}">
        <p14:creationId xmlns:p14="http://schemas.microsoft.com/office/powerpoint/2010/main" val="2629191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oogle Shape;195;p5">
            <a:extLst>
              <a:ext uri="{FF2B5EF4-FFF2-40B4-BE49-F238E27FC236}">
                <a16:creationId xmlns:a16="http://schemas.microsoft.com/office/drawing/2014/main" id="{010A701D-E3CE-C148-99B6-7868EF167DAF}"/>
              </a:ext>
            </a:extLst>
          </p:cNvPr>
          <p:cNvGraphicFramePr/>
          <p:nvPr>
            <p:extLst>
              <p:ext uri="{D42A27DB-BD31-4B8C-83A1-F6EECF244321}">
                <p14:modId xmlns:p14="http://schemas.microsoft.com/office/powerpoint/2010/main" val="1470377462"/>
              </p:ext>
            </p:extLst>
          </p:nvPr>
        </p:nvGraphicFramePr>
        <p:xfrm>
          <a:off x="6050906" y="2021970"/>
          <a:ext cx="2135335" cy="26165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oogle Shape;195;p5">
            <a:extLst>
              <a:ext uri="{FF2B5EF4-FFF2-40B4-BE49-F238E27FC236}">
                <a16:creationId xmlns:a16="http://schemas.microsoft.com/office/drawing/2014/main" id="{5EB3EA84-2473-0159-3FCC-C72C03CE2703}"/>
              </a:ext>
            </a:extLst>
          </p:cNvPr>
          <p:cNvGraphicFramePr/>
          <p:nvPr>
            <p:extLst>
              <p:ext uri="{D42A27DB-BD31-4B8C-83A1-F6EECF244321}">
                <p14:modId xmlns:p14="http://schemas.microsoft.com/office/powerpoint/2010/main" val="640093172"/>
              </p:ext>
            </p:extLst>
          </p:nvPr>
        </p:nvGraphicFramePr>
        <p:xfrm>
          <a:off x="3111944" y="2021970"/>
          <a:ext cx="4849487" cy="3030908"/>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p:txBody>
          <a:bodyPr/>
          <a:lstStyle/>
          <a:p>
            <a:r>
              <a:rPr lang="es-ES" sz="1800">
                <a:solidFill>
                  <a:srgbClr val="084481"/>
                </a:solidFill>
              </a:rPr>
              <a:t>Confianza en instituciones  </a:t>
            </a:r>
          </a:p>
        </p:txBody>
      </p:sp>
      <p:sp>
        <p:nvSpPr>
          <p:cNvPr id="3" name="3 CuadroTexto">
            <a:extLst>
              <a:ext uri="{FF2B5EF4-FFF2-40B4-BE49-F238E27FC236}">
                <a16:creationId xmlns:a16="http://schemas.microsoft.com/office/drawing/2014/main" id="{F3501298-D1ED-CB9D-BD53-314D3BE0FC8A}"/>
              </a:ext>
            </a:extLst>
          </p:cNvPr>
          <p:cNvSpPr txBox="1"/>
          <p:nvPr/>
        </p:nvSpPr>
        <p:spPr>
          <a:xfrm>
            <a:off x="492125" y="907927"/>
            <a:ext cx="8393458" cy="1025922"/>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just" hangingPunct="1">
              <a:lnSpc>
                <a:spcPts val="1600"/>
              </a:lnSpc>
              <a:spcBef>
                <a:spcPts val="600"/>
              </a:spcBef>
              <a:spcAft>
                <a:spcPts val="600"/>
              </a:spcAft>
              <a:buClr>
                <a:srgbClr val="00AAB4"/>
              </a:buClr>
              <a:buSzPct val="130000"/>
              <a:defRPr/>
            </a:pPr>
            <a:r>
              <a:rPr lang="es-ES_tradnl" sz="1200" kern="1200" dirty="0">
                <a:solidFill>
                  <a:srgbClr val="2A2A2A"/>
                </a:solidFill>
                <a:latin typeface="BBVABentonSans"/>
                <a:ea typeface="+mn-ea"/>
                <a:cs typeface="+mn-cs"/>
              </a:rPr>
              <a:t>Las instituciones </a:t>
            </a:r>
            <a:r>
              <a:rPr lang="es-ES_tradnl" sz="1200" kern="1200" dirty="0" smtClean="0">
                <a:solidFill>
                  <a:srgbClr val="2A2A2A"/>
                </a:solidFill>
                <a:latin typeface="BBVABentonSans"/>
                <a:ea typeface="+mn-ea"/>
                <a:cs typeface="+mn-cs"/>
              </a:rPr>
              <a:t>que, </a:t>
            </a:r>
            <a:r>
              <a:rPr lang="es-ES_tradnl" sz="1200" kern="1200" dirty="0">
                <a:solidFill>
                  <a:srgbClr val="2A2A2A"/>
                </a:solidFill>
                <a:latin typeface="BBVABentonSans"/>
                <a:ea typeface="+mn-ea"/>
                <a:cs typeface="+mn-cs"/>
              </a:rPr>
              <a:t>sin perjuicio de ser expresión de la voluntad </a:t>
            </a:r>
            <a:r>
              <a:rPr lang="es-ES_tradnl" sz="1200" kern="1200" dirty="0" smtClean="0">
                <a:solidFill>
                  <a:srgbClr val="2A2A2A"/>
                </a:solidFill>
                <a:latin typeface="BBVABentonSans"/>
                <a:ea typeface="+mn-ea"/>
                <a:cs typeface="+mn-cs"/>
              </a:rPr>
              <a:t>política a través de elecciones libres. </a:t>
            </a:r>
            <a:r>
              <a:rPr lang="es-ES_tradnl" sz="1200" kern="1200" dirty="0">
                <a:solidFill>
                  <a:srgbClr val="2A2A2A"/>
                </a:solidFill>
                <a:latin typeface="BBVABentonSans"/>
                <a:ea typeface="+mn-ea"/>
                <a:cs typeface="+mn-cs"/>
              </a:rPr>
              <a:t>están afectadas por orientaciones políticas </a:t>
            </a:r>
            <a:r>
              <a:rPr lang="es-ES_tradnl" sz="1200" kern="1200" dirty="0" smtClean="0">
                <a:solidFill>
                  <a:srgbClr val="2A2A2A"/>
                </a:solidFill>
                <a:latin typeface="BBVABentonSans"/>
                <a:ea typeface="+mn-ea"/>
                <a:cs typeface="+mn-cs"/>
              </a:rPr>
              <a:t>especificas, variables </a:t>
            </a:r>
            <a:r>
              <a:rPr lang="es-ES_tradnl" sz="1200" kern="1200" dirty="0">
                <a:solidFill>
                  <a:srgbClr val="2A2A2A"/>
                </a:solidFill>
                <a:latin typeface="BBVABentonSans"/>
                <a:ea typeface="+mn-ea"/>
                <a:cs typeface="+mn-cs"/>
              </a:rPr>
              <a:t>en cada </a:t>
            </a:r>
            <a:r>
              <a:rPr lang="es-ES_tradnl" sz="1200" kern="1200" dirty="0" smtClean="0">
                <a:solidFill>
                  <a:srgbClr val="2A2A2A"/>
                </a:solidFill>
                <a:latin typeface="BBVABentonSans"/>
                <a:ea typeface="+mn-ea"/>
                <a:cs typeface="+mn-cs"/>
              </a:rPr>
              <a:t>etapa, </a:t>
            </a:r>
            <a:r>
              <a:rPr lang="es-ES_tradnl" sz="1200" kern="1200" dirty="0">
                <a:solidFill>
                  <a:srgbClr val="2A2A2A"/>
                </a:solidFill>
                <a:latin typeface="BBVABentonSans"/>
                <a:ea typeface="+mn-ea"/>
                <a:cs typeface="+mn-cs"/>
              </a:rPr>
              <a:t>obtienen niveles bajos de confianza. El grado de </a:t>
            </a:r>
            <a:r>
              <a:rPr lang="es-ES_tradnl" sz="1200" kern="1200" dirty="0" smtClean="0">
                <a:solidFill>
                  <a:srgbClr val="2A2A2A"/>
                </a:solidFill>
                <a:latin typeface="BBVABentonSans"/>
                <a:ea typeface="+mn-ea"/>
                <a:cs typeface="+mn-cs"/>
              </a:rPr>
              <a:t>cercanía y foco directos en la gestión </a:t>
            </a:r>
            <a:r>
              <a:rPr lang="es-ES_tradnl" sz="1200" kern="1200" dirty="0">
                <a:solidFill>
                  <a:srgbClr val="2A2A2A"/>
                </a:solidFill>
                <a:latin typeface="BBVABentonSans"/>
                <a:ea typeface="+mn-ea"/>
                <a:cs typeface="+mn-cs"/>
              </a:rPr>
              <a:t>influye en la confianza de los ciudadanos, siendo más alta en el caso de los ayuntamientos, </a:t>
            </a:r>
            <a:r>
              <a:rPr lang="es-ES_tradnl" sz="1200" kern="1200" dirty="0" smtClean="0">
                <a:solidFill>
                  <a:srgbClr val="2A2A2A"/>
                </a:solidFill>
                <a:latin typeface="BBVABentonSans"/>
                <a:ea typeface="+mn-ea"/>
                <a:cs typeface="+mn-cs"/>
              </a:rPr>
              <a:t>situándose </a:t>
            </a:r>
            <a:r>
              <a:rPr lang="es-ES_tradnl" sz="1200" kern="1200" dirty="0">
                <a:solidFill>
                  <a:srgbClr val="2A2A2A"/>
                </a:solidFill>
                <a:latin typeface="BBVABentonSans"/>
                <a:ea typeface="+mn-ea"/>
                <a:cs typeface="+mn-cs"/>
              </a:rPr>
              <a:t>por debajo del umbral medio de </a:t>
            </a:r>
            <a:r>
              <a:rPr lang="es-ES_tradnl" sz="1200" kern="1200" dirty="0" smtClean="0">
                <a:solidFill>
                  <a:srgbClr val="2A2A2A"/>
                </a:solidFill>
                <a:latin typeface="BBVABentonSans"/>
                <a:ea typeface="+mn-ea"/>
                <a:cs typeface="+mn-cs"/>
              </a:rPr>
              <a:t>confianza los </a:t>
            </a:r>
            <a:r>
              <a:rPr lang="es-ES_tradnl" sz="1200" kern="1200" dirty="0">
                <a:solidFill>
                  <a:srgbClr val="2A2A2A"/>
                </a:solidFill>
                <a:latin typeface="BBVABentonSans"/>
                <a:ea typeface="+mn-ea"/>
                <a:cs typeface="+mn-cs"/>
              </a:rPr>
              <a:t>gobiernos autonómicos y, de manera más marcada</a:t>
            </a:r>
            <a:r>
              <a:rPr lang="es-ES_tradnl" sz="1200" kern="1200" dirty="0" smtClean="0">
                <a:solidFill>
                  <a:srgbClr val="2A2A2A"/>
                </a:solidFill>
                <a:latin typeface="BBVABentonSans"/>
                <a:ea typeface="+mn-ea"/>
                <a:cs typeface="+mn-cs"/>
              </a:rPr>
              <a:t>, </a:t>
            </a:r>
            <a:r>
              <a:rPr lang="es-ES_tradnl" sz="1200" kern="1200" dirty="0">
                <a:solidFill>
                  <a:srgbClr val="2A2A2A"/>
                </a:solidFill>
                <a:latin typeface="BBVABentonSans"/>
                <a:ea typeface="+mn-ea"/>
                <a:cs typeface="+mn-cs"/>
              </a:rPr>
              <a:t>el Gobierno de España. El Parlamento y los partidos </a:t>
            </a:r>
            <a:r>
              <a:rPr lang="es-ES_tradnl" sz="1200" kern="1200" dirty="0" smtClean="0">
                <a:solidFill>
                  <a:srgbClr val="2A2A2A"/>
                </a:solidFill>
                <a:latin typeface="BBVABentonSans"/>
                <a:ea typeface="+mn-ea"/>
                <a:cs typeface="+mn-cs"/>
              </a:rPr>
              <a:t>políticos presentan también un </a:t>
            </a:r>
            <a:r>
              <a:rPr lang="es-ES_tradnl" sz="1200" kern="1200" dirty="0">
                <a:solidFill>
                  <a:srgbClr val="2A2A2A"/>
                </a:solidFill>
                <a:latin typeface="BBVABentonSans"/>
                <a:ea typeface="+mn-ea"/>
                <a:cs typeface="+mn-cs"/>
              </a:rPr>
              <a:t>claro déficit de confianza.</a:t>
            </a:r>
          </a:p>
        </p:txBody>
      </p:sp>
      <p:sp>
        <p:nvSpPr>
          <p:cNvPr id="5" name="1 Título">
            <a:extLst>
              <a:ext uri="{FF2B5EF4-FFF2-40B4-BE49-F238E27FC236}">
                <a16:creationId xmlns:a16="http://schemas.microsoft.com/office/drawing/2014/main" id="{683D6B57-8F72-4D59-6EC8-96030519E47D}"/>
              </a:ext>
            </a:extLst>
          </p:cNvPr>
          <p:cNvSpPr txBox="1">
            <a:spLocks/>
          </p:cNvSpPr>
          <p:nvPr/>
        </p:nvSpPr>
        <p:spPr>
          <a:xfrm>
            <a:off x="473007" y="668779"/>
            <a:ext cx="6284532" cy="220676"/>
          </a:xfrm>
          <a:prstGeom prst="rect">
            <a:avLst/>
          </a:prstGeom>
        </p:spPr>
        <p:txBody>
          <a:bodyPr wrap="square" lIns="0" tIns="17831" rIns="0" bIns="17831">
            <a:spAutoFit/>
          </a:bodyPr>
          <a:lstStyle>
            <a:defPPr>
              <a:defRPr lang="en-US"/>
            </a:defPPr>
            <a:lvl1pPr marR="0" lvl="0" indent="0" defTabSz="356599" eaLnBrk="0" fontAlgn="auto" hangingPunct="0">
              <a:lnSpc>
                <a:spcPct val="100000"/>
              </a:lnSpc>
              <a:spcBef>
                <a:spcPts val="0"/>
              </a:spcBef>
              <a:spcAft>
                <a:spcPts val="0"/>
              </a:spcAft>
              <a:buClrTx/>
              <a:buSzTx/>
              <a:buFontTx/>
              <a:buNone/>
              <a:tabLst/>
              <a:defRPr kumimoji="0" sz="1200" b="1" i="0" u="none" strike="noStrike" cap="none" spc="0" normalizeH="0" baseline="0">
                <a:ln>
                  <a:noFill/>
                </a:ln>
                <a:solidFill>
                  <a:srgbClr val="02A59C"/>
                </a:solidFill>
                <a:effectLst/>
                <a:uLnTx/>
                <a:uFillTx/>
                <a:latin typeface="BBVABentonSans"/>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kern="1200" dirty="0">
                <a:cs typeface="+mn-cs"/>
              </a:rPr>
              <a:t>Instituciones políticas</a:t>
            </a:r>
          </a:p>
        </p:txBody>
      </p:sp>
      <p:sp>
        <p:nvSpPr>
          <p:cNvPr id="13" name="CuadroTexto 12">
            <a:extLst>
              <a:ext uri="{FF2B5EF4-FFF2-40B4-BE49-F238E27FC236}">
                <a16:creationId xmlns:a16="http://schemas.microsoft.com/office/drawing/2014/main" id="{60032F1B-4900-424A-AA5F-7FC6C9CBA343}"/>
              </a:ext>
            </a:extLst>
          </p:cNvPr>
          <p:cNvSpPr txBox="1"/>
          <p:nvPr/>
        </p:nvSpPr>
        <p:spPr>
          <a:xfrm>
            <a:off x="7260147" y="1836943"/>
            <a:ext cx="694421" cy="215444"/>
          </a:xfrm>
          <a:prstGeom prst="rect">
            <a:avLst/>
          </a:prstGeom>
          <a:noFill/>
        </p:spPr>
        <p:txBody>
          <a:bodyPr wrap="none" rtlCol="0">
            <a:spAutoFit/>
          </a:bodyPr>
          <a:lstStyle/>
          <a:p>
            <a:r>
              <a:rPr lang="es-AR" sz="800" dirty="0">
                <a:solidFill>
                  <a:srgbClr val="666666"/>
                </a:solidFill>
              </a:rPr>
              <a:t>Valor medio</a:t>
            </a:r>
          </a:p>
        </p:txBody>
      </p:sp>
      <p:sp>
        <p:nvSpPr>
          <p:cNvPr id="10" name="3 CuadroTexto">
            <a:extLst>
              <a:ext uri="{FF2B5EF4-FFF2-40B4-BE49-F238E27FC236}">
                <a16:creationId xmlns:a16="http://schemas.microsoft.com/office/drawing/2014/main" id="{11B6CEDB-060A-B945-BF83-0F6304D0BE65}"/>
              </a:ext>
            </a:extLst>
          </p:cNvPr>
          <p:cNvSpPr txBox="1"/>
          <p:nvPr/>
        </p:nvSpPr>
        <p:spPr>
          <a:xfrm>
            <a:off x="510603" y="3007546"/>
            <a:ext cx="2520016" cy="338554"/>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hangingPunct="1">
              <a:lnSpc>
                <a:spcPct val="100000"/>
              </a:lnSpc>
              <a:spcBef>
                <a:spcPts val="0"/>
              </a:spcBef>
              <a:spcAft>
                <a:spcPts val="0"/>
              </a:spcAft>
            </a:pPr>
            <a:r>
              <a:rPr lang="es-ES_tradnl" sz="1100" kern="1200" dirty="0">
                <a:solidFill>
                  <a:srgbClr val="666666"/>
                </a:solidFill>
                <a:ea typeface="+mn-ea"/>
                <a:cs typeface="+mn-cs"/>
              </a:rPr>
              <a:t>En general, ¿en qué medida confía en cada una de las siguientes organizaciones? </a:t>
            </a:r>
          </a:p>
        </p:txBody>
      </p:sp>
      <p:sp>
        <p:nvSpPr>
          <p:cNvPr id="11" name="3 CuadroTexto">
            <a:extLst>
              <a:ext uri="{FF2B5EF4-FFF2-40B4-BE49-F238E27FC236}">
                <a16:creationId xmlns:a16="http://schemas.microsoft.com/office/drawing/2014/main" id="{6D7321C9-9D56-2D4B-A795-86FFDB8A48BC}"/>
              </a:ext>
            </a:extLst>
          </p:cNvPr>
          <p:cNvSpPr txBox="1"/>
          <p:nvPr/>
        </p:nvSpPr>
        <p:spPr>
          <a:xfrm>
            <a:off x="501087" y="3675002"/>
            <a:ext cx="2295122" cy="589905"/>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hangingPunct="1"/>
            <a:r>
              <a:rPr lang="es-ES_tradnl" sz="900" kern="1200" dirty="0">
                <a:solidFill>
                  <a:srgbClr val="666666"/>
                </a:solidFill>
                <a:ea typeface="+mn-ea"/>
                <a:cs typeface="+mn-cs"/>
              </a:rPr>
              <a:t>Distribución y media en una escala  de 0 a 10, en la que 0 significa que “no tiene ninguna confianza” y 10 que “tiene muchísima confianza” </a:t>
            </a:r>
          </a:p>
          <a:p>
            <a:pPr lvl="1" hangingPunct="1"/>
            <a:r>
              <a:rPr lang="es-ES_tradnl" sz="900" kern="1200" dirty="0">
                <a:solidFill>
                  <a:srgbClr val="666666"/>
                </a:solidFill>
                <a:ea typeface="+mn-ea"/>
                <a:cs typeface="+mn-cs"/>
              </a:rPr>
              <a:t>Base: 2.015 casos.</a:t>
            </a:r>
          </a:p>
        </p:txBody>
      </p:sp>
    </p:spTree>
    <p:extLst>
      <p:ext uri="{BB962C8B-B14F-4D97-AF65-F5344CB8AC3E}">
        <p14:creationId xmlns:p14="http://schemas.microsoft.com/office/powerpoint/2010/main" val="3160483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oogle Shape;195;p5">
            <a:extLst>
              <a:ext uri="{FF2B5EF4-FFF2-40B4-BE49-F238E27FC236}">
                <a16:creationId xmlns:a16="http://schemas.microsoft.com/office/drawing/2014/main" id="{8D030BFE-32A7-6A41-B39C-E82FE72CA289}"/>
              </a:ext>
            </a:extLst>
          </p:cNvPr>
          <p:cNvGraphicFramePr/>
          <p:nvPr>
            <p:extLst>
              <p:ext uri="{D42A27DB-BD31-4B8C-83A1-F6EECF244321}">
                <p14:modId xmlns:p14="http://schemas.microsoft.com/office/powerpoint/2010/main" val="3106778424"/>
              </p:ext>
            </p:extLst>
          </p:nvPr>
        </p:nvGraphicFramePr>
        <p:xfrm>
          <a:off x="6330414" y="1915169"/>
          <a:ext cx="2135335" cy="28696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oogle Shape;195;p5">
            <a:extLst>
              <a:ext uri="{FF2B5EF4-FFF2-40B4-BE49-F238E27FC236}">
                <a16:creationId xmlns:a16="http://schemas.microsoft.com/office/drawing/2014/main" id="{2A5369C0-AD1D-ABA3-0263-B14013E2A077}"/>
              </a:ext>
            </a:extLst>
          </p:cNvPr>
          <p:cNvGraphicFramePr/>
          <p:nvPr>
            <p:extLst>
              <p:ext uri="{D42A27DB-BD31-4B8C-83A1-F6EECF244321}">
                <p14:modId xmlns:p14="http://schemas.microsoft.com/office/powerpoint/2010/main" val="669870624"/>
              </p:ext>
            </p:extLst>
          </p:nvPr>
        </p:nvGraphicFramePr>
        <p:xfrm>
          <a:off x="3407558" y="1318254"/>
          <a:ext cx="4967565" cy="3790525"/>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p:txBody>
          <a:bodyPr/>
          <a:lstStyle/>
          <a:p>
            <a:r>
              <a:rPr lang="es-ES" sz="1800" dirty="0">
                <a:solidFill>
                  <a:srgbClr val="084481"/>
                </a:solidFill>
              </a:rPr>
              <a:t>Confianza en instituciones</a:t>
            </a:r>
          </a:p>
        </p:txBody>
      </p:sp>
      <p:sp>
        <p:nvSpPr>
          <p:cNvPr id="3" name="3 CuadroTexto">
            <a:extLst>
              <a:ext uri="{FF2B5EF4-FFF2-40B4-BE49-F238E27FC236}">
                <a16:creationId xmlns:a16="http://schemas.microsoft.com/office/drawing/2014/main" id="{F3501298-D1ED-CB9D-BD53-314D3BE0FC8A}"/>
              </a:ext>
            </a:extLst>
          </p:cNvPr>
          <p:cNvSpPr txBox="1"/>
          <p:nvPr/>
        </p:nvSpPr>
        <p:spPr>
          <a:xfrm>
            <a:off x="477769" y="961359"/>
            <a:ext cx="8485883" cy="615553"/>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just" hangingPunct="1">
              <a:lnSpc>
                <a:spcPts val="1600"/>
              </a:lnSpc>
              <a:spcBef>
                <a:spcPts val="600"/>
              </a:spcBef>
              <a:spcAft>
                <a:spcPts val="600"/>
              </a:spcAft>
              <a:buClr>
                <a:srgbClr val="00AAB4"/>
              </a:buClr>
              <a:buSzPct val="130000"/>
              <a:defRPr/>
            </a:pPr>
            <a:r>
              <a:rPr lang="es-ES_tradnl" sz="1200" kern="1200" dirty="0">
                <a:solidFill>
                  <a:srgbClr val="2A2A2A"/>
                </a:solidFill>
                <a:latin typeface="BBVABentonSans"/>
                <a:ea typeface="+mn-ea"/>
                <a:cs typeface="+mn-cs"/>
              </a:rPr>
              <a:t>Las principales instituciones garantes </a:t>
            </a:r>
            <a:r>
              <a:rPr lang="es-ES_tradnl" sz="1200" kern="1200" dirty="0" smtClean="0">
                <a:solidFill>
                  <a:srgbClr val="2A2A2A"/>
                </a:solidFill>
                <a:latin typeface="BBVABentonSans"/>
                <a:ea typeface="+mn-ea"/>
                <a:cs typeface="+mn-cs"/>
              </a:rPr>
              <a:t>de los principios y resoluciones del </a:t>
            </a:r>
            <a:r>
              <a:rPr lang="es-ES_tradnl" sz="1200" kern="1200" dirty="0">
                <a:solidFill>
                  <a:srgbClr val="2A2A2A"/>
                </a:solidFill>
                <a:latin typeface="BBVABentonSans"/>
                <a:ea typeface="+mn-ea"/>
                <a:cs typeface="+mn-cs"/>
              </a:rPr>
              <a:t>Estado de derecho, </a:t>
            </a:r>
            <a:r>
              <a:rPr lang="es-ES_tradnl" sz="1200" kern="1200" dirty="0" smtClean="0">
                <a:solidFill>
                  <a:srgbClr val="2A2A2A"/>
                </a:solidFill>
                <a:latin typeface="BBVABentonSans"/>
                <a:ea typeface="+mn-ea"/>
                <a:cs typeface="+mn-cs"/>
              </a:rPr>
              <a:t>destacadamente </a:t>
            </a:r>
            <a:r>
              <a:rPr lang="es-ES_tradnl" sz="1200" kern="1200" dirty="0">
                <a:solidFill>
                  <a:srgbClr val="2A2A2A"/>
                </a:solidFill>
                <a:latin typeface="BBVABentonSans"/>
                <a:ea typeface="+mn-ea"/>
                <a:cs typeface="+mn-cs"/>
              </a:rPr>
              <a:t>la Policía, la Guardia Civil y el Ejército, cuentan con la confianza de una amplia mayoría de la sociedad española, seguidas por los Tribunales de Justicia.</a:t>
            </a:r>
            <a:endParaRPr lang="es-ES_tradnl" sz="1200" kern="1200" dirty="0">
              <a:solidFill>
                <a:srgbClr val="FF0000"/>
              </a:solidFill>
              <a:latin typeface="BBVABentonSans"/>
              <a:ea typeface="+mn-ea"/>
              <a:cs typeface="+mn-cs"/>
            </a:endParaRPr>
          </a:p>
        </p:txBody>
      </p:sp>
      <p:sp>
        <p:nvSpPr>
          <p:cNvPr id="5" name="1 Título">
            <a:extLst>
              <a:ext uri="{FF2B5EF4-FFF2-40B4-BE49-F238E27FC236}">
                <a16:creationId xmlns:a16="http://schemas.microsoft.com/office/drawing/2014/main" id="{683D6B57-8F72-4D59-6EC8-96030519E47D}"/>
              </a:ext>
            </a:extLst>
          </p:cNvPr>
          <p:cNvSpPr txBox="1">
            <a:spLocks/>
          </p:cNvSpPr>
          <p:nvPr/>
        </p:nvSpPr>
        <p:spPr>
          <a:xfrm>
            <a:off x="473007" y="692842"/>
            <a:ext cx="7100521" cy="220676"/>
          </a:xfrm>
          <a:prstGeom prst="rect">
            <a:avLst/>
          </a:prstGeom>
        </p:spPr>
        <p:txBody>
          <a:bodyPr wrap="square" lIns="0" tIns="17831" rIns="0" bIns="17831">
            <a:spAutoFit/>
          </a:bodyPr>
          <a:lstStyle>
            <a:defPPr>
              <a:defRPr lang="en-US"/>
            </a:defPPr>
            <a:lvl1pPr marR="0" lvl="0" indent="0" defTabSz="356599" eaLnBrk="0" fontAlgn="auto" hangingPunct="0">
              <a:lnSpc>
                <a:spcPct val="100000"/>
              </a:lnSpc>
              <a:spcBef>
                <a:spcPts val="0"/>
              </a:spcBef>
              <a:spcAft>
                <a:spcPts val="0"/>
              </a:spcAft>
              <a:buClrTx/>
              <a:buSzTx/>
              <a:buFontTx/>
              <a:buNone/>
              <a:tabLst/>
              <a:defRPr kumimoji="0" sz="1200" b="1" i="0" u="none" strike="noStrike" cap="none" spc="0" normalizeH="0" baseline="0">
                <a:ln>
                  <a:noFill/>
                </a:ln>
                <a:solidFill>
                  <a:srgbClr val="02A59C"/>
                </a:solidFill>
                <a:effectLst/>
                <a:uLnTx/>
                <a:uFillTx/>
                <a:latin typeface="BBVABentonSans"/>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kern="1200" dirty="0">
                <a:cs typeface="+mn-cs"/>
              </a:rPr>
              <a:t>Instituciones garantes del Estado de derecho</a:t>
            </a:r>
          </a:p>
        </p:txBody>
      </p:sp>
      <p:sp>
        <p:nvSpPr>
          <p:cNvPr id="20" name="CuadroTexto 19">
            <a:extLst>
              <a:ext uri="{FF2B5EF4-FFF2-40B4-BE49-F238E27FC236}">
                <a16:creationId xmlns:a16="http://schemas.microsoft.com/office/drawing/2014/main" id="{BC3B19D6-E136-6C40-8580-42F7CCCE9528}"/>
              </a:ext>
            </a:extLst>
          </p:cNvPr>
          <p:cNvSpPr txBox="1"/>
          <p:nvPr/>
        </p:nvSpPr>
        <p:spPr>
          <a:xfrm>
            <a:off x="7540308" y="1767885"/>
            <a:ext cx="694421" cy="215444"/>
          </a:xfrm>
          <a:prstGeom prst="rect">
            <a:avLst/>
          </a:prstGeom>
          <a:noFill/>
        </p:spPr>
        <p:txBody>
          <a:bodyPr wrap="none" rtlCol="0">
            <a:spAutoFit/>
          </a:bodyPr>
          <a:lstStyle/>
          <a:p>
            <a:r>
              <a:rPr lang="es-AR" sz="800" dirty="0">
                <a:solidFill>
                  <a:srgbClr val="666666"/>
                </a:solidFill>
              </a:rPr>
              <a:t>Valor medio</a:t>
            </a:r>
          </a:p>
        </p:txBody>
      </p:sp>
      <p:sp>
        <p:nvSpPr>
          <p:cNvPr id="12" name="3 CuadroTexto">
            <a:extLst>
              <a:ext uri="{FF2B5EF4-FFF2-40B4-BE49-F238E27FC236}">
                <a16:creationId xmlns:a16="http://schemas.microsoft.com/office/drawing/2014/main" id="{080A199F-24EA-5749-926B-9242E014DBD1}"/>
              </a:ext>
            </a:extLst>
          </p:cNvPr>
          <p:cNvSpPr txBox="1"/>
          <p:nvPr/>
        </p:nvSpPr>
        <p:spPr>
          <a:xfrm>
            <a:off x="510603" y="3007546"/>
            <a:ext cx="2520016" cy="338554"/>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hangingPunct="1">
              <a:lnSpc>
                <a:spcPct val="100000"/>
              </a:lnSpc>
              <a:spcBef>
                <a:spcPts val="0"/>
              </a:spcBef>
              <a:spcAft>
                <a:spcPts val="0"/>
              </a:spcAft>
            </a:pPr>
            <a:r>
              <a:rPr lang="es-ES_tradnl" sz="1100" kern="1200" dirty="0">
                <a:solidFill>
                  <a:srgbClr val="666666"/>
                </a:solidFill>
                <a:ea typeface="+mn-ea"/>
                <a:cs typeface="+mn-cs"/>
              </a:rPr>
              <a:t>En general, ¿en qué medida confía en cada una de las siguientes organizaciones? </a:t>
            </a:r>
          </a:p>
        </p:txBody>
      </p:sp>
      <p:sp>
        <p:nvSpPr>
          <p:cNvPr id="13" name="3 CuadroTexto">
            <a:extLst>
              <a:ext uri="{FF2B5EF4-FFF2-40B4-BE49-F238E27FC236}">
                <a16:creationId xmlns:a16="http://schemas.microsoft.com/office/drawing/2014/main" id="{5B3FDC57-F3FE-4644-A391-7B6C447C05B8}"/>
              </a:ext>
            </a:extLst>
          </p:cNvPr>
          <p:cNvSpPr txBox="1"/>
          <p:nvPr/>
        </p:nvSpPr>
        <p:spPr>
          <a:xfrm>
            <a:off x="501087" y="3675002"/>
            <a:ext cx="2295122" cy="589905"/>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hangingPunct="1"/>
            <a:r>
              <a:rPr lang="es-ES_tradnl" sz="900" kern="1200" dirty="0">
                <a:solidFill>
                  <a:srgbClr val="666666"/>
                </a:solidFill>
                <a:ea typeface="+mn-ea"/>
                <a:cs typeface="+mn-cs"/>
              </a:rPr>
              <a:t>Distribución y media en una escala  de 0 a 10, en la que 0 significa que “no tiene ninguna confianza” y 10 que “tiene muchísima confianza” </a:t>
            </a:r>
          </a:p>
          <a:p>
            <a:pPr lvl="1" hangingPunct="1"/>
            <a:r>
              <a:rPr lang="es-ES_tradnl" sz="900" kern="1200" dirty="0">
                <a:solidFill>
                  <a:srgbClr val="666666"/>
                </a:solidFill>
                <a:ea typeface="+mn-ea"/>
                <a:cs typeface="+mn-cs"/>
              </a:rPr>
              <a:t>Base: 2.015 casos.</a:t>
            </a:r>
          </a:p>
        </p:txBody>
      </p:sp>
    </p:spTree>
    <p:extLst>
      <p:ext uri="{BB962C8B-B14F-4D97-AF65-F5344CB8AC3E}">
        <p14:creationId xmlns:p14="http://schemas.microsoft.com/office/powerpoint/2010/main" val="2338766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oogle Shape;195;p5">
            <a:extLst>
              <a:ext uri="{FF2B5EF4-FFF2-40B4-BE49-F238E27FC236}">
                <a16:creationId xmlns:a16="http://schemas.microsoft.com/office/drawing/2014/main" id="{75FC9AA3-B2FF-634A-B0B0-8CA7E8C2369C}"/>
              </a:ext>
            </a:extLst>
          </p:cNvPr>
          <p:cNvGraphicFramePr/>
          <p:nvPr>
            <p:extLst>
              <p:ext uri="{D42A27DB-BD31-4B8C-83A1-F6EECF244321}">
                <p14:modId xmlns:p14="http://schemas.microsoft.com/office/powerpoint/2010/main" val="3081934343"/>
              </p:ext>
            </p:extLst>
          </p:nvPr>
        </p:nvGraphicFramePr>
        <p:xfrm>
          <a:off x="6284846" y="2106711"/>
          <a:ext cx="2135335" cy="2447085"/>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p:txBody>
          <a:bodyPr/>
          <a:lstStyle/>
          <a:p>
            <a:r>
              <a:rPr lang="es-ES" sz="1800" dirty="0">
                <a:solidFill>
                  <a:srgbClr val="084481"/>
                </a:solidFill>
              </a:rPr>
              <a:t>Confianza en instituciones</a:t>
            </a:r>
          </a:p>
        </p:txBody>
      </p:sp>
      <p:sp>
        <p:nvSpPr>
          <p:cNvPr id="3" name="3 CuadroTexto">
            <a:extLst>
              <a:ext uri="{FF2B5EF4-FFF2-40B4-BE49-F238E27FC236}">
                <a16:creationId xmlns:a16="http://schemas.microsoft.com/office/drawing/2014/main" id="{F3501298-D1ED-CB9D-BD53-314D3BE0FC8A}"/>
              </a:ext>
            </a:extLst>
          </p:cNvPr>
          <p:cNvSpPr txBox="1"/>
          <p:nvPr/>
        </p:nvSpPr>
        <p:spPr>
          <a:xfrm>
            <a:off x="473007" y="925209"/>
            <a:ext cx="8501131" cy="810094"/>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just" hangingPunct="1">
              <a:lnSpc>
                <a:spcPts val="1600"/>
              </a:lnSpc>
              <a:spcBef>
                <a:spcPts val="600"/>
              </a:spcBef>
              <a:spcAft>
                <a:spcPts val="600"/>
              </a:spcAft>
              <a:buClr>
                <a:srgbClr val="00AAB4"/>
              </a:buClr>
              <a:buSzPct val="130000"/>
              <a:defRPr/>
            </a:pPr>
            <a:r>
              <a:rPr lang="es-ES_tradnl" sz="1200" kern="1200" dirty="0">
                <a:solidFill>
                  <a:srgbClr val="2A2A2A"/>
                </a:solidFill>
                <a:latin typeface="BBVABentonSans"/>
                <a:ea typeface="+mn-ea"/>
                <a:cs typeface="+mn-cs"/>
              </a:rPr>
              <a:t>Una institución esencial del pluralismo social y del derecho a la información son los medios de comunicación, que obtienen un nivel medio de confianza. Por encima del umbral de confianza se sitúan, en orden decreciente, la radio pública, los periódicos y la radio privada; en un segundo grupo se sitúan la televisión pública seguida por la privada y en el extremo de menor confianza están las redes sociales. </a:t>
            </a:r>
          </a:p>
        </p:txBody>
      </p:sp>
      <p:sp>
        <p:nvSpPr>
          <p:cNvPr id="5" name="1 Título">
            <a:extLst>
              <a:ext uri="{FF2B5EF4-FFF2-40B4-BE49-F238E27FC236}">
                <a16:creationId xmlns:a16="http://schemas.microsoft.com/office/drawing/2014/main" id="{683D6B57-8F72-4D59-6EC8-96030519E47D}"/>
              </a:ext>
            </a:extLst>
          </p:cNvPr>
          <p:cNvSpPr txBox="1">
            <a:spLocks/>
          </p:cNvSpPr>
          <p:nvPr/>
        </p:nvSpPr>
        <p:spPr>
          <a:xfrm>
            <a:off x="492463" y="668027"/>
            <a:ext cx="7125124" cy="220676"/>
          </a:xfrm>
          <a:prstGeom prst="rect">
            <a:avLst/>
          </a:prstGeom>
        </p:spPr>
        <p:txBody>
          <a:bodyPr wrap="square" lIns="0" tIns="17831" rIns="0" bIns="17831">
            <a:spAutoFit/>
          </a:bodyPr>
          <a:lstStyle>
            <a:defPPr>
              <a:defRPr lang="en-US"/>
            </a:defPPr>
            <a:lvl1pPr marR="0" lvl="0" indent="0" defTabSz="356599" eaLnBrk="0" fontAlgn="auto" hangingPunct="0">
              <a:lnSpc>
                <a:spcPct val="100000"/>
              </a:lnSpc>
              <a:spcBef>
                <a:spcPts val="0"/>
              </a:spcBef>
              <a:spcAft>
                <a:spcPts val="0"/>
              </a:spcAft>
              <a:buClrTx/>
              <a:buSzTx/>
              <a:buFontTx/>
              <a:buNone/>
              <a:tabLst/>
              <a:defRPr kumimoji="0" sz="1200" b="1" i="0" u="none" strike="noStrike" cap="none" spc="0" normalizeH="0" baseline="0">
                <a:ln>
                  <a:noFill/>
                </a:ln>
                <a:solidFill>
                  <a:srgbClr val="02A59C"/>
                </a:solidFill>
                <a:effectLst/>
                <a:uLnTx/>
                <a:uFillTx/>
                <a:latin typeface="BBVABentonSans"/>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kern="1200">
                <a:cs typeface="+mn-cs"/>
              </a:rPr>
              <a:t>Medios de comunicación</a:t>
            </a:r>
          </a:p>
        </p:txBody>
      </p:sp>
      <p:graphicFrame>
        <p:nvGraphicFramePr>
          <p:cNvPr id="8" name="Google Shape;195;p5">
            <a:extLst>
              <a:ext uri="{FF2B5EF4-FFF2-40B4-BE49-F238E27FC236}">
                <a16:creationId xmlns:a16="http://schemas.microsoft.com/office/drawing/2014/main" id="{A1AA2917-F2E6-3100-048B-540145C2CB27}"/>
              </a:ext>
            </a:extLst>
          </p:cNvPr>
          <p:cNvGraphicFramePr/>
          <p:nvPr>
            <p:extLst>
              <p:ext uri="{D42A27DB-BD31-4B8C-83A1-F6EECF244321}">
                <p14:modId xmlns:p14="http://schemas.microsoft.com/office/powerpoint/2010/main" val="724425172"/>
              </p:ext>
            </p:extLst>
          </p:nvPr>
        </p:nvGraphicFramePr>
        <p:xfrm>
          <a:off x="3216806" y="2102896"/>
          <a:ext cx="4684869" cy="2856760"/>
        </p:xfrm>
        <a:graphic>
          <a:graphicData uri="http://schemas.openxmlformats.org/drawingml/2006/chart">
            <c:chart xmlns:c="http://schemas.openxmlformats.org/drawingml/2006/chart" xmlns:r="http://schemas.openxmlformats.org/officeDocument/2006/relationships" r:id="rId3"/>
          </a:graphicData>
        </a:graphic>
      </p:graphicFrame>
      <p:sp>
        <p:nvSpPr>
          <p:cNvPr id="14" name="CuadroTexto 13">
            <a:extLst>
              <a:ext uri="{FF2B5EF4-FFF2-40B4-BE49-F238E27FC236}">
                <a16:creationId xmlns:a16="http://schemas.microsoft.com/office/drawing/2014/main" id="{12AFEEF5-2ED3-1146-8140-9946AB1D339F}"/>
              </a:ext>
            </a:extLst>
          </p:cNvPr>
          <p:cNvSpPr txBox="1"/>
          <p:nvPr/>
        </p:nvSpPr>
        <p:spPr>
          <a:xfrm>
            <a:off x="7516342" y="1911786"/>
            <a:ext cx="770666" cy="215444"/>
          </a:xfrm>
          <a:prstGeom prst="rect">
            <a:avLst/>
          </a:prstGeom>
          <a:noFill/>
        </p:spPr>
        <p:txBody>
          <a:bodyPr wrap="square" rtlCol="0">
            <a:spAutoFit/>
          </a:bodyPr>
          <a:lstStyle/>
          <a:p>
            <a:r>
              <a:rPr lang="es-AR" sz="800" dirty="0">
                <a:solidFill>
                  <a:srgbClr val="666666"/>
                </a:solidFill>
              </a:rPr>
              <a:t>Valor medio</a:t>
            </a:r>
          </a:p>
        </p:txBody>
      </p:sp>
      <p:sp>
        <p:nvSpPr>
          <p:cNvPr id="12" name="3 CuadroTexto">
            <a:extLst>
              <a:ext uri="{FF2B5EF4-FFF2-40B4-BE49-F238E27FC236}">
                <a16:creationId xmlns:a16="http://schemas.microsoft.com/office/drawing/2014/main" id="{30BD75DD-8F1E-774F-B195-CFC64B0FFC36}"/>
              </a:ext>
            </a:extLst>
          </p:cNvPr>
          <p:cNvSpPr txBox="1"/>
          <p:nvPr/>
        </p:nvSpPr>
        <p:spPr>
          <a:xfrm>
            <a:off x="510603" y="3007546"/>
            <a:ext cx="2520016" cy="338554"/>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hangingPunct="1">
              <a:lnSpc>
                <a:spcPct val="100000"/>
              </a:lnSpc>
              <a:spcBef>
                <a:spcPts val="0"/>
              </a:spcBef>
              <a:spcAft>
                <a:spcPts val="0"/>
              </a:spcAft>
            </a:pPr>
            <a:r>
              <a:rPr lang="es-ES_tradnl" sz="1100" kern="1200" dirty="0">
                <a:solidFill>
                  <a:srgbClr val="666666"/>
                </a:solidFill>
                <a:ea typeface="+mn-ea"/>
                <a:cs typeface="+mn-cs"/>
              </a:rPr>
              <a:t>En general, ¿en qué medida confía en cada una de las siguientes organizaciones? </a:t>
            </a:r>
          </a:p>
        </p:txBody>
      </p:sp>
      <p:sp>
        <p:nvSpPr>
          <p:cNvPr id="13" name="3 CuadroTexto">
            <a:extLst>
              <a:ext uri="{FF2B5EF4-FFF2-40B4-BE49-F238E27FC236}">
                <a16:creationId xmlns:a16="http://schemas.microsoft.com/office/drawing/2014/main" id="{EC076EF7-C103-254A-8F11-2E5A3A20D7DC}"/>
              </a:ext>
            </a:extLst>
          </p:cNvPr>
          <p:cNvSpPr txBox="1"/>
          <p:nvPr/>
        </p:nvSpPr>
        <p:spPr>
          <a:xfrm>
            <a:off x="501087" y="3675002"/>
            <a:ext cx="2295122" cy="589905"/>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hangingPunct="1"/>
            <a:r>
              <a:rPr lang="es-ES_tradnl" sz="900" kern="1200" dirty="0">
                <a:solidFill>
                  <a:srgbClr val="666666"/>
                </a:solidFill>
                <a:ea typeface="+mn-ea"/>
                <a:cs typeface="+mn-cs"/>
              </a:rPr>
              <a:t>Distribución y media en una escala  de 0 a 10, en la que 0 significa que “no tiene ninguna confianza” y 10 que “tiene muchísima confianza” </a:t>
            </a:r>
          </a:p>
          <a:p>
            <a:pPr lvl="1" hangingPunct="1"/>
            <a:r>
              <a:rPr lang="es-ES_tradnl" sz="900" kern="1200" dirty="0">
                <a:solidFill>
                  <a:srgbClr val="666666"/>
                </a:solidFill>
                <a:ea typeface="+mn-ea"/>
                <a:cs typeface="+mn-cs"/>
              </a:rPr>
              <a:t>Base: 2.015 casos.</a:t>
            </a:r>
          </a:p>
        </p:txBody>
      </p:sp>
    </p:spTree>
    <p:extLst>
      <p:ext uri="{BB962C8B-B14F-4D97-AF65-F5344CB8AC3E}">
        <p14:creationId xmlns:p14="http://schemas.microsoft.com/office/powerpoint/2010/main" val="99282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a16="http://schemas.microsoft.com/office/drawing/2014/main" id="{4005E5AC-D740-1287-D798-C3B84B6D23CA}"/>
              </a:ext>
            </a:extLst>
          </p:cNvPr>
          <p:cNvSpPr txBox="1"/>
          <p:nvPr/>
        </p:nvSpPr>
        <p:spPr>
          <a:xfrm>
            <a:off x="492125" y="905930"/>
            <a:ext cx="8331033" cy="3975447"/>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marR="0" lvl="1" indent="0" algn="just" defTabSz="914400" rtl="0" eaLnBrk="1" fontAlgn="auto" latinLnBrk="0" hangingPunct="1">
              <a:lnSpc>
                <a:spcPts val="1800"/>
              </a:lnSpc>
              <a:spcBef>
                <a:spcPts val="400"/>
              </a:spcBef>
              <a:spcAft>
                <a:spcPts val="400"/>
              </a:spcAft>
              <a:buClr>
                <a:srgbClr val="004481"/>
              </a:buClr>
              <a:buSzPct val="130000"/>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rPr>
              <a:t>El Estudio examina la confianza </a:t>
            </a:r>
            <a:r>
              <a:rPr lang="es-ES_tradnl" sz="1200" kern="1200" dirty="0">
                <a:solidFill>
                  <a:srgbClr val="2A2A2A"/>
                </a:solidFill>
                <a:latin typeface="BBVABentonSans"/>
                <a:ea typeface="+mn-ea"/>
                <a:cs typeface="+mn-cs"/>
              </a:rPr>
              <a:t>interpersonal generalizada y particular, en un amplio abanico de grupos profesionales y de instituciones nacionales e internacionales. </a:t>
            </a:r>
          </a:p>
          <a:p>
            <a:pPr marL="179388" marR="0" lvl="1" indent="-171450" algn="just" defTabSz="914400" rtl="0" eaLnBrk="1" fontAlgn="auto" latinLnBrk="0" hangingPunct="1">
              <a:lnSpc>
                <a:spcPts val="1800"/>
              </a:lnSpc>
              <a:spcBef>
                <a:spcPts val="400"/>
              </a:spcBef>
              <a:spcAft>
                <a:spcPts val="400"/>
              </a:spcAft>
              <a:buClr>
                <a:srgbClr val="004481"/>
              </a:buClr>
              <a:buSzPct val="130000"/>
              <a:buFont typeface="Arial" panose="020B0604020202020204" pitchFamily="34" charset="0"/>
              <a:buChar char="•"/>
              <a:tabLst/>
              <a:defRPr/>
            </a:pPr>
            <a:r>
              <a:rPr lang="es-MX" sz="1200" kern="1200" dirty="0">
                <a:solidFill>
                  <a:srgbClr val="2A2A2A"/>
                </a:solidFill>
                <a:latin typeface="BBVABentonSans"/>
                <a:ea typeface="+mn-ea"/>
                <a:cs typeface="+mn-cs"/>
                <a:sym typeface="Calibri"/>
              </a:rPr>
              <a:t>En la primera parte se examina la confianza interpersonal y en diferentes grupos con grados de cercanía variable, desde familiares y amigos a la gente en general. Se presentan una serie de atributos de la confianza y su relevancia a la hora de confiar. </a:t>
            </a:r>
          </a:p>
          <a:p>
            <a:pPr marL="179388" lvl="4" indent="-171450" algn="just" hangingPunct="1">
              <a:lnSpc>
                <a:spcPts val="1800"/>
              </a:lnSpc>
              <a:spcBef>
                <a:spcPts val="400"/>
              </a:spcBef>
              <a:spcAft>
                <a:spcPts val="400"/>
              </a:spcAft>
              <a:buClr>
                <a:srgbClr val="004481"/>
              </a:buClr>
              <a:buSzPct val="130000"/>
              <a:buFont typeface="Arial" panose="020B0604020202020204" pitchFamily="34" charset="0"/>
              <a:buChar char="•"/>
              <a:defRPr/>
            </a:pPr>
            <a:r>
              <a:rPr lang="es-ES_tradnl" sz="1200" kern="1200" dirty="0">
                <a:solidFill>
                  <a:srgbClr val="2A2A2A"/>
                </a:solidFill>
                <a:latin typeface="BBVABentonSans"/>
                <a:ea typeface="+mn-ea"/>
                <a:cs typeface="+mn-cs"/>
              </a:rPr>
              <a:t>En la segunda parte se ofrece un mapa de confianza en una serie de áreas institucionales y principios, en instituciones centrales de la vida pública </a:t>
            </a:r>
            <a:r>
              <a:rPr kumimoji="0" lang="es-ES_tradnl" sz="1200" b="0" i="0" u="none" strike="noStrike" kern="1200" cap="none" spc="0" normalizeH="0" baseline="0" noProof="0" dirty="0">
                <a:ln>
                  <a:noFill/>
                </a:ln>
                <a:solidFill>
                  <a:srgbClr val="2A2A2A"/>
                </a:solidFill>
                <a:effectLst/>
                <a:uLnTx/>
                <a:uFillTx/>
                <a:latin typeface="BBVABentonSans"/>
                <a:ea typeface="+mn-ea"/>
                <a:cs typeface="+mn-cs"/>
              </a:rPr>
              <a:t>y en los grupos profesionales</a:t>
            </a:r>
            <a:r>
              <a:rPr lang="es-ES_tradnl" sz="1200" kern="1200" dirty="0">
                <a:solidFill>
                  <a:srgbClr val="2A2A2A"/>
                </a:solidFill>
                <a:latin typeface="BBVABentonSans"/>
                <a:ea typeface="+mn-ea"/>
                <a:cs typeface="+mn-cs"/>
              </a:rPr>
              <a:t> que desempeñan en ellas su trabajo.</a:t>
            </a:r>
          </a:p>
          <a:p>
            <a:pPr marL="179388" lvl="4" indent="-171450" algn="just" hangingPunct="1">
              <a:lnSpc>
                <a:spcPts val="1800"/>
              </a:lnSpc>
              <a:spcBef>
                <a:spcPts val="400"/>
              </a:spcBef>
              <a:spcAft>
                <a:spcPts val="400"/>
              </a:spcAft>
              <a:buClr>
                <a:srgbClr val="004481"/>
              </a:buClr>
              <a:buSzPct val="130000"/>
              <a:buFont typeface="Arial" panose="020B0604020202020204" pitchFamily="34" charset="0"/>
              <a:buChar char="•"/>
              <a:defRPr/>
            </a:pPr>
            <a:r>
              <a:rPr lang="es-ES_tradnl" sz="1200" kern="1200" dirty="0">
                <a:solidFill>
                  <a:srgbClr val="2A2A2A"/>
                </a:solidFill>
                <a:latin typeface="BBVABentonSans"/>
                <a:ea typeface="+mn-ea"/>
                <a:cs typeface="+mn-cs"/>
              </a:rPr>
              <a:t>Tras el perfil general se presentan </a:t>
            </a:r>
            <a:r>
              <a:rPr kumimoji="0" lang="es-ES_tradnl" sz="1200" b="0" i="0" u="none" strike="noStrike" kern="1200" cap="none" spc="0" normalizeH="0" baseline="0" noProof="0" dirty="0">
                <a:ln>
                  <a:noFill/>
                </a:ln>
                <a:solidFill>
                  <a:srgbClr val="2A2A2A"/>
                </a:solidFill>
                <a:effectLst/>
                <a:uLnTx/>
                <a:uFillTx/>
                <a:latin typeface="BBVABentonSans"/>
                <a:ea typeface="+mn-ea"/>
                <a:cs typeface="+mn-cs"/>
              </a:rPr>
              <a:t>los perfiles de </a:t>
            </a:r>
            <a:r>
              <a:rPr lang="es-ES_tradnl" sz="1200" dirty="0">
                <a:solidFill>
                  <a:srgbClr val="2A2A2A"/>
                </a:solidFill>
                <a:latin typeface="BBVABentonSans"/>
              </a:rPr>
              <a:t>confianza atendiendo a </a:t>
            </a:r>
            <a:r>
              <a:rPr kumimoji="0" lang="es-ES_tradnl" sz="1200" b="0" i="0" u="none" strike="noStrike" kern="1200" cap="none" spc="0" normalizeH="0" baseline="0" noProof="0" dirty="0">
                <a:ln>
                  <a:noFill/>
                </a:ln>
                <a:solidFill>
                  <a:srgbClr val="2A2A2A"/>
                </a:solidFill>
                <a:effectLst/>
                <a:uLnTx/>
                <a:uFillTx/>
                <a:latin typeface="BBVABentonSans"/>
                <a:ea typeface="+mn-ea"/>
                <a:cs typeface="+mn-cs"/>
              </a:rPr>
              <a:t>características sociales y orientaciones del individuo.</a:t>
            </a:r>
          </a:p>
          <a:p>
            <a:pPr marL="7938" lvl="1" indent="0" algn="just" hangingPunct="1">
              <a:lnSpc>
                <a:spcPts val="1800"/>
              </a:lnSpc>
              <a:spcBef>
                <a:spcPts val="400"/>
              </a:spcBef>
              <a:spcAft>
                <a:spcPts val="400"/>
              </a:spcAft>
              <a:buClr>
                <a:srgbClr val="004481"/>
              </a:buClr>
              <a:buSzPct val="130000"/>
              <a:defRPr/>
            </a:pPr>
            <a:r>
              <a:rPr lang="es-ES_tradnl" sz="1200" kern="1200" dirty="0">
                <a:solidFill>
                  <a:srgbClr val="2A2A2A"/>
                </a:solidFill>
                <a:latin typeface="BBVABentonSans"/>
                <a:ea typeface="+mn-ea"/>
                <a:cs typeface="+mn-cs"/>
              </a:rPr>
              <a:t>En algunos casos, se ofrecen datos de la serie temporal de estudios previos de la Fundación, que permiten dibujar las tendencias en el mapa de confianza. </a:t>
            </a:r>
          </a:p>
          <a:p>
            <a:pPr marL="7938" lvl="1" indent="0" algn="just" hangingPunct="1">
              <a:lnSpc>
                <a:spcPts val="1800"/>
              </a:lnSpc>
              <a:spcBef>
                <a:spcPts val="400"/>
              </a:spcBef>
              <a:spcAft>
                <a:spcPts val="400"/>
              </a:spcAft>
              <a:buClr>
                <a:srgbClr val="004481"/>
              </a:buClr>
              <a:buSzPct val="130000"/>
              <a:defRPr/>
            </a:pPr>
            <a:r>
              <a:rPr lang="es-ES_tradnl" sz="1200" kern="1200" dirty="0">
                <a:solidFill>
                  <a:srgbClr val="2A2A2A"/>
                </a:solidFill>
                <a:latin typeface="BBVABentonSans"/>
              </a:rPr>
              <a:t>La información empírica ha sido obtenida a través de una encuesta telefónica a una muestra de 2.015 personas de 18 y más años, representativa de la población en España. El trabajo de campo ha sido realizado por Imop Insights en diciembre de 2024 y enero de 2025. El diseño del cuestionario y el análisis de los datos ha sido llevado a cabo por el Departamento de Estudios Sociales y Opinión Pública de la Fundación BBVA.</a:t>
            </a:r>
          </a:p>
        </p:txBody>
      </p:sp>
      <p:sp>
        <p:nvSpPr>
          <p:cNvPr id="6" name="Título 1">
            <a:extLst>
              <a:ext uri="{FF2B5EF4-FFF2-40B4-BE49-F238E27FC236}">
                <a16:creationId xmlns:a16="http://schemas.microsoft.com/office/drawing/2014/main" id="{CA497DD5-92D2-8341-BAB4-D291B7009115}"/>
              </a:ext>
            </a:extLst>
          </p:cNvPr>
          <p:cNvSpPr>
            <a:spLocks noGrp="1"/>
          </p:cNvSpPr>
          <p:nvPr>
            <p:ph type="title"/>
          </p:nvPr>
        </p:nvSpPr>
        <p:spPr>
          <a:xfrm>
            <a:off x="473010" y="414679"/>
            <a:ext cx="6884100" cy="342000"/>
          </a:xfrm>
        </p:spPr>
        <p:txBody>
          <a:bodyPr/>
          <a:lstStyle/>
          <a:p>
            <a:r>
              <a:rPr lang="es-ES" dirty="0">
                <a:solidFill>
                  <a:srgbClr val="084481"/>
                </a:solidFill>
              </a:rPr>
              <a:t>Estudio sobre Confianza en la Sociedad Española 2025</a:t>
            </a:r>
          </a:p>
        </p:txBody>
      </p:sp>
    </p:spTree>
    <p:extLst>
      <p:ext uri="{BB962C8B-B14F-4D97-AF65-F5344CB8AC3E}">
        <p14:creationId xmlns:p14="http://schemas.microsoft.com/office/powerpoint/2010/main" val="2279251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oogle Shape;195;p5">
            <a:extLst>
              <a:ext uri="{FF2B5EF4-FFF2-40B4-BE49-F238E27FC236}">
                <a16:creationId xmlns:a16="http://schemas.microsoft.com/office/drawing/2014/main" id="{E51CF3F3-A5EF-C04A-B51E-D084940E13EF}"/>
              </a:ext>
            </a:extLst>
          </p:cNvPr>
          <p:cNvGraphicFramePr/>
          <p:nvPr>
            <p:extLst>
              <p:ext uri="{D42A27DB-BD31-4B8C-83A1-F6EECF244321}">
                <p14:modId xmlns:p14="http://schemas.microsoft.com/office/powerpoint/2010/main" val="242249178"/>
              </p:ext>
            </p:extLst>
          </p:nvPr>
        </p:nvGraphicFramePr>
        <p:xfrm>
          <a:off x="6402582" y="1812176"/>
          <a:ext cx="2138726" cy="28843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oogle Shape;195;p5">
            <a:extLst>
              <a:ext uri="{FF2B5EF4-FFF2-40B4-BE49-F238E27FC236}">
                <a16:creationId xmlns:a16="http://schemas.microsoft.com/office/drawing/2014/main" id="{554FD65C-7384-C124-F433-B9D2FCCB6A80}"/>
              </a:ext>
            </a:extLst>
          </p:cNvPr>
          <p:cNvGraphicFramePr/>
          <p:nvPr>
            <p:extLst>
              <p:ext uri="{D42A27DB-BD31-4B8C-83A1-F6EECF244321}">
                <p14:modId xmlns:p14="http://schemas.microsoft.com/office/powerpoint/2010/main" val="3173613887"/>
              </p:ext>
            </p:extLst>
          </p:nvPr>
        </p:nvGraphicFramePr>
        <p:xfrm>
          <a:off x="2172300" y="1162651"/>
          <a:ext cx="6801838" cy="3812574"/>
        </p:xfrm>
        <a:graphic>
          <a:graphicData uri="http://schemas.openxmlformats.org/drawingml/2006/chart">
            <c:chart xmlns:c="http://schemas.openxmlformats.org/drawingml/2006/chart" xmlns:r="http://schemas.openxmlformats.org/officeDocument/2006/relationships" r:id="rId4"/>
          </a:graphicData>
        </a:graphic>
      </p:graphicFrame>
      <p:sp>
        <p:nvSpPr>
          <p:cNvPr id="3" name="CuadroTexto 2">
            <a:extLst>
              <a:ext uri="{FF2B5EF4-FFF2-40B4-BE49-F238E27FC236}">
                <a16:creationId xmlns:a16="http://schemas.microsoft.com/office/drawing/2014/main" id="{2ECCF7C0-20AE-9645-8AFF-AEEA5FB25FCB}"/>
              </a:ext>
            </a:extLst>
          </p:cNvPr>
          <p:cNvSpPr txBox="1"/>
          <p:nvPr/>
        </p:nvSpPr>
        <p:spPr>
          <a:xfrm>
            <a:off x="7471945" y="1624245"/>
            <a:ext cx="694421" cy="215444"/>
          </a:xfrm>
          <a:prstGeom prst="rect">
            <a:avLst/>
          </a:prstGeom>
          <a:noFill/>
        </p:spPr>
        <p:txBody>
          <a:bodyPr wrap="none" rtlCol="0">
            <a:spAutoFit/>
          </a:bodyPr>
          <a:lstStyle/>
          <a:p>
            <a:r>
              <a:rPr lang="es-AR" sz="800" dirty="0">
                <a:solidFill>
                  <a:srgbClr val="666666"/>
                </a:solidFill>
              </a:rPr>
              <a:t>Valor medio</a:t>
            </a:r>
          </a:p>
        </p:txBody>
      </p:sp>
      <p:sp>
        <p:nvSpPr>
          <p:cNvPr id="12" name="3 CuadroTexto">
            <a:extLst>
              <a:ext uri="{FF2B5EF4-FFF2-40B4-BE49-F238E27FC236}">
                <a16:creationId xmlns:a16="http://schemas.microsoft.com/office/drawing/2014/main" id="{B63D9F62-CC5F-784A-9496-BF36730B8D34}"/>
              </a:ext>
            </a:extLst>
          </p:cNvPr>
          <p:cNvSpPr txBox="1"/>
          <p:nvPr/>
        </p:nvSpPr>
        <p:spPr>
          <a:xfrm>
            <a:off x="508458" y="3007574"/>
            <a:ext cx="1963817" cy="338554"/>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hangingPunct="1">
              <a:lnSpc>
                <a:spcPct val="100000"/>
              </a:lnSpc>
              <a:spcBef>
                <a:spcPts val="0"/>
              </a:spcBef>
              <a:spcAft>
                <a:spcPts val="0"/>
              </a:spcAft>
            </a:pPr>
            <a:r>
              <a:rPr lang="es-ES_tradnl" sz="1100" kern="1200" dirty="0">
                <a:solidFill>
                  <a:srgbClr val="666666"/>
                </a:solidFill>
                <a:ea typeface="+mn-ea"/>
                <a:cs typeface="+mn-cs"/>
              </a:rPr>
              <a:t>¿En qué medida confía en las siguientes redes sociales?	</a:t>
            </a:r>
          </a:p>
        </p:txBody>
      </p:sp>
      <p:sp>
        <p:nvSpPr>
          <p:cNvPr id="13" name="3 CuadroTexto">
            <a:extLst>
              <a:ext uri="{FF2B5EF4-FFF2-40B4-BE49-F238E27FC236}">
                <a16:creationId xmlns:a16="http://schemas.microsoft.com/office/drawing/2014/main" id="{5FF05CA0-6884-4249-8F86-808482EBC518}"/>
              </a:ext>
            </a:extLst>
          </p:cNvPr>
          <p:cNvSpPr txBox="1"/>
          <p:nvPr/>
        </p:nvSpPr>
        <p:spPr>
          <a:xfrm>
            <a:off x="501087" y="3781673"/>
            <a:ext cx="1963817" cy="718145"/>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hangingPunct="1"/>
            <a:r>
              <a:rPr lang="es-ES_tradnl" sz="900" kern="1200">
                <a:solidFill>
                  <a:srgbClr val="666666"/>
                </a:solidFill>
                <a:ea typeface="+mn-ea"/>
                <a:cs typeface="+mn-cs"/>
              </a:rPr>
              <a:t>Distribución y media en una escala  de 0 a 10, en la que 0 significa que “no tiene ninguna confianza” y 10 que “tiene muchísima confianza” </a:t>
            </a:r>
          </a:p>
          <a:p>
            <a:pPr lvl="1" hangingPunct="1"/>
            <a:r>
              <a:rPr lang="es-ES_tradnl" sz="900" kern="1200">
                <a:solidFill>
                  <a:srgbClr val="666666"/>
                </a:solidFill>
                <a:ea typeface="+mn-ea"/>
                <a:cs typeface="+mn-cs"/>
              </a:rPr>
              <a:t>Base: 2.015 casos.</a:t>
            </a:r>
          </a:p>
        </p:txBody>
      </p:sp>
      <p:sp>
        <p:nvSpPr>
          <p:cNvPr id="14" name="3 CuadroTexto">
            <a:extLst>
              <a:ext uri="{FF2B5EF4-FFF2-40B4-BE49-F238E27FC236}">
                <a16:creationId xmlns:a16="http://schemas.microsoft.com/office/drawing/2014/main" id="{FFAC129C-E050-AC4E-BBC5-2948D4389BB9}"/>
              </a:ext>
            </a:extLst>
          </p:cNvPr>
          <p:cNvSpPr txBox="1"/>
          <p:nvPr/>
        </p:nvSpPr>
        <p:spPr>
          <a:xfrm>
            <a:off x="508458" y="864683"/>
            <a:ext cx="8165344" cy="820738"/>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just" hangingPunct="1">
              <a:lnSpc>
                <a:spcPts val="1600"/>
              </a:lnSpc>
              <a:spcBef>
                <a:spcPts val="600"/>
              </a:spcBef>
              <a:spcAft>
                <a:spcPts val="600"/>
              </a:spcAft>
              <a:buClr>
                <a:srgbClr val="00AAB4"/>
              </a:buClr>
              <a:buSzPct val="130000"/>
              <a:defRPr/>
            </a:pPr>
            <a:r>
              <a:rPr lang="es-ES_tradnl" sz="1200" kern="1200" dirty="0">
                <a:solidFill>
                  <a:srgbClr val="2A2A2A"/>
                </a:solidFill>
                <a:latin typeface="BBVABentonSans"/>
                <a:ea typeface="+mn-ea"/>
                <a:cs typeface="+mn-cs"/>
              </a:rPr>
              <a:t>Los españoles discriminan claramente la confianza en las distintas redes sociales. Por un lado, aparece WhatsApp, ampliamente confiable para la mayoría; YouTube, por su parte, divide las </a:t>
            </a:r>
            <a:r>
              <a:rPr lang="es-ES_tradnl" sz="1200" kern="1200" dirty="0" smtClean="0">
                <a:solidFill>
                  <a:srgbClr val="2A2A2A"/>
                </a:solidFill>
                <a:latin typeface="BBVABentonSans"/>
                <a:ea typeface="+mn-ea"/>
                <a:cs typeface="+mn-cs"/>
              </a:rPr>
              <a:t>valoraciones</a:t>
            </a:r>
            <a:r>
              <a:rPr lang="es-ES_tradnl" sz="1200" kern="1200" dirty="0">
                <a:solidFill>
                  <a:srgbClr val="2A2A2A"/>
                </a:solidFill>
                <a:latin typeface="BBVABentonSans"/>
                <a:ea typeface="+mn-ea"/>
                <a:cs typeface="+mn-cs"/>
              </a:rPr>
              <a:t>; el resto se sitúa por debajo del umbral de confianza, obteniendo los niveles más bajos </a:t>
            </a:r>
            <a:r>
              <a:rPr lang="es-ES_tradnl" sz="1200" kern="1200" dirty="0" err="1">
                <a:solidFill>
                  <a:srgbClr val="2A2A2A"/>
                </a:solidFill>
                <a:latin typeface="BBVABentonSans"/>
                <a:ea typeface="+mn-ea"/>
                <a:cs typeface="+mn-cs"/>
              </a:rPr>
              <a:t>Tik-Tok</a:t>
            </a:r>
            <a:r>
              <a:rPr lang="es-ES_tradnl" sz="1200" kern="1200" dirty="0">
                <a:solidFill>
                  <a:srgbClr val="2A2A2A"/>
                </a:solidFill>
                <a:latin typeface="BBVABentonSans"/>
                <a:ea typeface="+mn-ea"/>
                <a:cs typeface="+mn-cs"/>
              </a:rPr>
              <a:t> (con un porcentaje muy alto de puntuaciones extremas negativas), seguido de X.  Un porcentaje significativo no puede valorar algunas redes. </a:t>
            </a:r>
          </a:p>
        </p:txBody>
      </p:sp>
      <p:sp>
        <p:nvSpPr>
          <p:cNvPr id="15" name="Título 1">
            <a:extLst>
              <a:ext uri="{FF2B5EF4-FFF2-40B4-BE49-F238E27FC236}">
                <a16:creationId xmlns:a16="http://schemas.microsoft.com/office/drawing/2014/main" id="{07C61841-402E-614F-8B22-CEB96243E6B4}"/>
              </a:ext>
            </a:extLst>
          </p:cNvPr>
          <p:cNvSpPr txBox="1">
            <a:spLocks/>
          </p:cNvSpPr>
          <p:nvPr/>
        </p:nvSpPr>
        <p:spPr>
          <a:xfrm>
            <a:off x="473010" y="406726"/>
            <a:ext cx="6884100" cy="342000"/>
          </a:xfrm>
          <a:prstGeom prst="rect">
            <a:avLst/>
          </a:prstGeom>
        </p:spPr>
        <p:txBody>
          <a:bodyPr lIns="0" tIns="0" rIns="0" bIns="0" anchor="t"/>
          <a:lstStyle>
            <a:lvl1pPr algn="l" defTabSz="914400" rtl="0" eaLnBrk="1" latinLnBrk="0" hangingPunct="1">
              <a:spcBef>
                <a:spcPct val="0"/>
              </a:spcBef>
              <a:buNone/>
              <a:defRPr sz="2000" b="1" kern="1200">
                <a:solidFill>
                  <a:schemeClr val="accent4"/>
                </a:solidFill>
                <a:latin typeface="+mj-lt"/>
                <a:ea typeface="+mj-ea"/>
                <a:cs typeface="+mj-cs"/>
              </a:defRPr>
            </a:lvl1pPr>
          </a:lstStyle>
          <a:p>
            <a:r>
              <a:rPr lang="es-ES" sz="1800" dirty="0">
                <a:solidFill>
                  <a:srgbClr val="084481"/>
                </a:solidFill>
              </a:rPr>
              <a:t>Confianza en instituciones</a:t>
            </a:r>
          </a:p>
        </p:txBody>
      </p:sp>
      <p:sp>
        <p:nvSpPr>
          <p:cNvPr id="16" name="1 Título">
            <a:extLst>
              <a:ext uri="{FF2B5EF4-FFF2-40B4-BE49-F238E27FC236}">
                <a16:creationId xmlns:a16="http://schemas.microsoft.com/office/drawing/2014/main" id="{07651315-F31D-9E4A-B493-F121FC4AA784}"/>
              </a:ext>
            </a:extLst>
          </p:cNvPr>
          <p:cNvSpPr txBox="1">
            <a:spLocks/>
          </p:cNvSpPr>
          <p:nvPr/>
        </p:nvSpPr>
        <p:spPr>
          <a:xfrm>
            <a:off x="503385" y="665239"/>
            <a:ext cx="4648453" cy="220676"/>
          </a:xfrm>
          <a:prstGeom prst="rect">
            <a:avLst/>
          </a:prstGeom>
        </p:spPr>
        <p:txBody>
          <a:bodyPr wrap="square" lIns="0" tIns="17831" rIns="0" bIns="17831">
            <a:spAutoFit/>
          </a:bodyPr>
          <a:lstStyle>
            <a:defPPr>
              <a:defRPr lang="en-US"/>
            </a:defPPr>
            <a:lvl1pPr marR="0" lvl="0" indent="0" defTabSz="356599" eaLnBrk="0" fontAlgn="auto" hangingPunct="0">
              <a:lnSpc>
                <a:spcPct val="100000"/>
              </a:lnSpc>
              <a:spcBef>
                <a:spcPts val="0"/>
              </a:spcBef>
              <a:spcAft>
                <a:spcPts val="0"/>
              </a:spcAft>
              <a:buClrTx/>
              <a:buSzTx/>
              <a:buFontTx/>
              <a:buNone/>
              <a:tabLst/>
              <a:defRPr kumimoji="0" sz="1200" b="1" i="0" u="none" strike="noStrike" cap="none" spc="0" normalizeH="0" baseline="0">
                <a:ln>
                  <a:noFill/>
                </a:ln>
                <a:solidFill>
                  <a:srgbClr val="02A59C"/>
                </a:solidFill>
                <a:effectLst/>
                <a:uLnTx/>
                <a:uFillTx/>
                <a:latin typeface="BBVABentonSans"/>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kern="1200" dirty="0">
                <a:cs typeface="+mn-cs"/>
              </a:rPr>
              <a:t>Redes sociales</a:t>
            </a:r>
          </a:p>
        </p:txBody>
      </p:sp>
    </p:spTree>
    <p:extLst>
      <p:ext uri="{BB962C8B-B14F-4D97-AF65-F5344CB8AC3E}">
        <p14:creationId xmlns:p14="http://schemas.microsoft.com/office/powerpoint/2010/main" val="400182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oogle Shape;195;p5">
            <a:extLst>
              <a:ext uri="{FF2B5EF4-FFF2-40B4-BE49-F238E27FC236}">
                <a16:creationId xmlns:a16="http://schemas.microsoft.com/office/drawing/2014/main" id="{C24E7066-AE83-0540-945A-64FECDCB376B}"/>
              </a:ext>
            </a:extLst>
          </p:cNvPr>
          <p:cNvGraphicFramePr/>
          <p:nvPr>
            <p:extLst>
              <p:ext uri="{D42A27DB-BD31-4B8C-83A1-F6EECF244321}">
                <p14:modId xmlns:p14="http://schemas.microsoft.com/office/powerpoint/2010/main" val="2988676427"/>
              </p:ext>
            </p:extLst>
          </p:nvPr>
        </p:nvGraphicFramePr>
        <p:xfrm>
          <a:off x="5924981" y="2044540"/>
          <a:ext cx="2135335" cy="26165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oogle Shape;195;p5">
            <a:extLst>
              <a:ext uri="{FF2B5EF4-FFF2-40B4-BE49-F238E27FC236}">
                <a16:creationId xmlns:a16="http://schemas.microsoft.com/office/drawing/2014/main" id="{095552E6-0C61-814C-FEE2-5695229246D2}"/>
              </a:ext>
            </a:extLst>
          </p:cNvPr>
          <p:cNvGraphicFramePr/>
          <p:nvPr>
            <p:extLst>
              <p:ext uri="{D42A27DB-BD31-4B8C-83A1-F6EECF244321}">
                <p14:modId xmlns:p14="http://schemas.microsoft.com/office/powerpoint/2010/main" val="1151701435"/>
              </p:ext>
            </p:extLst>
          </p:nvPr>
        </p:nvGraphicFramePr>
        <p:xfrm>
          <a:off x="3192705" y="2002054"/>
          <a:ext cx="4797559" cy="3033059"/>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p:txBody>
          <a:bodyPr/>
          <a:lstStyle/>
          <a:p>
            <a:r>
              <a:rPr lang="es-ES" sz="1800">
                <a:solidFill>
                  <a:srgbClr val="084481"/>
                </a:solidFill>
              </a:rPr>
              <a:t>Confianza en instituciones</a:t>
            </a:r>
          </a:p>
        </p:txBody>
      </p:sp>
      <p:sp>
        <p:nvSpPr>
          <p:cNvPr id="3" name="3 CuadroTexto">
            <a:extLst>
              <a:ext uri="{FF2B5EF4-FFF2-40B4-BE49-F238E27FC236}">
                <a16:creationId xmlns:a16="http://schemas.microsoft.com/office/drawing/2014/main" id="{F3501298-D1ED-CB9D-BD53-314D3BE0FC8A}"/>
              </a:ext>
            </a:extLst>
          </p:cNvPr>
          <p:cNvSpPr txBox="1"/>
          <p:nvPr/>
        </p:nvSpPr>
        <p:spPr>
          <a:xfrm>
            <a:off x="473007" y="937213"/>
            <a:ext cx="8353752" cy="810094"/>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just" hangingPunct="1">
              <a:lnSpc>
                <a:spcPts val="1600"/>
              </a:lnSpc>
              <a:spcBef>
                <a:spcPts val="600"/>
              </a:spcBef>
              <a:spcAft>
                <a:spcPts val="600"/>
              </a:spcAft>
              <a:buClr>
                <a:srgbClr val="00AAB4"/>
              </a:buClr>
              <a:buSzPct val="130000"/>
              <a:defRPr/>
            </a:pPr>
            <a:r>
              <a:rPr lang="es-ES_tradnl" sz="1200" kern="1200" dirty="0">
                <a:solidFill>
                  <a:srgbClr val="2A2A2A"/>
                </a:solidFill>
                <a:latin typeface="BBVABentonSans"/>
                <a:ea typeface="+mn-ea"/>
                <a:cs typeface="+mn-cs"/>
              </a:rPr>
              <a:t>La sanidad pública es altamente confiable para casi la entera población, mientras que la confianza en la sanidad privada, aunque mayoritaria,  es significativamente más baja. Las organizaciones ecologistas alcanzan un valor medio de confianza, con los extremos de menor y mayor confianza casi simétricos. La Iglesia Católica obtiene un nivel bajo de confianza, con casi cuatro de cada diez otorgándole la puntuación más baja (0-2) y solo un 16% la puntuación más alta (8-10). </a:t>
            </a:r>
          </a:p>
        </p:txBody>
      </p:sp>
      <p:sp>
        <p:nvSpPr>
          <p:cNvPr id="5" name="1 Título">
            <a:extLst>
              <a:ext uri="{FF2B5EF4-FFF2-40B4-BE49-F238E27FC236}">
                <a16:creationId xmlns:a16="http://schemas.microsoft.com/office/drawing/2014/main" id="{683D6B57-8F72-4D59-6EC8-96030519E47D}"/>
              </a:ext>
            </a:extLst>
          </p:cNvPr>
          <p:cNvSpPr txBox="1">
            <a:spLocks/>
          </p:cNvSpPr>
          <p:nvPr/>
        </p:nvSpPr>
        <p:spPr>
          <a:xfrm>
            <a:off x="473007" y="699372"/>
            <a:ext cx="4014469" cy="220676"/>
          </a:xfrm>
          <a:prstGeom prst="rect">
            <a:avLst/>
          </a:prstGeom>
        </p:spPr>
        <p:txBody>
          <a:bodyPr wrap="square" lIns="0" tIns="17831" rIns="0" bIns="17831">
            <a:spAutoFit/>
          </a:bodyPr>
          <a:lstStyle>
            <a:defPPr>
              <a:defRPr lang="en-US"/>
            </a:defPPr>
            <a:lvl1pPr marR="0" lvl="0" indent="0" defTabSz="356599" eaLnBrk="0" fontAlgn="auto" hangingPunct="0">
              <a:lnSpc>
                <a:spcPct val="100000"/>
              </a:lnSpc>
              <a:spcBef>
                <a:spcPts val="0"/>
              </a:spcBef>
              <a:spcAft>
                <a:spcPts val="0"/>
              </a:spcAft>
              <a:buClrTx/>
              <a:buSzTx/>
              <a:buFontTx/>
              <a:buNone/>
              <a:tabLst/>
              <a:defRPr kumimoji="0" sz="1200" b="1" i="0" u="none" strike="noStrike" cap="none" spc="0" normalizeH="0" baseline="0">
                <a:ln>
                  <a:noFill/>
                </a:ln>
                <a:solidFill>
                  <a:srgbClr val="02A59C"/>
                </a:solidFill>
                <a:effectLst/>
                <a:uLnTx/>
                <a:uFillTx/>
                <a:latin typeface="BBVABentonSans"/>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kern="1200" dirty="0">
                <a:cs typeface="+mn-cs"/>
              </a:rPr>
              <a:t>Otras áreas y organizaciones</a:t>
            </a:r>
          </a:p>
        </p:txBody>
      </p:sp>
      <p:sp>
        <p:nvSpPr>
          <p:cNvPr id="14" name="CuadroTexto 13">
            <a:extLst>
              <a:ext uri="{FF2B5EF4-FFF2-40B4-BE49-F238E27FC236}">
                <a16:creationId xmlns:a16="http://schemas.microsoft.com/office/drawing/2014/main" id="{5C457D9F-9378-6448-82B2-6B258F890A28}"/>
              </a:ext>
            </a:extLst>
          </p:cNvPr>
          <p:cNvSpPr txBox="1"/>
          <p:nvPr/>
        </p:nvSpPr>
        <p:spPr>
          <a:xfrm>
            <a:off x="7080404" y="1852782"/>
            <a:ext cx="694421" cy="215444"/>
          </a:xfrm>
          <a:prstGeom prst="rect">
            <a:avLst/>
          </a:prstGeom>
          <a:noFill/>
        </p:spPr>
        <p:txBody>
          <a:bodyPr wrap="none" rtlCol="0">
            <a:spAutoFit/>
          </a:bodyPr>
          <a:lstStyle/>
          <a:p>
            <a:r>
              <a:rPr lang="es-AR" sz="800">
                <a:solidFill>
                  <a:srgbClr val="666666"/>
                </a:solidFill>
              </a:rPr>
              <a:t>Valor medio</a:t>
            </a:r>
          </a:p>
        </p:txBody>
      </p:sp>
      <p:sp>
        <p:nvSpPr>
          <p:cNvPr id="12" name="3 CuadroTexto">
            <a:extLst>
              <a:ext uri="{FF2B5EF4-FFF2-40B4-BE49-F238E27FC236}">
                <a16:creationId xmlns:a16="http://schemas.microsoft.com/office/drawing/2014/main" id="{F49B2A28-AB42-A74F-8308-44D42E3F380A}"/>
              </a:ext>
            </a:extLst>
          </p:cNvPr>
          <p:cNvSpPr txBox="1"/>
          <p:nvPr/>
        </p:nvSpPr>
        <p:spPr>
          <a:xfrm>
            <a:off x="510603" y="3007546"/>
            <a:ext cx="2520016" cy="338554"/>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hangingPunct="1">
              <a:lnSpc>
                <a:spcPct val="100000"/>
              </a:lnSpc>
              <a:spcBef>
                <a:spcPts val="0"/>
              </a:spcBef>
              <a:spcAft>
                <a:spcPts val="0"/>
              </a:spcAft>
            </a:pPr>
            <a:r>
              <a:rPr lang="es-ES_tradnl" sz="1100" kern="1200" dirty="0">
                <a:solidFill>
                  <a:srgbClr val="666666"/>
                </a:solidFill>
                <a:ea typeface="+mn-ea"/>
                <a:cs typeface="+mn-cs"/>
              </a:rPr>
              <a:t>En general, ¿en qué medida confía en cada una de las siguientes organizaciones? </a:t>
            </a:r>
          </a:p>
        </p:txBody>
      </p:sp>
      <p:sp>
        <p:nvSpPr>
          <p:cNvPr id="13" name="3 CuadroTexto">
            <a:extLst>
              <a:ext uri="{FF2B5EF4-FFF2-40B4-BE49-F238E27FC236}">
                <a16:creationId xmlns:a16="http://schemas.microsoft.com/office/drawing/2014/main" id="{76AA21E7-DE79-7C41-AF9C-482C7BDC265A}"/>
              </a:ext>
            </a:extLst>
          </p:cNvPr>
          <p:cNvSpPr txBox="1"/>
          <p:nvPr/>
        </p:nvSpPr>
        <p:spPr>
          <a:xfrm>
            <a:off x="501087" y="3675002"/>
            <a:ext cx="2295122" cy="589905"/>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hangingPunct="1"/>
            <a:r>
              <a:rPr lang="es-ES_tradnl" sz="900" kern="1200" dirty="0">
                <a:solidFill>
                  <a:srgbClr val="666666"/>
                </a:solidFill>
                <a:ea typeface="+mn-ea"/>
                <a:cs typeface="+mn-cs"/>
              </a:rPr>
              <a:t>Distribución y media en una escala  de 0 a 10, en la que 0 significa que “no tiene ninguna confianza” y 10 que “tiene muchísima confianza” </a:t>
            </a:r>
          </a:p>
          <a:p>
            <a:pPr lvl="1" hangingPunct="1"/>
            <a:r>
              <a:rPr lang="es-ES_tradnl" sz="900" kern="1200" dirty="0">
                <a:solidFill>
                  <a:srgbClr val="666666"/>
                </a:solidFill>
                <a:ea typeface="+mn-ea"/>
                <a:cs typeface="+mn-cs"/>
              </a:rPr>
              <a:t>Base: 2.015 casos.</a:t>
            </a:r>
          </a:p>
        </p:txBody>
      </p:sp>
    </p:spTree>
    <p:extLst>
      <p:ext uri="{BB962C8B-B14F-4D97-AF65-F5344CB8AC3E}">
        <p14:creationId xmlns:p14="http://schemas.microsoft.com/office/powerpoint/2010/main" val="2556304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oogle Shape;195;p5">
            <a:extLst>
              <a:ext uri="{FF2B5EF4-FFF2-40B4-BE49-F238E27FC236}">
                <a16:creationId xmlns:a16="http://schemas.microsoft.com/office/drawing/2014/main" id="{01B1C6E1-502B-F04E-A844-E09A85D77804}"/>
              </a:ext>
            </a:extLst>
          </p:cNvPr>
          <p:cNvGraphicFramePr/>
          <p:nvPr>
            <p:extLst>
              <p:ext uri="{D42A27DB-BD31-4B8C-83A1-F6EECF244321}">
                <p14:modId xmlns:p14="http://schemas.microsoft.com/office/powerpoint/2010/main" val="242113841"/>
              </p:ext>
            </p:extLst>
          </p:nvPr>
        </p:nvGraphicFramePr>
        <p:xfrm>
          <a:off x="6102969" y="2011794"/>
          <a:ext cx="2135335" cy="26165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oogle Shape;195;p5">
            <a:extLst>
              <a:ext uri="{FF2B5EF4-FFF2-40B4-BE49-F238E27FC236}">
                <a16:creationId xmlns:a16="http://schemas.microsoft.com/office/drawing/2014/main" id="{8DF82A74-49E1-31CA-410F-0BE75FCBC93C}"/>
              </a:ext>
            </a:extLst>
          </p:cNvPr>
          <p:cNvGraphicFramePr/>
          <p:nvPr>
            <p:extLst>
              <p:ext uri="{D42A27DB-BD31-4B8C-83A1-F6EECF244321}">
                <p14:modId xmlns:p14="http://schemas.microsoft.com/office/powerpoint/2010/main" val="912486865"/>
              </p:ext>
            </p:extLst>
          </p:nvPr>
        </p:nvGraphicFramePr>
        <p:xfrm>
          <a:off x="3340407" y="1915241"/>
          <a:ext cx="4973879" cy="3007270"/>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p:txBody>
          <a:bodyPr/>
          <a:lstStyle/>
          <a:p>
            <a:r>
              <a:rPr lang="es-ES" sz="1800" dirty="0">
                <a:solidFill>
                  <a:srgbClr val="084481"/>
                </a:solidFill>
              </a:rPr>
              <a:t>Confianza en instituciones</a:t>
            </a:r>
          </a:p>
        </p:txBody>
      </p:sp>
      <p:sp>
        <p:nvSpPr>
          <p:cNvPr id="3" name="3 CuadroTexto">
            <a:extLst>
              <a:ext uri="{FF2B5EF4-FFF2-40B4-BE49-F238E27FC236}">
                <a16:creationId xmlns:a16="http://schemas.microsoft.com/office/drawing/2014/main" id="{F3501298-D1ED-CB9D-BD53-314D3BE0FC8A}"/>
              </a:ext>
            </a:extLst>
          </p:cNvPr>
          <p:cNvSpPr txBox="1"/>
          <p:nvPr/>
        </p:nvSpPr>
        <p:spPr>
          <a:xfrm>
            <a:off x="516637" y="966927"/>
            <a:ext cx="8457501" cy="615553"/>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just" hangingPunct="1">
              <a:lnSpc>
                <a:spcPts val="1600"/>
              </a:lnSpc>
              <a:spcBef>
                <a:spcPts val="600"/>
              </a:spcBef>
              <a:spcAft>
                <a:spcPts val="600"/>
              </a:spcAft>
              <a:buClr>
                <a:srgbClr val="00AAB4"/>
              </a:buClr>
              <a:buSzPct val="130000"/>
              <a:defRPr/>
            </a:pPr>
            <a:r>
              <a:rPr lang="es-ES_tradnl" sz="1200" kern="1200" dirty="0">
                <a:solidFill>
                  <a:srgbClr val="2A2A2A"/>
                </a:solidFill>
                <a:latin typeface="BBVABentonSans"/>
                <a:ea typeface="+mn-ea"/>
                <a:cs typeface="+mn-cs"/>
              </a:rPr>
              <a:t>Entre los actores económicos, las empresas privadas y públicas, y las grandes empresas españolas se sitúan en la parte alta del mapa de confianza. Las opiniones están divididas en el caso de la CEOE, mientras que los sindicatos y los bancos se sitúan por debajo del umbral </a:t>
            </a:r>
            <a:r>
              <a:rPr lang="es-ES_tradnl" sz="1200" kern="1200" dirty="0" smtClean="0">
                <a:solidFill>
                  <a:srgbClr val="2A2A2A"/>
                </a:solidFill>
                <a:latin typeface="BBVABentonSans"/>
                <a:ea typeface="+mn-ea"/>
                <a:cs typeface="+mn-cs"/>
              </a:rPr>
              <a:t>medio de </a:t>
            </a:r>
            <a:r>
              <a:rPr lang="es-ES_tradnl" sz="1200" kern="1200" dirty="0">
                <a:solidFill>
                  <a:srgbClr val="2A2A2A"/>
                </a:solidFill>
                <a:latin typeface="BBVABentonSans"/>
                <a:ea typeface="+mn-ea"/>
                <a:cs typeface="+mn-cs"/>
              </a:rPr>
              <a:t>confianza. </a:t>
            </a:r>
          </a:p>
        </p:txBody>
      </p:sp>
      <p:sp>
        <p:nvSpPr>
          <p:cNvPr id="5" name="1 Título">
            <a:extLst>
              <a:ext uri="{FF2B5EF4-FFF2-40B4-BE49-F238E27FC236}">
                <a16:creationId xmlns:a16="http://schemas.microsoft.com/office/drawing/2014/main" id="{683D6B57-8F72-4D59-6EC8-96030519E47D}"/>
              </a:ext>
            </a:extLst>
          </p:cNvPr>
          <p:cNvSpPr txBox="1">
            <a:spLocks/>
          </p:cNvSpPr>
          <p:nvPr/>
        </p:nvSpPr>
        <p:spPr>
          <a:xfrm>
            <a:off x="503385" y="698369"/>
            <a:ext cx="4648453" cy="220676"/>
          </a:xfrm>
          <a:prstGeom prst="rect">
            <a:avLst/>
          </a:prstGeom>
        </p:spPr>
        <p:txBody>
          <a:bodyPr wrap="square" lIns="0" tIns="17831" rIns="0" bIns="17831">
            <a:spAutoFit/>
          </a:bodyPr>
          <a:lstStyle>
            <a:defPPr>
              <a:defRPr lang="en-US"/>
            </a:defPPr>
            <a:lvl1pPr marR="0" lvl="0" indent="0" defTabSz="356599" eaLnBrk="0" fontAlgn="auto" hangingPunct="0">
              <a:lnSpc>
                <a:spcPct val="100000"/>
              </a:lnSpc>
              <a:spcBef>
                <a:spcPts val="0"/>
              </a:spcBef>
              <a:spcAft>
                <a:spcPts val="0"/>
              </a:spcAft>
              <a:buClrTx/>
              <a:buSzTx/>
              <a:buFontTx/>
              <a:buNone/>
              <a:tabLst/>
              <a:defRPr kumimoji="0" sz="1200" b="1" i="0" u="none" strike="noStrike" cap="none" spc="0" normalizeH="0" baseline="0">
                <a:ln>
                  <a:noFill/>
                </a:ln>
                <a:solidFill>
                  <a:srgbClr val="02A59C"/>
                </a:solidFill>
                <a:effectLst/>
                <a:uLnTx/>
                <a:uFillTx/>
                <a:latin typeface="BBVABentonSans"/>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kern="1200" dirty="0">
                <a:cs typeface="+mn-cs"/>
              </a:rPr>
              <a:t>Actores económicos</a:t>
            </a:r>
          </a:p>
        </p:txBody>
      </p:sp>
      <p:sp>
        <p:nvSpPr>
          <p:cNvPr id="14" name="CuadroTexto 13">
            <a:extLst>
              <a:ext uri="{FF2B5EF4-FFF2-40B4-BE49-F238E27FC236}">
                <a16:creationId xmlns:a16="http://schemas.microsoft.com/office/drawing/2014/main" id="{1EFA374C-6FD6-5E4E-AAAC-AE4DEA384087}"/>
              </a:ext>
            </a:extLst>
          </p:cNvPr>
          <p:cNvSpPr txBox="1"/>
          <p:nvPr/>
        </p:nvSpPr>
        <p:spPr>
          <a:xfrm>
            <a:off x="7272984" y="1836590"/>
            <a:ext cx="694421" cy="215444"/>
          </a:xfrm>
          <a:prstGeom prst="rect">
            <a:avLst/>
          </a:prstGeom>
          <a:noFill/>
        </p:spPr>
        <p:txBody>
          <a:bodyPr wrap="none" rtlCol="0">
            <a:spAutoFit/>
          </a:bodyPr>
          <a:lstStyle/>
          <a:p>
            <a:r>
              <a:rPr lang="es-AR" sz="800">
                <a:solidFill>
                  <a:srgbClr val="666666"/>
                </a:solidFill>
              </a:rPr>
              <a:t>Valor medio</a:t>
            </a:r>
          </a:p>
        </p:txBody>
      </p:sp>
      <p:sp>
        <p:nvSpPr>
          <p:cNvPr id="12" name="3 CuadroTexto">
            <a:extLst>
              <a:ext uri="{FF2B5EF4-FFF2-40B4-BE49-F238E27FC236}">
                <a16:creationId xmlns:a16="http://schemas.microsoft.com/office/drawing/2014/main" id="{CA203B17-3A72-C647-B356-21A05C65E8CC}"/>
              </a:ext>
            </a:extLst>
          </p:cNvPr>
          <p:cNvSpPr txBox="1"/>
          <p:nvPr/>
        </p:nvSpPr>
        <p:spPr>
          <a:xfrm>
            <a:off x="510603" y="3007546"/>
            <a:ext cx="2520016" cy="338554"/>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hangingPunct="1">
              <a:lnSpc>
                <a:spcPct val="100000"/>
              </a:lnSpc>
              <a:spcBef>
                <a:spcPts val="0"/>
              </a:spcBef>
              <a:spcAft>
                <a:spcPts val="0"/>
              </a:spcAft>
            </a:pPr>
            <a:r>
              <a:rPr lang="es-ES_tradnl" sz="1100" kern="1200" dirty="0">
                <a:solidFill>
                  <a:srgbClr val="666666"/>
                </a:solidFill>
                <a:ea typeface="+mn-ea"/>
                <a:cs typeface="+mn-cs"/>
              </a:rPr>
              <a:t>En general, ¿en qué medida confía en cada una de las siguientes organizaciones? </a:t>
            </a:r>
          </a:p>
        </p:txBody>
      </p:sp>
      <p:sp>
        <p:nvSpPr>
          <p:cNvPr id="13" name="3 CuadroTexto">
            <a:extLst>
              <a:ext uri="{FF2B5EF4-FFF2-40B4-BE49-F238E27FC236}">
                <a16:creationId xmlns:a16="http://schemas.microsoft.com/office/drawing/2014/main" id="{5FE79F9E-BA51-1F48-B346-261F951CE742}"/>
              </a:ext>
            </a:extLst>
          </p:cNvPr>
          <p:cNvSpPr txBox="1"/>
          <p:nvPr/>
        </p:nvSpPr>
        <p:spPr>
          <a:xfrm>
            <a:off x="501087" y="3675002"/>
            <a:ext cx="2295122" cy="589905"/>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hangingPunct="1"/>
            <a:r>
              <a:rPr lang="es-ES_tradnl" sz="900" kern="1200" dirty="0">
                <a:solidFill>
                  <a:srgbClr val="666666"/>
                </a:solidFill>
                <a:ea typeface="+mn-ea"/>
                <a:cs typeface="+mn-cs"/>
              </a:rPr>
              <a:t>Distribución y media en una escala  de 0 a 10, en la que 0 significa que “no tiene ninguna confianza” y 10 que “tiene muchísima confianza” </a:t>
            </a:r>
          </a:p>
          <a:p>
            <a:pPr lvl="1" hangingPunct="1"/>
            <a:r>
              <a:rPr lang="es-ES_tradnl" sz="900" kern="1200" dirty="0">
                <a:solidFill>
                  <a:srgbClr val="666666"/>
                </a:solidFill>
                <a:ea typeface="+mn-ea"/>
                <a:cs typeface="+mn-cs"/>
              </a:rPr>
              <a:t>Base: 2.015 casos.</a:t>
            </a:r>
          </a:p>
        </p:txBody>
      </p:sp>
    </p:spTree>
    <p:extLst>
      <p:ext uri="{BB962C8B-B14F-4D97-AF65-F5344CB8AC3E}">
        <p14:creationId xmlns:p14="http://schemas.microsoft.com/office/powerpoint/2010/main" val="472080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oogle Shape;195;p5">
            <a:extLst>
              <a:ext uri="{FF2B5EF4-FFF2-40B4-BE49-F238E27FC236}">
                <a16:creationId xmlns:a16="http://schemas.microsoft.com/office/drawing/2014/main" id="{E51CF3F3-A5EF-C04A-B51E-D084940E13EF}"/>
              </a:ext>
            </a:extLst>
          </p:cNvPr>
          <p:cNvGraphicFramePr/>
          <p:nvPr>
            <p:extLst>
              <p:ext uri="{D42A27DB-BD31-4B8C-83A1-F6EECF244321}">
                <p14:modId xmlns:p14="http://schemas.microsoft.com/office/powerpoint/2010/main" val="724710624"/>
              </p:ext>
            </p:extLst>
          </p:nvPr>
        </p:nvGraphicFramePr>
        <p:xfrm>
          <a:off x="6535076" y="1630146"/>
          <a:ext cx="2138726" cy="3147633"/>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a:xfrm>
            <a:off x="468000" y="302514"/>
            <a:ext cx="7703543" cy="342000"/>
          </a:xfrm>
        </p:spPr>
        <p:txBody>
          <a:bodyPr/>
          <a:lstStyle/>
          <a:p>
            <a:r>
              <a:rPr lang="es-ES" sz="1800" dirty="0">
                <a:solidFill>
                  <a:srgbClr val="084481"/>
                </a:solidFill>
              </a:rPr>
              <a:t>Distribución de la confianza en instituciones y organizaciones supranacionales</a:t>
            </a:r>
          </a:p>
        </p:txBody>
      </p:sp>
      <p:graphicFrame>
        <p:nvGraphicFramePr>
          <p:cNvPr id="9" name="Google Shape;195;p5">
            <a:extLst>
              <a:ext uri="{FF2B5EF4-FFF2-40B4-BE49-F238E27FC236}">
                <a16:creationId xmlns:a16="http://schemas.microsoft.com/office/drawing/2014/main" id="{554FD65C-7384-C124-F433-B9D2FCCB6A80}"/>
              </a:ext>
            </a:extLst>
          </p:cNvPr>
          <p:cNvGraphicFramePr/>
          <p:nvPr>
            <p:extLst>
              <p:ext uri="{D42A27DB-BD31-4B8C-83A1-F6EECF244321}">
                <p14:modId xmlns:p14="http://schemas.microsoft.com/office/powerpoint/2010/main" val="2756541079"/>
              </p:ext>
            </p:extLst>
          </p:nvPr>
        </p:nvGraphicFramePr>
        <p:xfrm>
          <a:off x="2246263" y="1220552"/>
          <a:ext cx="6801838" cy="3812574"/>
        </p:xfrm>
        <a:graphic>
          <a:graphicData uri="http://schemas.openxmlformats.org/drawingml/2006/chart">
            <c:chart xmlns:c="http://schemas.openxmlformats.org/drawingml/2006/chart" xmlns:r="http://schemas.openxmlformats.org/officeDocument/2006/relationships" r:id="rId3"/>
          </a:graphicData>
        </a:graphic>
      </p:graphicFrame>
      <p:sp>
        <p:nvSpPr>
          <p:cNvPr id="3" name="CuadroTexto 2">
            <a:extLst>
              <a:ext uri="{FF2B5EF4-FFF2-40B4-BE49-F238E27FC236}">
                <a16:creationId xmlns:a16="http://schemas.microsoft.com/office/drawing/2014/main" id="{2ECCF7C0-20AE-9645-8AFF-AEEA5FB25FCB}"/>
              </a:ext>
            </a:extLst>
          </p:cNvPr>
          <p:cNvSpPr txBox="1"/>
          <p:nvPr/>
        </p:nvSpPr>
        <p:spPr>
          <a:xfrm>
            <a:off x="7804130" y="1409949"/>
            <a:ext cx="694421" cy="215444"/>
          </a:xfrm>
          <a:prstGeom prst="rect">
            <a:avLst/>
          </a:prstGeom>
          <a:noFill/>
        </p:spPr>
        <p:txBody>
          <a:bodyPr wrap="none" rtlCol="0">
            <a:spAutoFit/>
          </a:bodyPr>
          <a:lstStyle/>
          <a:p>
            <a:r>
              <a:rPr lang="es-AR" sz="800">
                <a:solidFill>
                  <a:srgbClr val="666666"/>
                </a:solidFill>
              </a:rPr>
              <a:t>Valor medio</a:t>
            </a:r>
          </a:p>
        </p:txBody>
      </p:sp>
      <p:sp>
        <p:nvSpPr>
          <p:cNvPr id="4" name="3 CuadroTexto">
            <a:extLst>
              <a:ext uri="{FF2B5EF4-FFF2-40B4-BE49-F238E27FC236}">
                <a16:creationId xmlns:a16="http://schemas.microsoft.com/office/drawing/2014/main" id="{6783778F-0C28-DBD3-C9BC-545F0EFDCD4C}"/>
              </a:ext>
            </a:extLst>
          </p:cNvPr>
          <p:cNvSpPr txBox="1"/>
          <p:nvPr/>
        </p:nvSpPr>
        <p:spPr>
          <a:xfrm>
            <a:off x="427092" y="975074"/>
            <a:ext cx="8165344" cy="399725"/>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just" hangingPunct="1">
              <a:lnSpc>
                <a:spcPts val="1600"/>
              </a:lnSpc>
              <a:spcBef>
                <a:spcPts val="600"/>
              </a:spcBef>
              <a:spcAft>
                <a:spcPts val="600"/>
              </a:spcAft>
              <a:buClr>
                <a:srgbClr val="00AAB4"/>
              </a:buClr>
              <a:buSzPct val="130000"/>
              <a:defRPr/>
            </a:pPr>
            <a:r>
              <a:rPr lang="es-ES_tradnl" sz="1200" kern="1200" dirty="0">
                <a:solidFill>
                  <a:srgbClr val="2A2A2A"/>
                </a:solidFill>
                <a:latin typeface="BBVABentonSans"/>
                <a:ea typeface="+mn-ea"/>
                <a:cs typeface="+mn-cs"/>
              </a:rPr>
              <a:t>Dos organizaciones vinculadas con la salud, la OMS, seguida por la Cruz Roja, son las instituciones supranacionales que generan más confianza entre los españoles. La Comisión Europea no llega al punto medio de confianza.</a:t>
            </a:r>
          </a:p>
        </p:txBody>
      </p:sp>
      <p:sp>
        <p:nvSpPr>
          <p:cNvPr id="10" name="3 CuadroTexto">
            <a:extLst>
              <a:ext uri="{FF2B5EF4-FFF2-40B4-BE49-F238E27FC236}">
                <a16:creationId xmlns:a16="http://schemas.microsoft.com/office/drawing/2014/main" id="{8501847D-5A4D-654B-8543-35EAA0615686}"/>
              </a:ext>
            </a:extLst>
          </p:cNvPr>
          <p:cNvSpPr txBox="1"/>
          <p:nvPr/>
        </p:nvSpPr>
        <p:spPr>
          <a:xfrm>
            <a:off x="510603" y="3007546"/>
            <a:ext cx="2112017" cy="50783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hangingPunct="1">
              <a:lnSpc>
                <a:spcPct val="100000"/>
              </a:lnSpc>
              <a:spcBef>
                <a:spcPts val="0"/>
              </a:spcBef>
              <a:spcAft>
                <a:spcPts val="0"/>
              </a:spcAft>
            </a:pPr>
            <a:r>
              <a:rPr lang="es-ES_tradnl" sz="1100" kern="1200" dirty="0">
                <a:solidFill>
                  <a:srgbClr val="666666"/>
                </a:solidFill>
                <a:ea typeface="+mn-ea"/>
                <a:cs typeface="+mn-cs"/>
              </a:rPr>
              <a:t>En general, ¿en qué medida confía en cada una de las siguientes organizaciones? </a:t>
            </a:r>
          </a:p>
        </p:txBody>
      </p:sp>
      <p:sp>
        <p:nvSpPr>
          <p:cNvPr id="14" name="3 CuadroTexto">
            <a:extLst>
              <a:ext uri="{FF2B5EF4-FFF2-40B4-BE49-F238E27FC236}">
                <a16:creationId xmlns:a16="http://schemas.microsoft.com/office/drawing/2014/main" id="{C9ACEEF0-9970-B04E-BC08-05D615E791A2}"/>
              </a:ext>
            </a:extLst>
          </p:cNvPr>
          <p:cNvSpPr txBox="1"/>
          <p:nvPr/>
        </p:nvSpPr>
        <p:spPr>
          <a:xfrm>
            <a:off x="501087" y="3675002"/>
            <a:ext cx="1990904" cy="718145"/>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hangingPunct="1"/>
            <a:r>
              <a:rPr lang="es-ES_tradnl" sz="900" kern="1200" dirty="0">
                <a:solidFill>
                  <a:srgbClr val="666666"/>
                </a:solidFill>
                <a:ea typeface="+mn-ea"/>
                <a:cs typeface="+mn-cs"/>
              </a:rPr>
              <a:t>Distribución y media en una escala  de 0 a 10, en la que 0 significa que “no tiene ninguna confianza” y 10 que “tiene muchísima confianza” </a:t>
            </a:r>
          </a:p>
          <a:p>
            <a:pPr lvl="1" hangingPunct="1"/>
            <a:r>
              <a:rPr lang="es-ES_tradnl" sz="900" kern="1200" dirty="0">
                <a:solidFill>
                  <a:srgbClr val="666666"/>
                </a:solidFill>
                <a:ea typeface="+mn-ea"/>
                <a:cs typeface="+mn-cs"/>
              </a:rPr>
              <a:t>Base: 2.015 casos.</a:t>
            </a:r>
          </a:p>
        </p:txBody>
      </p:sp>
    </p:spTree>
    <p:extLst>
      <p:ext uri="{BB962C8B-B14F-4D97-AF65-F5344CB8AC3E}">
        <p14:creationId xmlns:p14="http://schemas.microsoft.com/office/powerpoint/2010/main" val="521776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0292" y="2138754"/>
            <a:ext cx="6766595" cy="1763211"/>
          </a:xfrm>
          <a:prstGeom prst="rect">
            <a:avLst/>
          </a:prstGeom>
        </p:spPr>
        <p:txBody>
          <a:bodyPr/>
          <a:lstStyle/>
          <a:p>
            <a:r>
              <a:rPr lang="es-ES"/>
              <a:t>Confianza en </a:t>
            </a:r>
            <a:br>
              <a:rPr lang="es-ES"/>
            </a:br>
            <a:r>
              <a:rPr lang="es-ES"/>
              <a:t>grupos profesionales. </a:t>
            </a:r>
            <a:br>
              <a:rPr lang="es-ES"/>
            </a:br>
            <a:r>
              <a:rPr lang="es-ES"/>
              <a:t>Facetas de la confianza</a:t>
            </a:r>
            <a:br>
              <a:rPr lang="es-ES"/>
            </a:br>
            <a:endParaRPr lang="es-ES"/>
          </a:p>
        </p:txBody>
      </p:sp>
    </p:spTree>
    <p:extLst>
      <p:ext uri="{BB962C8B-B14F-4D97-AF65-F5344CB8AC3E}">
        <p14:creationId xmlns:p14="http://schemas.microsoft.com/office/powerpoint/2010/main" val="2292310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195;p5">
            <a:extLst>
              <a:ext uri="{FF2B5EF4-FFF2-40B4-BE49-F238E27FC236}">
                <a16:creationId xmlns:a16="http://schemas.microsoft.com/office/drawing/2014/main" id="{7D6056BA-DCC7-7745-93A3-5810715F5E86}"/>
              </a:ext>
            </a:extLst>
          </p:cNvPr>
          <p:cNvGraphicFramePr/>
          <p:nvPr>
            <p:extLst>
              <p:ext uri="{D42A27DB-BD31-4B8C-83A1-F6EECF244321}">
                <p14:modId xmlns:p14="http://schemas.microsoft.com/office/powerpoint/2010/main" val="3905752787"/>
              </p:ext>
            </p:extLst>
          </p:nvPr>
        </p:nvGraphicFramePr>
        <p:xfrm>
          <a:off x="744618" y="1131888"/>
          <a:ext cx="7493476" cy="39635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oogle Shape;195;p5">
            <a:extLst>
              <a:ext uri="{FF2B5EF4-FFF2-40B4-BE49-F238E27FC236}">
                <a16:creationId xmlns:a16="http://schemas.microsoft.com/office/drawing/2014/main" id="{53C7B3AE-0C64-9FE7-DFA0-627DEAE6E8E0}"/>
              </a:ext>
            </a:extLst>
          </p:cNvPr>
          <p:cNvGraphicFramePr/>
          <p:nvPr>
            <p:extLst>
              <p:ext uri="{D42A27DB-BD31-4B8C-83A1-F6EECF244321}">
                <p14:modId xmlns:p14="http://schemas.microsoft.com/office/powerpoint/2010/main" val="1180319536"/>
              </p:ext>
            </p:extLst>
          </p:nvPr>
        </p:nvGraphicFramePr>
        <p:xfrm>
          <a:off x="4950706" y="1347788"/>
          <a:ext cx="3860042" cy="3530055"/>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a:xfrm>
            <a:off x="473010" y="353333"/>
            <a:ext cx="6884100" cy="342000"/>
          </a:xfrm>
        </p:spPr>
        <p:txBody>
          <a:bodyPr/>
          <a:lstStyle/>
          <a:p>
            <a:r>
              <a:rPr lang="es-ES" sz="1800" dirty="0">
                <a:solidFill>
                  <a:srgbClr val="084481"/>
                </a:solidFill>
              </a:rPr>
              <a:t>Confianza en grupos profesionales</a:t>
            </a:r>
          </a:p>
        </p:txBody>
      </p:sp>
      <p:sp>
        <p:nvSpPr>
          <p:cNvPr id="3" name="3 CuadroTexto">
            <a:extLst>
              <a:ext uri="{FF2B5EF4-FFF2-40B4-BE49-F238E27FC236}">
                <a16:creationId xmlns:a16="http://schemas.microsoft.com/office/drawing/2014/main" id="{F3501298-D1ED-CB9D-BD53-314D3BE0FC8A}"/>
              </a:ext>
            </a:extLst>
          </p:cNvPr>
          <p:cNvSpPr txBox="1"/>
          <p:nvPr/>
        </p:nvSpPr>
        <p:spPr>
          <a:xfrm>
            <a:off x="473010" y="615078"/>
            <a:ext cx="8584851" cy="820738"/>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marR="0" lvl="1" indent="0" algn="just" defTabSz="914400" rtl="0" eaLnBrk="1" fontAlgn="auto" latinLnBrk="0" hangingPunct="1">
              <a:lnSpc>
                <a:spcPts val="1600"/>
              </a:lnSpc>
              <a:spcBef>
                <a:spcPts val="600"/>
              </a:spcBef>
              <a:spcAft>
                <a:spcPts val="600"/>
              </a:spcAft>
              <a:buClr>
                <a:srgbClr val="00AAB4"/>
              </a:buClr>
              <a:buSzPct val="130000"/>
              <a:buFontTx/>
              <a:buNone/>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rPr>
              <a:t>Los científicos, </a:t>
            </a:r>
            <a:r>
              <a:rPr kumimoji="0" lang="es-ES_tradnl" sz="1200" b="0" i="0" u="none" strike="noStrike" kern="1200" cap="none" spc="0" normalizeH="0" baseline="0" noProof="0" dirty="0" smtClean="0">
                <a:ln>
                  <a:noFill/>
                </a:ln>
                <a:solidFill>
                  <a:srgbClr val="2A2A2A"/>
                </a:solidFill>
                <a:effectLst/>
                <a:uLnTx/>
                <a:uFillTx/>
                <a:latin typeface="BBVABentonSans"/>
                <a:ea typeface="+mn-ea"/>
                <a:cs typeface="+mn-cs"/>
              </a:rPr>
              <a:t>los médicos </a:t>
            </a:r>
            <a:r>
              <a:rPr kumimoji="0" lang="es-ES_tradnl" sz="1200" b="0" i="0" u="none" strike="noStrike" kern="1200" cap="none" spc="0" normalizeH="0" baseline="0" noProof="0" dirty="0">
                <a:ln>
                  <a:noFill/>
                </a:ln>
                <a:solidFill>
                  <a:srgbClr val="2A2A2A"/>
                </a:solidFill>
                <a:effectLst/>
                <a:uLnTx/>
                <a:uFillTx/>
                <a:latin typeface="BBVABentonSans"/>
                <a:ea typeface="+mn-ea"/>
                <a:cs typeface="+mn-cs"/>
              </a:rPr>
              <a:t>y </a:t>
            </a:r>
            <a:r>
              <a:rPr kumimoji="0" lang="es-ES_tradnl" sz="1200" b="0" i="0" u="none" strike="noStrike" kern="1200" cap="none" spc="0" normalizeH="0" baseline="0" noProof="0" dirty="0" smtClean="0">
                <a:ln>
                  <a:noFill/>
                </a:ln>
                <a:solidFill>
                  <a:srgbClr val="2A2A2A"/>
                </a:solidFill>
                <a:effectLst/>
                <a:uLnTx/>
                <a:uFillTx/>
                <a:latin typeface="BBVABentonSans"/>
                <a:ea typeface="+mn-ea"/>
                <a:cs typeface="+mn-cs"/>
              </a:rPr>
              <a:t>los maestros </a:t>
            </a:r>
            <a:r>
              <a:rPr kumimoji="0" lang="es-ES_tradnl" sz="1200" b="0" i="0" u="none" strike="noStrike" kern="1200" cap="none" spc="0" normalizeH="0" baseline="0" noProof="0" dirty="0">
                <a:ln>
                  <a:noFill/>
                </a:ln>
                <a:solidFill>
                  <a:srgbClr val="2A2A2A"/>
                </a:solidFill>
                <a:effectLst/>
                <a:uLnTx/>
                <a:uFillTx/>
                <a:latin typeface="BBVABentonSans"/>
                <a:ea typeface="+mn-ea"/>
                <a:cs typeface="+mn-cs"/>
              </a:rPr>
              <a:t>son los grupos profesionales que mayor confianza suscitan, seguidos de cerca por los policías</a:t>
            </a:r>
            <a:r>
              <a:rPr lang="es-ES_tradnl" sz="1200" kern="1200" dirty="0">
                <a:solidFill>
                  <a:srgbClr val="2A2A2A"/>
                </a:solidFill>
                <a:latin typeface="BBVABentonSans"/>
                <a:ea typeface="+mn-ea"/>
                <a:cs typeface="+mn-cs"/>
              </a:rPr>
              <a:t> y</a:t>
            </a:r>
            <a:r>
              <a:rPr kumimoji="0" lang="es-ES_tradnl" sz="1200" b="0" i="0" u="none" strike="noStrike" kern="1200" cap="none" spc="0" normalizeH="0" baseline="0" noProof="0" dirty="0">
                <a:ln>
                  <a:noFill/>
                </a:ln>
                <a:solidFill>
                  <a:srgbClr val="2A2A2A"/>
                </a:solidFill>
                <a:effectLst/>
                <a:uLnTx/>
                <a:uFillTx/>
                <a:latin typeface="BBVABentonSans"/>
                <a:ea typeface="+mn-ea"/>
                <a:cs typeface="+mn-cs"/>
              </a:rPr>
              <a:t> los militares. En un nivel de confianza medio-alto se sitúan, en orden decreciente, los jueces, los empresarios, los periodistas y</a:t>
            </a:r>
            <a:r>
              <a:rPr kumimoji="0" lang="es-ES_tradnl" sz="1200" b="0" i="0" u="none" strike="noStrike" kern="1200" cap="none" spc="0" normalizeH="0" noProof="0" dirty="0">
                <a:ln>
                  <a:noFill/>
                </a:ln>
                <a:solidFill>
                  <a:srgbClr val="2A2A2A"/>
                </a:solidFill>
                <a:effectLst/>
                <a:uLnTx/>
                <a:uFillTx/>
                <a:latin typeface="BBVABentonSans"/>
                <a:ea typeface="+mn-ea"/>
                <a:cs typeface="+mn-cs"/>
              </a:rPr>
              <a:t> </a:t>
            </a:r>
            <a:r>
              <a:rPr kumimoji="0" lang="es-ES_tradnl" sz="1200" b="0" i="0" u="none" strike="noStrike" kern="1200" cap="none" spc="0" normalizeH="0" baseline="0" noProof="0" dirty="0">
                <a:ln>
                  <a:noFill/>
                </a:ln>
                <a:solidFill>
                  <a:srgbClr val="2A2A2A"/>
                </a:solidFill>
                <a:effectLst/>
                <a:uLnTx/>
                <a:uFillTx/>
                <a:latin typeface="BBVABentonSans"/>
                <a:ea typeface="+mn-ea"/>
                <a:cs typeface="+mn-cs"/>
              </a:rPr>
              <a:t>los ecologistas. Por debajo del punto medio de </a:t>
            </a:r>
            <a:r>
              <a:rPr lang="es-ES_tradnl" sz="1200" dirty="0">
                <a:solidFill>
                  <a:srgbClr val="2A2A2A"/>
                </a:solidFill>
                <a:latin typeface="BBVABentonSans"/>
              </a:rPr>
              <a:t>la escala </a:t>
            </a:r>
            <a:r>
              <a:rPr kumimoji="0" lang="es-ES_tradnl" sz="1200" b="0" i="0" u="none" strike="noStrike" kern="1200" cap="none" spc="0" normalizeH="0" baseline="0" noProof="0" dirty="0">
                <a:ln>
                  <a:noFill/>
                </a:ln>
                <a:solidFill>
                  <a:srgbClr val="2A2A2A"/>
                </a:solidFill>
                <a:effectLst/>
                <a:uLnTx/>
                <a:uFillTx/>
                <a:latin typeface="BBVABentonSans"/>
                <a:ea typeface="+mn-ea"/>
                <a:cs typeface="+mn-cs"/>
              </a:rPr>
              <a:t>de confianza, se sitúan los financieros, los sindicalistas, los sacerdotes y, con puntuaciones aún más bajas, los políticos y los </a:t>
            </a:r>
            <a:r>
              <a:rPr kumimoji="0" lang="es-ES_tradnl" sz="1200" b="0" i="1" u="none" strike="noStrike" kern="1200" cap="none" spc="0" normalizeH="0" baseline="0" noProof="0" dirty="0" err="1">
                <a:ln>
                  <a:noFill/>
                </a:ln>
                <a:solidFill>
                  <a:srgbClr val="2A2A2A"/>
                </a:solidFill>
                <a:effectLst/>
                <a:uLnTx/>
                <a:uFillTx/>
                <a:latin typeface="BBVABentonSans"/>
                <a:ea typeface="+mn-ea"/>
                <a:cs typeface="+mn-cs"/>
              </a:rPr>
              <a:t>influencers</a:t>
            </a:r>
            <a:r>
              <a:rPr kumimoji="0" lang="es-ES_tradnl" sz="1200" b="0" i="0" u="none" strike="noStrike" kern="1200" cap="none" spc="0" normalizeH="0" baseline="0" noProof="0" dirty="0">
                <a:ln>
                  <a:noFill/>
                </a:ln>
                <a:solidFill>
                  <a:srgbClr val="2A2A2A"/>
                </a:solidFill>
                <a:effectLst/>
                <a:uLnTx/>
                <a:uFillTx/>
                <a:latin typeface="BBVABentonSans"/>
                <a:ea typeface="+mn-ea"/>
                <a:cs typeface="+mn-cs"/>
              </a:rPr>
              <a:t>. </a:t>
            </a:r>
            <a:r>
              <a:rPr lang="es-ES_tradnl" sz="1200" kern="1200" dirty="0">
                <a:solidFill>
                  <a:srgbClr val="2A2A2A"/>
                </a:solidFill>
                <a:latin typeface="BBVABentonSans"/>
                <a:ea typeface="+mn-ea"/>
                <a:cs typeface="+mn-cs"/>
              </a:rPr>
              <a:t> </a:t>
            </a:r>
            <a:endParaRPr kumimoji="0" lang="es-ES_tradnl" sz="1200" b="0" i="0" u="none" strike="noStrike" kern="1200" cap="none" spc="0" normalizeH="0" baseline="0" noProof="0" dirty="0">
              <a:ln>
                <a:noFill/>
              </a:ln>
              <a:solidFill>
                <a:srgbClr val="2A2A2A"/>
              </a:solidFill>
              <a:effectLst/>
              <a:uLnTx/>
              <a:uFillTx/>
              <a:latin typeface="BBVABentonSans"/>
              <a:ea typeface="+mn-ea"/>
              <a:cs typeface="+mn-cs"/>
            </a:endParaRPr>
          </a:p>
        </p:txBody>
      </p:sp>
      <p:sp>
        <p:nvSpPr>
          <p:cNvPr id="11" name="CuadroTexto 10">
            <a:extLst>
              <a:ext uri="{FF2B5EF4-FFF2-40B4-BE49-F238E27FC236}">
                <a16:creationId xmlns:a16="http://schemas.microsoft.com/office/drawing/2014/main" id="{BCBC8395-FAB2-DD4B-A4A8-7611CF52C816}"/>
              </a:ext>
            </a:extLst>
          </p:cNvPr>
          <p:cNvSpPr txBox="1"/>
          <p:nvPr/>
        </p:nvSpPr>
        <p:spPr>
          <a:xfrm>
            <a:off x="7258350" y="1292712"/>
            <a:ext cx="770666" cy="215444"/>
          </a:xfrm>
          <a:prstGeom prst="rect">
            <a:avLst/>
          </a:prstGeom>
          <a:noFill/>
        </p:spPr>
        <p:txBody>
          <a:bodyPr wrap="square" rtlCol="0">
            <a:spAutoFit/>
          </a:bodyPr>
          <a:lstStyle/>
          <a:p>
            <a:r>
              <a:rPr lang="es-AR" sz="800">
                <a:solidFill>
                  <a:srgbClr val="666666"/>
                </a:solidFill>
              </a:rPr>
              <a:t>Valor medio</a:t>
            </a:r>
          </a:p>
        </p:txBody>
      </p:sp>
      <p:sp>
        <p:nvSpPr>
          <p:cNvPr id="12" name="3 CuadroTexto">
            <a:extLst>
              <a:ext uri="{FF2B5EF4-FFF2-40B4-BE49-F238E27FC236}">
                <a16:creationId xmlns:a16="http://schemas.microsoft.com/office/drawing/2014/main" id="{4D328CA2-127A-2C47-BC45-3C41ECA85D30}"/>
              </a:ext>
            </a:extLst>
          </p:cNvPr>
          <p:cNvSpPr txBox="1"/>
          <p:nvPr/>
        </p:nvSpPr>
        <p:spPr>
          <a:xfrm>
            <a:off x="525499" y="2493286"/>
            <a:ext cx="1483514" cy="677108"/>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a:lnSpc>
                <a:spcPct val="100000"/>
              </a:lnSpc>
              <a:spcBef>
                <a:spcPts val="0"/>
              </a:spcBef>
              <a:spcAft>
                <a:spcPts val="0"/>
              </a:spcAft>
            </a:pPr>
            <a:r>
              <a:rPr lang="es-ES_tradnl" sz="1100" dirty="0">
                <a:solidFill>
                  <a:srgbClr val="666666"/>
                </a:solidFill>
              </a:rPr>
              <a:t>En general ¿en qué medida confía en los siguientes grupos profesionales? </a:t>
            </a:r>
          </a:p>
        </p:txBody>
      </p:sp>
      <p:sp>
        <p:nvSpPr>
          <p:cNvPr id="13" name="3 CuadroTexto">
            <a:extLst>
              <a:ext uri="{FF2B5EF4-FFF2-40B4-BE49-F238E27FC236}">
                <a16:creationId xmlns:a16="http://schemas.microsoft.com/office/drawing/2014/main" id="{27F918BC-B6A9-3645-85EB-B154D29AA71D}"/>
              </a:ext>
            </a:extLst>
          </p:cNvPr>
          <p:cNvSpPr txBox="1"/>
          <p:nvPr/>
        </p:nvSpPr>
        <p:spPr>
          <a:xfrm>
            <a:off x="525499" y="3340319"/>
            <a:ext cx="1377260" cy="76944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a:r>
              <a:rPr lang="es-ES_tradnl" sz="900" dirty="0">
                <a:solidFill>
                  <a:srgbClr val="666666"/>
                </a:solidFill>
              </a:rPr>
              <a:t>Distribución y media en una escala  de 0 a 10, en la que 0 significa que “no tiene ninguna confianza” y 10 que “tiene muchísima confianza”.           Base: 2.015 casos.</a:t>
            </a:r>
          </a:p>
        </p:txBody>
      </p:sp>
    </p:spTree>
    <p:extLst>
      <p:ext uri="{BB962C8B-B14F-4D97-AF65-F5344CB8AC3E}">
        <p14:creationId xmlns:p14="http://schemas.microsoft.com/office/powerpoint/2010/main" val="2825719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p:txBody>
          <a:bodyPr/>
          <a:lstStyle/>
          <a:p>
            <a:r>
              <a:rPr lang="es-ES" sz="1800">
                <a:solidFill>
                  <a:srgbClr val="084481"/>
                </a:solidFill>
              </a:rPr>
              <a:t>Evolución de la confianza en grupos profesionales</a:t>
            </a:r>
          </a:p>
        </p:txBody>
      </p:sp>
      <p:sp>
        <p:nvSpPr>
          <p:cNvPr id="3" name="3 CuadroTexto">
            <a:extLst>
              <a:ext uri="{FF2B5EF4-FFF2-40B4-BE49-F238E27FC236}">
                <a16:creationId xmlns:a16="http://schemas.microsoft.com/office/drawing/2014/main" id="{F3501298-D1ED-CB9D-BD53-314D3BE0FC8A}"/>
              </a:ext>
            </a:extLst>
          </p:cNvPr>
          <p:cNvSpPr txBox="1"/>
          <p:nvPr/>
        </p:nvSpPr>
        <p:spPr>
          <a:xfrm>
            <a:off x="492125" y="953486"/>
            <a:ext cx="8364538" cy="399725"/>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marR="0" lvl="1" indent="0" algn="just" defTabSz="914400" rtl="0" eaLnBrk="1" fontAlgn="auto" latinLnBrk="0" hangingPunct="1">
              <a:lnSpc>
                <a:spcPts val="1600"/>
              </a:lnSpc>
              <a:spcBef>
                <a:spcPts val="600"/>
              </a:spcBef>
              <a:spcAft>
                <a:spcPts val="600"/>
              </a:spcAft>
              <a:buClr>
                <a:srgbClr val="00AAB4"/>
              </a:buClr>
              <a:buSzPct val="130000"/>
              <a:buFontTx/>
              <a:buNone/>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rPr>
              <a:t>El nivel de confianza en los grupos vinculados al conocimiento y la formación se mantienen en niveles muy altos desde el inicio de la serie, aumentando aún más en los últimos años en los casos de los científicos, los médicos</a:t>
            </a:r>
            <a:r>
              <a:rPr lang="es-ES_tradnl" sz="1200" kern="1200" dirty="0">
                <a:solidFill>
                  <a:srgbClr val="2A2A2A"/>
                </a:solidFill>
                <a:latin typeface="BBVABentonSans"/>
                <a:ea typeface="+mn-ea"/>
                <a:cs typeface="+mn-cs"/>
              </a:rPr>
              <a:t> y los maestros.</a:t>
            </a:r>
            <a:endParaRPr kumimoji="0" lang="es-ES_tradnl" sz="1200" b="0" i="0" u="none" strike="noStrike" kern="1200" cap="none" spc="0" normalizeH="0" baseline="0" noProof="0" dirty="0">
              <a:ln>
                <a:noFill/>
              </a:ln>
              <a:solidFill>
                <a:srgbClr val="2A2A2A"/>
              </a:solidFill>
              <a:effectLst/>
              <a:uLnTx/>
              <a:uFillTx/>
              <a:latin typeface="BBVABentonSans"/>
              <a:ea typeface="+mn-ea"/>
              <a:cs typeface="+mn-cs"/>
            </a:endParaRPr>
          </a:p>
        </p:txBody>
      </p:sp>
      <p:graphicFrame>
        <p:nvGraphicFramePr>
          <p:cNvPr id="4" name="1 Objeto">
            <a:extLst>
              <a:ext uri="{FF2B5EF4-FFF2-40B4-BE49-F238E27FC236}">
                <a16:creationId xmlns:a16="http://schemas.microsoft.com/office/drawing/2014/main" id="{F64B20C1-D804-5FB4-870B-48F1221242E8}"/>
              </a:ext>
            </a:extLst>
          </p:cNvPr>
          <p:cNvGraphicFramePr>
            <a:graphicFrameLocks/>
          </p:cNvGraphicFramePr>
          <p:nvPr>
            <p:extLst>
              <p:ext uri="{D42A27DB-BD31-4B8C-83A1-F6EECF244321}">
                <p14:modId xmlns:p14="http://schemas.microsoft.com/office/powerpoint/2010/main" val="1380713365"/>
              </p:ext>
            </p:extLst>
          </p:nvPr>
        </p:nvGraphicFramePr>
        <p:xfrm>
          <a:off x="2931063" y="2105377"/>
          <a:ext cx="5925600" cy="26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3 CuadroTexto">
            <a:extLst>
              <a:ext uri="{FF2B5EF4-FFF2-40B4-BE49-F238E27FC236}">
                <a16:creationId xmlns:a16="http://schemas.microsoft.com/office/drawing/2014/main" id="{6DEE8C61-CEB0-EC47-9BC7-FB5CF7B42311}"/>
              </a:ext>
            </a:extLst>
          </p:cNvPr>
          <p:cNvSpPr txBox="1"/>
          <p:nvPr/>
        </p:nvSpPr>
        <p:spPr>
          <a:xfrm>
            <a:off x="492125" y="3175288"/>
            <a:ext cx="2289495" cy="338554"/>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a:lnSpc>
                <a:spcPct val="100000"/>
              </a:lnSpc>
              <a:spcBef>
                <a:spcPts val="0"/>
              </a:spcBef>
              <a:spcAft>
                <a:spcPts val="0"/>
              </a:spcAft>
            </a:pPr>
            <a:r>
              <a:rPr lang="es-ES_tradnl" sz="1100" dirty="0">
                <a:solidFill>
                  <a:srgbClr val="666666"/>
                </a:solidFill>
              </a:rPr>
              <a:t>En general ¿en qué medida confía en los siguientes grupos profesionales? </a:t>
            </a:r>
          </a:p>
        </p:txBody>
      </p:sp>
      <p:sp>
        <p:nvSpPr>
          <p:cNvPr id="9" name="3 CuadroTexto">
            <a:extLst>
              <a:ext uri="{FF2B5EF4-FFF2-40B4-BE49-F238E27FC236}">
                <a16:creationId xmlns:a16="http://schemas.microsoft.com/office/drawing/2014/main" id="{BC5DCB5C-F829-E443-A77A-6854C0E5A71A}"/>
              </a:ext>
            </a:extLst>
          </p:cNvPr>
          <p:cNvSpPr txBox="1"/>
          <p:nvPr/>
        </p:nvSpPr>
        <p:spPr>
          <a:xfrm>
            <a:off x="492125" y="3949050"/>
            <a:ext cx="1882242" cy="51296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a:r>
              <a:rPr lang="es-ES_tradnl" sz="900">
                <a:solidFill>
                  <a:srgbClr val="666666"/>
                </a:solidFill>
              </a:rPr>
              <a:t>Media en una escala  de 0 a 10, en la que 0 significa que “no tiene ninguna confianza” y 10 que “tiene muchísima confianza”.  Base: 2.015 casos.</a:t>
            </a:r>
          </a:p>
        </p:txBody>
      </p:sp>
    </p:spTree>
    <p:extLst>
      <p:ext uri="{BB962C8B-B14F-4D97-AF65-F5344CB8AC3E}">
        <p14:creationId xmlns:p14="http://schemas.microsoft.com/office/powerpoint/2010/main" val="76760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oogle Shape;195;p5">
            <a:extLst>
              <a:ext uri="{FF2B5EF4-FFF2-40B4-BE49-F238E27FC236}">
                <a16:creationId xmlns:a16="http://schemas.microsoft.com/office/drawing/2014/main" id="{53C7B3AE-0C64-9FE7-DFA0-627DEAE6E8E0}"/>
              </a:ext>
            </a:extLst>
          </p:cNvPr>
          <p:cNvGraphicFramePr/>
          <p:nvPr>
            <p:extLst>
              <p:ext uri="{D42A27DB-BD31-4B8C-83A1-F6EECF244321}">
                <p14:modId xmlns:p14="http://schemas.microsoft.com/office/powerpoint/2010/main" val="3441159008"/>
              </p:ext>
            </p:extLst>
          </p:nvPr>
        </p:nvGraphicFramePr>
        <p:xfrm>
          <a:off x="778564" y="2494872"/>
          <a:ext cx="2317333" cy="2648628"/>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a:xfrm>
            <a:off x="465350" y="265133"/>
            <a:ext cx="6884100" cy="342000"/>
          </a:xfrm>
        </p:spPr>
        <p:txBody>
          <a:bodyPr/>
          <a:lstStyle/>
          <a:p>
            <a:r>
              <a:rPr lang="es-ES" sz="1800" dirty="0">
                <a:solidFill>
                  <a:srgbClr val="084481"/>
                </a:solidFill>
              </a:rPr>
              <a:t>Valoración de diferentes facetas de la confianza en grupos profesionales</a:t>
            </a:r>
          </a:p>
        </p:txBody>
      </p:sp>
      <p:sp>
        <p:nvSpPr>
          <p:cNvPr id="6" name="3 CuadroTexto">
            <a:extLst>
              <a:ext uri="{FF2B5EF4-FFF2-40B4-BE49-F238E27FC236}">
                <a16:creationId xmlns:a16="http://schemas.microsoft.com/office/drawing/2014/main" id="{C0C4CAD7-8451-5D59-88B8-D531C32D76E8}"/>
              </a:ext>
            </a:extLst>
          </p:cNvPr>
          <p:cNvSpPr txBox="1"/>
          <p:nvPr/>
        </p:nvSpPr>
        <p:spPr>
          <a:xfrm>
            <a:off x="713713" y="1416232"/>
            <a:ext cx="2296552" cy="276999"/>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algn="ctr">
              <a:lnSpc>
                <a:spcPct val="100000"/>
              </a:lnSpc>
              <a:spcBef>
                <a:spcPts val="0"/>
              </a:spcBef>
              <a:spcAft>
                <a:spcPts val="0"/>
              </a:spcAft>
            </a:pPr>
            <a:r>
              <a:rPr lang="es-ES_tradnl" sz="900" dirty="0">
                <a:solidFill>
                  <a:srgbClr val="666666"/>
                </a:solidFill>
              </a:rPr>
              <a:t>¿En qué medida cree que los siguientes grupos profesionales ACTÚAN DE MANERA ÉTICA? </a:t>
            </a:r>
          </a:p>
        </p:txBody>
      </p:sp>
      <p:sp>
        <p:nvSpPr>
          <p:cNvPr id="7" name="3 CuadroTexto">
            <a:extLst>
              <a:ext uri="{FF2B5EF4-FFF2-40B4-BE49-F238E27FC236}">
                <a16:creationId xmlns:a16="http://schemas.microsoft.com/office/drawing/2014/main" id="{77CEE593-ED1D-0821-9D94-F90736682CCE}"/>
              </a:ext>
            </a:extLst>
          </p:cNvPr>
          <p:cNvSpPr txBox="1"/>
          <p:nvPr/>
        </p:nvSpPr>
        <p:spPr>
          <a:xfrm>
            <a:off x="465350" y="1976859"/>
            <a:ext cx="2653190" cy="256480"/>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algn="ctr"/>
            <a:r>
              <a:rPr lang="es-ES_tradnl" sz="900" dirty="0">
                <a:solidFill>
                  <a:srgbClr val="666666"/>
                </a:solidFill>
              </a:rPr>
              <a:t>Escala 0-10: 0 “no actúan en absoluto de manera ética” / 10 “actúan completamente de manera ética”. </a:t>
            </a:r>
          </a:p>
        </p:txBody>
      </p:sp>
      <p:graphicFrame>
        <p:nvGraphicFramePr>
          <p:cNvPr id="9" name="Google Shape;195;p5">
            <a:extLst>
              <a:ext uri="{FF2B5EF4-FFF2-40B4-BE49-F238E27FC236}">
                <a16:creationId xmlns:a16="http://schemas.microsoft.com/office/drawing/2014/main" id="{0D739A4E-ED86-3E4B-931C-AD8E9F978C0D}"/>
              </a:ext>
            </a:extLst>
          </p:cNvPr>
          <p:cNvGraphicFramePr/>
          <p:nvPr>
            <p:extLst>
              <p:ext uri="{D42A27DB-BD31-4B8C-83A1-F6EECF244321}">
                <p14:modId xmlns:p14="http://schemas.microsoft.com/office/powerpoint/2010/main" val="2949628620"/>
              </p:ext>
            </p:extLst>
          </p:nvPr>
        </p:nvGraphicFramePr>
        <p:xfrm>
          <a:off x="3761628" y="2496197"/>
          <a:ext cx="2317333" cy="2648628"/>
        </p:xfrm>
        <a:graphic>
          <a:graphicData uri="http://schemas.openxmlformats.org/drawingml/2006/chart">
            <c:chart xmlns:c="http://schemas.openxmlformats.org/drawingml/2006/chart" xmlns:r="http://schemas.openxmlformats.org/officeDocument/2006/relationships" r:id="rId3"/>
          </a:graphicData>
        </a:graphic>
      </p:graphicFrame>
      <p:sp>
        <p:nvSpPr>
          <p:cNvPr id="10" name="3 CuadroTexto">
            <a:extLst>
              <a:ext uri="{FF2B5EF4-FFF2-40B4-BE49-F238E27FC236}">
                <a16:creationId xmlns:a16="http://schemas.microsoft.com/office/drawing/2014/main" id="{E4CA3E0E-55D4-3246-8248-3F3C9E1ED46A}"/>
              </a:ext>
            </a:extLst>
          </p:cNvPr>
          <p:cNvSpPr txBox="1"/>
          <p:nvPr/>
        </p:nvSpPr>
        <p:spPr>
          <a:xfrm>
            <a:off x="3450290" y="1425508"/>
            <a:ext cx="2566283" cy="415498"/>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algn="ctr">
              <a:lnSpc>
                <a:spcPct val="100000"/>
              </a:lnSpc>
              <a:spcBef>
                <a:spcPts val="0"/>
              </a:spcBef>
              <a:spcAft>
                <a:spcPts val="0"/>
              </a:spcAft>
            </a:pPr>
            <a:r>
              <a:rPr lang="es-ES_tradnl" sz="900">
                <a:solidFill>
                  <a:srgbClr val="666666"/>
                </a:solidFill>
              </a:rPr>
              <a:t>¿Y en qué medida cree que estos mismos grupos son COMPETENTES, es decir, que tienen la capacidad y preparación para llevar a cabo las tareas que realiza? </a:t>
            </a:r>
          </a:p>
        </p:txBody>
      </p:sp>
      <p:sp>
        <p:nvSpPr>
          <p:cNvPr id="14" name="3 CuadroTexto">
            <a:extLst>
              <a:ext uri="{FF2B5EF4-FFF2-40B4-BE49-F238E27FC236}">
                <a16:creationId xmlns:a16="http://schemas.microsoft.com/office/drawing/2014/main" id="{3E1BE793-A015-2148-9B63-BAB413D0AA1E}"/>
              </a:ext>
            </a:extLst>
          </p:cNvPr>
          <p:cNvSpPr txBox="1"/>
          <p:nvPr/>
        </p:nvSpPr>
        <p:spPr>
          <a:xfrm>
            <a:off x="3643615" y="2105099"/>
            <a:ext cx="2483585" cy="256480"/>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algn="ctr"/>
            <a:r>
              <a:rPr lang="es-ES_tradnl" sz="900">
                <a:solidFill>
                  <a:srgbClr val="666666"/>
                </a:solidFill>
              </a:rPr>
              <a:t>Escala 0-10: 0 “no son en absoluto competentes ” / 10 “son completamente competentes”. </a:t>
            </a:r>
          </a:p>
        </p:txBody>
      </p:sp>
      <p:graphicFrame>
        <p:nvGraphicFramePr>
          <p:cNvPr id="15" name="Google Shape;195;p5">
            <a:extLst>
              <a:ext uri="{FF2B5EF4-FFF2-40B4-BE49-F238E27FC236}">
                <a16:creationId xmlns:a16="http://schemas.microsoft.com/office/drawing/2014/main" id="{25F83B0D-1D60-6741-AB93-D26264D5C854}"/>
              </a:ext>
            </a:extLst>
          </p:cNvPr>
          <p:cNvGraphicFramePr/>
          <p:nvPr>
            <p:extLst>
              <p:ext uri="{D42A27DB-BD31-4B8C-83A1-F6EECF244321}">
                <p14:modId xmlns:p14="http://schemas.microsoft.com/office/powerpoint/2010/main" val="841637527"/>
              </p:ext>
            </p:extLst>
          </p:nvPr>
        </p:nvGraphicFramePr>
        <p:xfrm>
          <a:off x="6394835" y="2489571"/>
          <a:ext cx="2317333" cy="2648628"/>
        </p:xfrm>
        <a:graphic>
          <a:graphicData uri="http://schemas.openxmlformats.org/drawingml/2006/chart">
            <c:chart xmlns:c="http://schemas.openxmlformats.org/drawingml/2006/chart" xmlns:r="http://schemas.openxmlformats.org/officeDocument/2006/relationships" r:id="rId4"/>
          </a:graphicData>
        </a:graphic>
      </p:graphicFrame>
      <p:sp>
        <p:nvSpPr>
          <p:cNvPr id="16" name="3 CuadroTexto">
            <a:extLst>
              <a:ext uri="{FF2B5EF4-FFF2-40B4-BE49-F238E27FC236}">
                <a16:creationId xmlns:a16="http://schemas.microsoft.com/office/drawing/2014/main" id="{CBED2E15-584F-BE4C-9C7D-3F228F9C77BA}"/>
              </a:ext>
            </a:extLst>
          </p:cNvPr>
          <p:cNvSpPr txBox="1"/>
          <p:nvPr/>
        </p:nvSpPr>
        <p:spPr>
          <a:xfrm>
            <a:off x="6218668" y="1418882"/>
            <a:ext cx="2700895" cy="415498"/>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algn="ctr">
              <a:lnSpc>
                <a:spcPct val="100000"/>
              </a:lnSpc>
              <a:spcBef>
                <a:spcPts val="0"/>
              </a:spcBef>
              <a:spcAft>
                <a:spcPts val="0"/>
              </a:spcAft>
            </a:pPr>
            <a:r>
              <a:rPr lang="es-ES_tradnl" sz="900">
                <a:solidFill>
                  <a:srgbClr val="666666"/>
                </a:solidFill>
              </a:rPr>
              <a:t>¿Y en qué medida cree que estos mismos grupos actúan de manera OBJETIVA, es decir sin dejarse influenciar por sesgos o intereses ajenos a su profesión o actividad? </a:t>
            </a:r>
          </a:p>
        </p:txBody>
      </p:sp>
      <p:sp>
        <p:nvSpPr>
          <p:cNvPr id="17" name="3 CuadroTexto">
            <a:extLst>
              <a:ext uri="{FF2B5EF4-FFF2-40B4-BE49-F238E27FC236}">
                <a16:creationId xmlns:a16="http://schemas.microsoft.com/office/drawing/2014/main" id="{558898E8-59A9-074E-9373-688FAC8433BA}"/>
              </a:ext>
            </a:extLst>
          </p:cNvPr>
          <p:cNvSpPr txBox="1"/>
          <p:nvPr/>
        </p:nvSpPr>
        <p:spPr>
          <a:xfrm>
            <a:off x="6574649" y="2098471"/>
            <a:ext cx="2237821" cy="256480"/>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algn="ctr"/>
            <a:r>
              <a:rPr lang="es-ES_tradnl" sz="900">
                <a:solidFill>
                  <a:srgbClr val="666666"/>
                </a:solidFill>
              </a:rPr>
              <a:t>Escala 0-10: 0 “no son en absoluto objetivos” / 10 “son completamente objetivos ”</a:t>
            </a:r>
          </a:p>
        </p:txBody>
      </p:sp>
      <p:sp>
        <p:nvSpPr>
          <p:cNvPr id="11" name="CuadroTexto 10">
            <a:extLst>
              <a:ext uri="{FF2B5EF4-FFF2-40B4-BE49-F238E27FC236}">
                <a16:creationId xmlns:a16="http://schemas.microsoft.com/office/drawing/2014/main" id="{193B373D-5CE8-2B08-03ED-96F022825DD9}"/>
              </a:ext>
            </a:extLst>
          </p:cNvPr>
          <p:cNvSpPr txBox="1"/>
          <p:nvPr/>
        </p:nvSpPr>
        <p:spPr>
          <a:xfrm>
            <a:off x="325638" y="793294"/>
            <a:ext cx="8591564" cy="461665"/>
          </a:xfrm>
          <a:prstGeom prst="rect">
            <a:avLst/>
          </a:prstGeom>
          <a:noFill/>
        </p:spPr>
        <p:txBody>
          <a:bodyPr wrap="square">
            <a:spAutoFit/>
          </a:bodyPr>
          <a:lstStyle/>
          <a:p>
            <a:pPr algn="just" fontAlgn="base"/>
            <a:r>
              <a:rPr lang="es-ES" sz="1200" kern="1200" dirty="0">
                <a:solidFill>
                  <a:srgbClr val="2A2A2A"/>
                </a:solidFill>
                <a:latin typeface="BBVABentonSans"/>
                <a:ea typeface="+mn-ea"/>
                <a:cs typeface="+mn-cs"/>
              </a:rPr>
              <a:t>Al pasar de la confianza general a la valoración de diferentes facetas de la misma, los grupos profesionales puntúan más favorablemente en la dimensión de competencia que en la de actuación ética y objetividad.</a:t>
            </a:r>
            <a:endParaRPr lang="es-ES" sz="1200" strike="sngStrike" kern="1200" dirty="0">
              <a:solidFill>
                <a:srgbClr val="FF0000"/>
              </a:solidFill>
              <a:latin typeface="BBVABentonSans"/>
              <a:ea typeface="+mn-ea"/>
              <a:cs typeface="+mn-cs"/>
            </a:endParaRPr>
          </a:p>
        </p:txBody>
      </p:sp>
    </p:spTree>
    <p:extLst>
      <p:ext uri="{BB962C8B-B14F-4D97-AF65-F5344CB8AC3E}">
        <p14:creationId xmlns:p14="http://schemas.microsoft.com/office/powerpoint/2010/main" val="3968991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0292" y="2138754"/>
            <a:ext cx="6766595" cy="1763211"/>
          </a:xfrm>
          <a:prstGeom prst="rect">
            <a:avLst/>
          </a:prstGeom>
        </p:spPr>
        <p:txBody>
          <a:bodyPr>
            <a:normAutofit fontScale="90000"/>
          </a:bodyPr>
          <a:lstStyle/>
          <a:p>
            <a:r>
              <a:rPr lang="es-ES" dirty="0"/>
              <a:t>Confianza en instituciones y en los correspondientes grupos profesionales</a:t>
            </a:r>
            <a:br>
              <a:rPr lang="es-ES" dirty="0"/>
            </a:br>
            <a:endParaRPr lang="es-ES" dirty="0"/>
          </a:p>
        </p:txBody>
      </p:sp>
    </p:spTree>
    <p:extLst>
      <p:ext uri="{BB962C8B-B14F-4D97-AF65-F5344CB8AC3E}">
        <p14:creationId xmlns:p14="http://schemas.microsoft.com/office/powerpoint/2010/main" val="3683947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oogle Shape;195;p5">
            <a:extLst>
              <a:ext uri="{FF2B5EF4-FFF2-40B4-BE49-F238E27FC236}">
                <a16:creationId xmlns:a16="http://schemas.microsoft.com/office/drawing/2014/main" id="{7D4434C8-DCB7-9140-9A23-BD6CA9ECEFFA}"/>
              </a:ext>
            </a:extLst>
          </p:cNvPr>
          <p:cNvGraphicFramePr/>
          <p:nvPr>
            <p:extLst>
              <p:ext uri="{D42A27DB-BD31-4B8C-83A1-F6EECF244321}">
                <p14:modId xmlns:p14="http://schemas.microsoft.com/office/powerpoint/2010/main" val="1029245028"/>
              </p:ext>
            </p:extLst>
          </p:nvPr>
        </p:nvGraphicFramePr>
        <p:xfrm>
          <a:off x="6818235" y="1698032"/>
          <a:ext cx="2138726" cy="31476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oogle Shape;195;p5">
            <a:extLst>
              <a:ext uri="{FF2B5EF4-FFF2-40B4-BE49-F238E27FC236}">
                <a16:creationId xmlns:a16="http://schemas.microsoft.com/office/drawing/2014/main" id="{41A6427C-7EC0-2951-62F4-5E478C6B0993}"/>
              </a:ext>
            </a:extLst>
          </p:cNvPr>
          <p:cNvGraphicFramePr/>
          <p:nvPr>
            <p:extLst>
              <p:ext uri="{D42A27DB-BD31-4B8C-83A1-F6EECF244321}">
                <p14:modId xmlns:p14="http://schemas.microsoft.com/office/powerpoint/2010/main" val="4016822822"/>
              </p:ext>
            </p:extLst>
          </p:nvPr>
        </p:nvGraphicFramePr>
        <p:xfrm>
          <a:off x="4963158" y="1263593"/>
          <a:ext cx="4445742" cy="3900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oogle Shape;195;p5">
            <a:extLst>
              <a:ext uri="{FF2B5EF4-FFF2-40B4-BE49-F238E27FC236}">
                <a16:creationId xmlns:a16="http://schemas.microsoft.com/office/drawing/2014/main" id="{CA192CF5-2842-124C-9B85-DE8FF88D5794}"/>
              </a:ext>
            </a:extLst>
          </p:cNvPr>
          <p:cNvGraphicFramePr/>
          <p:nvPr>
            <p:extLst>
              <p:ext uri="{D42A27DB-BD31-4B8C-83A1-F6EECF244321}">
                <p14:modId xmlns:p14="http://schemas.microsoft.com/office/powerpoint/2010/main" val="1826334288"/>
              </p:ext>
            </p:extLst>
          </p:nvPr>
        </p:nvGraphicFramePr>
        <p:xfrm>
          <a:off x="3558200" y="1698030"/>
          <a:ext cx="2138726" cy="3147633"/>
        </p:xfrm>
        <a:graphic>
          <a:graphicData uri="http://schemas.openxmlformats.org/drawingml/2006/chart">
            <c:chart xmlns:c="http://schemas.openxmlformats.org/drawingml/2006/chart" xmlns:r="http://schemas.openxmlformats.org/officeDocument/2006/relationships" r:id="rId4"/>
          </a:graphicData>
        </a:graphic>
      </p:graphicFrame>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a:xfrm>
            <a:off x="492125" y="396000"/>
            <a:ext cx="8055923" cy="342000"/>
          </a:xfrm>
        </p:spPr>
        <p:txBody>
          <a:bodyPr/>
          <a:lstStyle/>
          <a:p>
            <a:r>
              <a:rPr lang="es-ES" sz="1800" dirty="0">
                <a:solidFill>
                  <a:srgbClr val="084481"/>
                </a:solidFill>
              </a:rPr>
              <a:t>Correspondencia entre instituciones y grupos profesionales</a:t>
            </a:r>
          </a:p>
        </p:txBody>
      </p:sp>
      <p:sp>
        <p:nvSpPr>
          <p:cNvPr id="3" name="3 CuadroTexto">
            <a:extLst>
              <a:ext uri="{FF2B5EF4-FFF2-40B4-BE49-F238E27FC236}">
                <a16:creationId xmlns:a16="http://schemas.microsoft.com/office/drawing/2014/main" id="{F3501298-D1ED-CB9D-BD53-314D3BE0FC8A}"/>
              </a:ext>
            </a:extLst>
          </p:cNvPr>
          <p:cNvSpPr txBox="1"/>
          <p:nvPr/>
        </p:nvSpPr>
        <p:spPr>
          <a:xfrm>
            <a:off x="461802" y="725064"/>
            <a:ext cx="8512336" cy="615553"/>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just" hangingPunct="1">
              <a:lnSpc>
                <a:spcPts val="1600"/>
              </a:lnSpc>
              <a:spcBef>
                <a:spcPts val="600"/>
              </a:spcBef>
              <a:spcAft>
                <a:spcPts val="600"/>
              </a:spcAft>
              <a:buClr>
                <a:srgbClr val="00AAB4"/>
              </a:buClr>
              <a:buSzPct val="130000"/>
              <a:defRPr/>
            </a:pPr>
            <a:r>
              <a:rPr kumimoji="0" lang="es-ES_tradnl" sz="1200" b="0" i="0" u="none" strike="noStrike" kern="1200" cap="none" spc="0" normalizeH="0" baseline="0" noProof="0" dirty="0" smtClean="0">
                <a:ln>
                  <a:noFill/>
                </a:ln>
                <a:solidFill>
                  <a:srgbClr val="2A2A2A"/>
                </a:solidFill>
                <a:effectLst/>
                <a:uLnTx/>
                <a:uFillTx/>
                <a:latin typeface="BBVABentonSans"/>
                <a:ea typeface="+mn-ea"/>
                <a:cs typeface="+mn-cs"/>
              </a:rPr>
              <a:t>En</a:t>
            </a:r>
            <a:r>
              <a:rPr kumimoji="0" lang="es-ES_tradnl" sz="1200" b="0" i="0" u="none" strike="noStrike" kern="1200" cap="none" spc="0" normalizeH="0" noProof="0" dirty="0" smtClean="0">
                <a:ln>
                  <a:noFill/>
                </a:ln>
                <a:solidFill>
                  <a:srgbClr val="2A2A2A"/>
                </a:solidFill>
                <a:effectLst/>
                <a:uLnTx/>
                <a:uFillTx/>
                <a:latin typeface="BBVABentonSans"/>
                <a:ea typeface="+mn-ea"/>
                <a:cs typeface="+mn-cs"/>
              </a:rPr>
              <a:t> general, existe correspondencia </a:t>
            </a:r>
            <a:r>
              <a:rPr kumimoji="0" lang="es-ES_tradnl" sz="1200" b="0" i="0" u="none" strike="noStrike" kern="1200" cap="none" spc="0" normalizeH="0" baseline="0" noProof="0" dirty="0" smtClean="0">
                <a:ln>
                  <a:noFill/>
                </a:ln>
                <a:solidFill>
                  <a:srgbClr val="2A2A2A"/>
                </a:solidFill>
                <a:effectLst/>
                <a:uLnTx/>
                <a:uFillTx/>
                <a:latin typeface="BBVABentonSans"/>
                <a:ea typeface="+mn-ea"/>
                <a:cs typeface="+mn-cs"/>
              </a:rPr>
              <a:t>entre </a:t>
            </a:r>
            <a:r>
              <a:rPr kumimoji="0" lang="es-ES_tradnl" sz="1200" b="0" i="0" u="none" strike="noStrike" kern="1200" cap="none" spc="0" normalizeH="0" baseline="0" noProof="0" dirty="0">
                <a:ln>
                  <a:noFill/>
                </a:ln>
                <a:solidFill>
                  <a:srgbClr val="2A2A2A"/>
                </a:solidFill>
                <a:effectLst/>
                <a:uLnTx/>
                <a:uFillTx/>
                <a:latin typeface="BBVABentonSans"/>
                <a:ea typeface="+mn-ea"/>
                <a:cs typeface="+mn-cs"/>
              </a:rPr>
              <a:t>la confianza en los grupos profesionales y la confianza en las  instituciones en las cuales desarrollan su actividad. </a:t>
            </a:r>
            <a:r>
              <a:rPr lang="es-ES_tradnl" sz="1200" kern="1200" dirty="0">
                <a:solidFill>
                  <a:srgbClr val="2A2A2A"/>
                </a:solidFill>
                <a:latin typeface="BBVABentonSans"/>
                <a:ea typeface="+mn-ea"/>
                <a:cs typeface="+mn-cs"/>
              </a:rPr>
              <a:t>Los médicos y jueces son claramente mejor valorados que la correspondiente institución (sanidad, justicia).</a:t>
            </a:r>
            <a:endParaRPr kumimoji="0" lang="es-ES_tradnl" sz="1200" b="0" i="0" u="none" strike="noStrike" kern="1200" cap="none" spc="0" normalizeH="0" baseline="0" noProof="0" dirty="0">
              <a:ln>
                <a:noFill/>
              </a:ln>
              <a:solidFill>
                <a:srgbClr val="2A2A2A"/>
              </a:solidFill>
              <a:effectLst/>
              <a:uLnTx/>
              <a:uFillTx/>
              <a:latin typeface="BBVABentonSans"/>
              <a:ea typeface="+mn-ea"/>
              <a:cs typeface="+mn-cs"/>
            </a:endParaRPr>
          </a:p>
        </p:txBody>
      </p:sp>
      <p:graphicFrame>
        <p:nvGraphicFramePr>
          <p:cNvPr id="8" name="Google Shape;195;p5">
            <a:extLst>
              <a:ext uri="{FF2B5EF4-FFF2-40B4-BE49-F238E27FC236}">
                <a16:creationId xmlns:a16="http://schemas.microsoft.com/office/drawing/2014/main" id="{0DFFD87E-5B02-A2D8-85CD-09C1E13A3184}"/>
              </a:ext>
            </a:extLst>
          </p:cNvPr>
          <p:cNvGraphicFramePr/>
          <p:nvPr>
            <p:extLst>
              <p:ext uri="{D42A27DB-BD31-4B8C-83A1-F6EECF244321}">
                <p14:modId xmlns:p14="http://schemas.microsoft.com/office/powerpoint/2010/main" val="4076705422"/>
              </p:ext>
            </p:extLst>
          </p:nvPr>
        </p:nvGraphicFramePr>
        <p:xfrm>
          <a:off x="2138620" y="1690344"/>
          <a:ext cx="3009600" cy="3150000"/>
        </p:xfrm>
        <a:graphic>
          <a:graphicData uri="http://schemas.openxmlformats.org/drawingml/2006/chart">
            <c:chart xmlns:c="http://schemas.openxmlformats.org/drawingml/2006/chart" xmlns:r="http://schemas.openxmlformats.org/officeDocument/2006/relationships" r:id="rId5"/>
          </a:graphicData>
        </a:graphic>
      </p:graphicFrame>
      <p:sp>
        <p:nvSpPr>
          <p:cNvPr id="11" name="Shape 686">
            <a:extLst>
              <a:ext uri="{FF2B5EF4-FFF2-40B4-BE49-F238E27FC236}">
                <a16:creationId xmlns:a16="http://schemas.microsoft.com/office/drawing/2014/main" id="{D37ECA0C-15EF-E930-AB92-ECB38A4BFCA4}"/>
              </a:ext>
            </a:extLst>
          </p:cNvPr>
          <p:cNvSpPr txBox="1"/>
          <p:nvPr/>
        </p:nvSpPr>
        <p:spPr>
          <a:xfrm>
            <a:off x="3258812" y="1428521"/>
            <a:ext cx="1468141" cy="197593"/>
          </a:xfrm>
          <a:prstGeom prst="rect">
            <a:avLst/>
          </a:prstGeom>
        </p:spPr>
        <p:txBody>
          <a:bodyPr wrap="square" lIns="0" tIns="17831" rIns="0" bIns="17831">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0">
              <a:lnSpc>
                <a:spcPct val="100000"/>
              </a:lnSpc>
              <a:spcBef>
                <a:spcPts val="0"/>
              </a:spcBef>
              <a:spcAft>
                <a:spcPts val="0"/>
              </a:spcAft>
              <a:buClrTx/>
              <a:buSzTx/>
              <a:buFontTx/>
              <a:buNone/>
              <a:tabLst/>
              <a:defRPr/>
            </a:pPr>
            <a:r>
              <a:rPr kumimoji="0" lang="es-ES_tradnl" sz="1050" b="1" i="0" u="none" strike="noStrike" kern="1200" spc="0" normalizeH="0" noProof="0" dirty="0">
                <a:ln>
                  <a:noFill/>
                </a:ln>
                <a:solidFill>
                  <a:srgbClr val="004481"/>
                </a:solidFill>
                <a:effectLst/>
                <a:uLnTx/>
                <a:uFillTx/>
                <a:latin typeface="BBVABentonSansLight"/>
                <a:ea typeface="ＭＳ Ｐゴシック" charset="-128"/>
                <a:cs typeface="+mn-cs"/>
                <a:sym typeface="Open Sans"/>
              </a:rPr>
              <a:t>Confianza en instituciones</a:t>
            </a:r>
          </a:p>
        </p:txBody>
      </p:sp>
      <p:sp>
        <p:nvSpPr>
          <p:cNvPr id="12" name="Shape 686">
            <a:extLst>
              <a:ext uri="{FF2B5EF4-FFF2-40B4-BE49-F238E27FC236}">
                <a16:creationId xmlns:a16="http://schemas.microsoft.com/office/drawing/2014/main" id="{3F235989-2D22-4315-1E39-8AE4218B4AED}"/>
              </a:ext>
            </a:extLst>
          </p:cNvPr>
          <p:cNvSpPr txBox="1"/>
          <p:nvPr/>
        </p:nvSpPr>
        <p:spPr>
          <a:xfrm>
            <a:off x="5483801" y="1428521"/>
            <a:ext cx="3185233" cy="197593"/>
          </a:xfrm>
          <a:prstGeom prst="rect">
            <a:avLst/>
          </a:prstGeom>
        </p:spPr>
        <p:txBody>
          <a:bodyPr wrap="square" lIns="0" tIns="17831" rIns="0" bIns="17831">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0">
              <a:lnSpc>
                <a:spcPct val="100000"/>
              </a:lnSpc>
              <a:spcBef>
                <a:spcPts val="0"/>
              </a:spcBef>
              <a:spcAft>
                <a:spcPts val="0"/>
              </a:spcAft>
              <a:buClrTx/>
              <a:buSzTx/>
              <a:buFontTx/>
              <a:buNone/>
              <a:tabLst/>
              <a:defRPr/>
            </a:pPr>
            <a:r>
              <a:rPr kumimoji="0" lang="es-ES_tradnl" sz="1050" b="1" i="0" u="none" strike="noStrike" kern="1200" spc="0" normalizeH="0" noProof="0" dirty="0">
                <a:ln>
                  <a:noFill/>
                </a:ln>
                <a:solidFill>
                  <a:srgbClr val="004481"/>
                </a:solidFill>
                <a:effectLst/>
                <a:uLnTx/>
                <a:uFillTx/>
                <a:latin typeface="BBVABentonSansLight"/>
                <a:ea typeface="ＭＳ Ｐゴシック" charset="-128"/>
                <a:cs typeface="+mn-cs"/>
                <a:sym typeface="Open Sans"/>
              </a:rPr>
              <a:t>Confianza en grupos profesionales</a:t>
            </a:r>
          </a:p>
        </p:txBody>
      </p:sp>
      <p:sp>
        <p:nvSpPr>
          <p:cNvPr id="13" name="3 CuadroTexto">
            <a:extLst>
              <a:ext uri="{FF2B5EF4-FFF2-40B4-BE49-F238E27FC236}">
                <a16:creationId xmlns:a16="http://schemas.microsoft.com/office/drawing/2014/main" id="{AD8C2F88-632B-2B46-8D2E-7FA90484DF84}"/>
              </a:ext>
            </a:extLst>
          </p:cNvPr>
          <p:cNvSpPr txBox="1"/>
          <p:nvPr/>
        </p:nvSpPr>
        <p:spPr>
          <a:xfrm>
            <a:off x="495578" y="1621068"/>
            <a:ext cx="1935810" cy="50783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a:lnSpc>
                <a:spcPct val="100000"/>
              </a:lnSpc>
              <a:spcBef>
                <a:spcPts val="0"/>
              </a:spcBef>
              <a:spcAft>
                <a:spcPts val="0"/>
              </a:spcAft>
            </a:pPr>
            <a:r>
              <a:rPr lang="es-ES_tradnl" sz="1100" dirty="0">
                <a:solidFill>
                  <a:srgbClr val="666666"/>
                </a:solidFill>
              </a:rPr>
              <a:t>En general ¿en qué medida confía en los siguientes grupos profesionales / instituciones? </a:t>
            </a:r>
          </a:p>
        </p:txBody>
      </p:sp>
      <p:sp>
        <p:nvSpPr>
          <p:cNvPr id="14" name="3 CuadroTexto">
            <a:extLst>
              <a:ext uri="{FF2B5EF4-FFF2-40B4-BE49-F238E27FC236}">
                <a16:creationId xmlns:a16="http://schemas.microsoft.com/office/drawing/2014/main" id="{9BA8BF8A-A72A-8240-AFE6-A5E0FAFCDCA1}"/>
              </a:ext>
            </a:extLst>
          </p:cNvPr>
          <p:cNvSpPr txBox="1"/>
          <p:nvPr/>
        </p:nvSpPr>
        <p:spPr>
          <a:xfrm>
            <a:off x="492125" y="2437973"/>
            <a:ext cx="1882242" cy="51296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a:r>
              <a:rPr lang="es-ES_tradnl" sz="900" dirty="0">
                <a:solidFill>
                  <a:srgbClr val="666666"/>
                </a:solidFill>
              </a:rPr>
              <a:t>Distribución en una escala  de 0 a 10, en la que 0 significa que “no tiene ninguna confianza” y 10 que “tiene muchísima confianza”.  Base: 2.015 casos.</a:t>
            </a:r>
          </a:p>
        </p:txBody>
      </p:sp>
      <p:sp>
        <p:nvSpPr>
          <p:cNvPr id="16" name="CuadroTexto 15">
            <a:extLst>
              <a:ext uri="{FF2B5EF4-FFF2-40B4-BE49-F238E27FC236}">
                <a16:creationId xmlns:a16="http://schemas.microsoft.com/office/drawing/2014/main" id="{4AEB4585-8C1B-734D-ADF1-9D068AA2BBD7}"/>
              </a:ext>
            </a:extLst>
          </p:cNvPr>
          <p:cNvSpPr txBox="1"/>
          <p:nvPr/>
        </p:nvSpPr>
        <p:spPr>
          <a:xfrm>
            <a:off x="4827254" y="1477833"/>
            <a:ext cx="694421" cy="215444"/>
          </a:xfrm>
          <a:prstGeom prst="rect">
            <a:avLst/>
          </a:prstGeom>
          <a:noFill/>
        </p:spPr>
        <p:txBody>
          <a:bodyPr wrap="none" rtlCol="0">
            <a:spAutoFit/>
          </a:bodyPr>
          <a:lstStyle/>
          <a:p>
            <a:r>
              <a:rPr lang="es-AR" sz="800" dirty="0">
                <a:solidFill>
                  <a:srgbClr val="666666"/>
                </a:solidFill>
              </a:rPr>
              <a:t>Valor medio</a:t>
            </a:r>
          </a:p>
        </p:txBody>
      </p:sp>
      <p:sp>
        <p:nvSpPr>
          <p:cNvPr id="18" name="CuadroTexto 17">
            <a:extLst>
              <a:ext uri="{FF2B5EF4-FFF2-40B4-BE49-F238E27FC236}">
                <a16:creationId xmlns:a16="http://schemas.microsoft.com/office/drawing/2014/main" id="{9007E88C-F6BE-A244-BE62-6779C70F2F56}"/>
              </a:ext>
            </a:extLst>
          </p:cNvPr>
          <p:cNvSpPr txBox="1"/>
          <p:nvPr/>
        </p:nvSpPr>
        <p:spPr>
          <a:xfrm>
            <a:off x="8087289" y="1477835"/>
            <a:ext cx="694421" cy="215444"/>
          </a:xfrm>
          <a:prstGeom prst="rect">
            <a:avLst/>
          </a:prstGeom>
          <a:noFill/>
        </p:spPr>
        <p:txBody>
          <a:bodyPr wrap="none" rtlCol="0">
            <a:spAutoFit/>
          </a:bodyPr>
          <a:lstStyle/>
          <a:p>
            <a:r>
              <a:rPr lang="es-AR" sz="800" dirty="0">
                <a:solidFill>
                  <a:srgbClr val="666666"/>
                </a:solidFill>
              </a:rPr>
              <a:t>Valor medio</a:t>
            </a:r>
          </a:p>
        </p:txBody>
      </p:sp>
    </p:spTree>
    <p:extLst>
      <p:ext uri="{BB962C8B-B14F-4D97-AF65-F5344CB8AC3E}">
        <p14:creationId xmlns:p14="http://schemas.microsoft.com/office/powerpoint/2010/main" val="41849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CuadroTexto">
            <a:extLst>
              <a:ext uri="{FF2B5EF4-FFF2-40B4-BE49-F238E27FC236}">
                <a16:creationId xmlns:a16="http://schemas.microsoft.com/office/drawing/2014/main" id="{66D95399-9151-7845-B051-09E0CDFDE7F0}"/>
              </a:ext>
            </a:extLst>
          </p:cNvPr>
          <p:cNvSpPr txBox="1"/>
          <p:nvPr/>
        </p:nvSpPr>
        <p:spPr>
          <a:xfrm>
            <a:off x="492125" y="591853"/>
            <a:ext cx="8324621" cy="3513782"/>
          </a:xfrm>
          <a:prstGeom prst="rect">
            <a:avLst/>
          </a:prstGeom>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defTabSz="356599">
              <a:lnSpc>
                <a:spcPct val="110000"/>
              </a:lnSpc>
              <a:spcBef>
                <a:spcPts val="4200"/>
              </a:spcBef>
              <a:defRPr sz="1600">
                <a:solidFill>
                  <a:schemeClr val="bg2"/>
                </a:solidFill>
                <a:latin typeface="+mn-lt"/>
                <a:ea typeface="+mn-ea"/>
              </a:defRPr>
            </a:lvl1pPr>
            <a:lvl2pPr marL="7938" lvl="1" indent="0" eaLnBrk="1" hangingPunct="1">
              <a:lnSpc>
                <a:spcPts val="1800"/>
              </a:lnSpc>
              <a:spcBef>
                <a:spcPts val="400"/>
              </a:spcBef>
              <a:spcAft>
                <a:spcPts val="400"/>
              </a:spcAft>
              <a:buClr>
                <a:srgbClr val="00AAB4"/>
              </a:buClr>
              <a:buSzPct val="130000"/>
              <a:defRPr sz="1200" kern="1200">
                <a:solidFill>
                  <a:srgbClr val="2A2A2A"/>
                </a:solidFill>
                <a:uLnTx/>
                <a:latin typeface="BBVABentonSans"/>
                <a:ea typeface="+mn-ea"/>
                <a:cs typeface="+mn-cs"/>
              </a:defRPr>
            </a:lvl2pPr>
            <a:lvl5pPr marL="179388" lvl="4" indent="-171450" hangingPunct="1">
              <a:lnSpc>
                <a:spcPts val="1800"/>
              </a:lnSpc>
              <a:spcBef>
                <a:spcPts val="400"/>
              </a:spcBef>
              <a:spcAft>
                <a:spcPts val="400"/>
              </a:spcAft>
              <a:buClr>
                <a:srgbClr val="00AAB4"/>
              </a:buClr>
              <a:buSzPct val="130000"/>
              <a:buFont typeface="Arial" panose="020B0604020202020204" pitchFamily="34" charset="0"/>
              <a:buChar char="•"/>
              <a:defRPr sz="1200" kern="1200">
                <a:solidFill>
                  <a:srgbClr val="2A2A2A"/>
                </a:solidFill>
                <a:latin typeface="BBVABentonSans"/>
                <a:ea typeface="+mn-ea"/>
                <a:cs typeface="+mn-cs"/>
              </a:defRPr>
            </a:lvl5pPr>
          </a:lstStyle>
          <a:p>
            <a:pPr marL="179388" lvl="1" indent="-171450" algn="just">
              <a:buClr>
                <a:srgbClr val="004481"/>
              </a:buClr>
              <a:buFont typeface="Arial" panose="020B0604020202020204" pitchFamily="34" charset="0"/>
              <a:buChar char="•"/>
            </a:pPr>
            <a:endParaRPr lang="es-ES" dirty="0"/>
          </a:p>
          <a:p>
            <a:pPr marL="179388" lvl="1" indent="-171450" algn="just">
              <a:buClr>
                <a:srgbClr val="004481"/>
              </a:buClr>
              <a:buFont typeface="Arial" panose="020B0604020202020204" pitchFamily="34" charset="0"/>
              <a:buChar char="•"/>
            </a:pPr>
            <a:r>
              <a:rPr lang="es-ES" dirty="0"/>
              <a:t>La confianza de los españoles hacia las personas en general es media-alta y alta respecto a los grupos más próximos, siendo la familia y los amigos los principales depositarios de la misma. </a:t>
            </a:r>
          </a:p>
          <a:p>
            <a:pPr marL="179388" lvl="1" indent="-171450" algn="just">
              <a:buClr>
                <a:srgbClr val="004481"/>
              </a:buClr>
              <a:buFont typeface="Arial" panose="020B0604020202020204" pitchFamily="34" charset="0"/>
              <a:buChar char="•"/>
            </a:pPr>
            <a:r>
              <a:rPr lang="es-ES" dirty="0"/>
              <a:t>Existe un alto nivel de confianza en áreas institucionales centrales de las sociedades avanzadas, con el tríptico ciencia, medicina y tecnología en la parte más alta, seguidos por la democracia, el Estado de derecho, el poder judicial y el mercado.</a:t>
            </a:r>
          </a:p>
          <a:p>
            <a:pPr marL="179388" lvl="1" indent="-171450" algn="just">
              <a:buClr>
                <a:srgbClr val="004481"/>
              </a:buClr>
              <a:buFont typeface="Arial" panose="020B0604020202020204" pitchFamily="34" charset="0"/>
              <a:buChar char="•"/>
            </a:pPr>
            <a:r>
              <a:rPr lang="es-ES" dirty="0"/>
              <a:t>Muy amplio consenso en preferir la democracia como forma de gobierno a cualquier otra, así como en la identificación de la separación de poderes y la independencia judicial como pilares básicos del Estado de derecho.</a:t>
            </a:r>
          </a:p>
          <a:p>
            <a:pPr marL="179388" lvl="1" indent="-171450" algn="just">
              <a:buClr>
                <a:srgbClr val="004481"/>
              </a:buClr>
              <a:buFont typeface="Arial" panose="020B0604020202020204" pitchFamily="34" charset="0"/>
              <a:buChar char="•"/>
            </a:pPr>
            <a:r>
              <a:rPr lang="es-ES" dirty="0"/>
              <a:t>En el amplio mapa de instituciones nacionales destaca la confianza en las instituciones percibidas como neutrales, al servicio de todos, incluyendo a la Policía, la Guardia Civil, el ejército y, en un segundo escalón, a los Tribunales de Justicia. En el marco de la creencia muy mayoritaria de que la independencia judicial es un pilar básico del Estado de derecho, los españoles confían en los jueces y la mayoría los </a:t>
            </a:r>
            <a:r>
              <a:rPr lang="es-ES" dirty="0" smtClean="0"/>
              <a:t>tiene por </a:t>
            </a:r>
            <a:r>
              <a:rPr lang="es-ES" dirty="0"/>
              <a:t>competentes y objetivos en sus decisiones. </a:t>
            </a:r>
          </a:p>
          <a:p>
            <a:pPr marL="179388" lvl="1" indent="-171450" algn="just">
              <a:buClr>
                <a:srgbClr val="004481"/>
              </a:buClr>
              <a:buFont typeface="Arial" panose="020B0604020202020204" pitchFamily="34" charset="0"/>
              <a:buChar char="•"/>
            </a:pPr>
            <a:endParaRPr lang="es-ES_tradnl" dirty="0"/>
          </a:p>
        </p:txBody>
      </p:sp>
      <p:sp>
        <p:nvSpPr>
          <p:cNvPr id="2" name="Título 1">
            <a:extLst>
              <a:ext uri="{FF2B5EF4-FFF2-40B4-BE49-F238E27FC236}">
                <a16:creationId xmlns:a16="http://schemas.microsoft.com/office/drawing/2014/main" id="{303BD68E-89A7-BA09-4CB2-78C1CD96B064}"/>
              </a:ext>
            </a:extLst>
          </p:cNvPr>
          <p:cNvSpPr>
            <a:spLocks noGrp="1"/>
          </p:cNvSpPr>
          <p:nvPr>
            <p:ph type="title"/>
          </p:nvPr>
        </p:nvSpPr>
        <p:spPr>
          <a:xfrm>
            <a:off x="492125" y="485775"/>
            <a:ext cx="6884100" cy="342000"/>
          </a:xfrm>
        </p:spPr>
        <p:txBody>
          <a:bodyPr lIns="0" tIns="0" rIns="0" bIns="0" anchor="t"/>
          <a:lstStyle/>
          <a:p>
            <a:r>
              <a:rPr lang="es-ES" dirty="0">
                <a:solidFill>
                  <a:srgbClr val="084481"/>
                </a:solidFill>
              </a:rPr>
              <a:t>Síntesis </a:t>
            </a:r>
          </a:p>
        </p:txBody>
      </p:sp>
    </p:spTree>
    <p:extLst>
      <p:ext uri="{BB962C8B-B14F-4D97-AF65-F5344CB8AC3E}">
        <p14:creationId xmlns:p14="http://schemas.microsoft.com/office/powerpoint/2010/main" val="249699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oogle Shape;195;p5">
            <a:extLst>
              <a:ext uri="{FF2B5EF4-FFF2-40B4-BE49-F238E27FC236}">
                <a16:creationId xmlns:a16="http://schemas.microsoft.com/office/drawing/2014/main" id="{00EC8A0C-A4AB-074E-A11C-ECDA12D470A1}"/>
              </a:ext>
            </a:extLst>
          </p:cNvPr>
          <p:cNvGraphicFramePr/>
          <p:nvPr>
            <p:extLst>
              <p:ext uri="{D42A27DB-BD31-4B8C-83A1-F6EECF244321}">
                <p14:modId xmlns:p14="http://schemas.microsoft.com/office/powerpoint/2010/main" val="2577745673"/>
              </p:ext>
            </p:extLst>
          </p:nvPr>
        </p:nvGraphicFramePr>
        <p:xfrm>
          <a:off x="6904373" y="1761566"/>
          <a:ext cx="2138726" cy="29805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oogle Shape;195;p5">
            <a:extLst>
              <a:ext uri="{FF2B5EF4-FFF2-40B4-BE49-F238E27FC236}">
                <a16:creationId xmlns:a16="http://schemas.microsoft.com/office/drawing/2014/main" id="{D959AC4E-6401-C3D7-822A-9135CA59A079}"/>
              </a:ext>
            </a:extLst>
          </p:cNvPr>
          <p:cNvGraphicFramePr/>
          <p:nvPr>
            <p:extLst>
              <p:ext uri="{D42A27DB-BD31-4B8C-83A1-F6EECF244321}">
                <p14:modId xmlns:p14="http://schemas.microsoft.com/office/powerpoint/2010/main" val="3756135088"/>
              </p:ext>
            </p:extLst>
          </p:nvPr>
        </p:nvGraphicFramePr>
        <p:xfrm>
          <a:off x="4513978" y="1731492"/>
          <a:ext cx="3622811" cy="33674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oogle Shape;195;p5">
            <a:extLst>
              <a:ext uri="{FF2B5EF4-FFF2-40B4-BE49-F238E27FC236}">
                <a16:creationId xmlns:a16="http://schemas.microsoft.com/office/drawing/2014/main" id="{EB4F3A3C-8091-C844-972B-DC800042D46D}"/>
              </a:ext>
            </a:extLst>
          </p:cNvPr>
          <p:cNvGraphicFramePr/>
          <p:nvPr>
            <p:extLst>
              <p:ext uri="{D42A27DB-BD31-4B8C-83A1-F6EECF244321}">
                <p14:modId xmlns:p14="http://schemas.microsoft.com/office/powerpoint/2010/main" val="1599996623"/>
              </p:ext>
            </p:extLst>
          </p:nvPr>
        </p:nvGraphicFramePr>
        <p:xfrm>
          <a:off x="3259069" y="1786041"/>
          <a:ext cx="2138726" cy="2954386"/>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36550979-88B4-DC4B-91A4-949366098093}"/>
              </a:ext>
            </a:extLst>
          </p:cNvPr>
          <p:cNvSpPr txBox="1"/>
          <p:nvPr/>
        </p:nvSpPr>
        <p:spPr>
          <a:xfrm>
            <a:off x="4515832" y="1563971"/>
            <a:ext cx="694421" cy="215444"/>
          </a:xfrm>
          <a:prstGeom prst="rect">
            <a:avLst/>
          </a:prstGeom>
          <a:noFill/>
        </p:spPr>
        <p:txBody>
          <a:bodyPr wrap="none" rtlCol="0">
            <a:spAutoFit/>
          </a:bodyPr>
          <a:lstStyle/>
          <a:p>
            <a:r>
              <a:rPr lang="es-AR" sz="800" dirty="0">
                <a:solidFill>
                  <a:srgbClr val="666666"/>
                </a:solidFill>
              </a:rPr>
              <a:t>Valor medio</a:t>
            </a:r>
          </a:p>
        </p:txBody>
      </p:sp>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p:txBody>
          <a:bodyPr/>
          <a:lstStyle/>
          <a:p>
            <a:r>
              <a:rPr lang="es-ES" sz="1800" dirty="0">
                <a:solidFill>
                  <a:srgbClr val="084481"/>
                </a:solidFill>
              </a:rPr>
              <a:t>Relación entre instituciones y grupos profesionales</a:t>
            </a:r>
          </a:p>
        </p:txBody>
      </p:sp>
      <p:sp>
        <p:nvSpPr>
          <p:cNvPr id="3" name="3 CuadroTexto">
            <a:extLst>
              <a:ext uri="{FF2B5EF4-FFF2-40B4-BE49-F238E27FC236}">
                <a16:creationId xmlns:a16="http://schemas.microsoft.com/office/drawing/2014/main" id="{F3501298-D1ED-CB9D-BD53-314D3BE0FC8A}"/>
              </a:ext>
            </a:extLst>
          </p:cNvPr>
          <p:cNvSpPr txBox="1"/>
          <p:nvPr/>
        </p:nvSpPr>
        <p:spPr>
          <a:xfrm>
            <a:off x="492125" y="708970"/>
            <a:ext cx="8524622" cy="410369"/>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just" hangingPunct="1">
              <a:lnSpc>
                <a:spcPts val="1600"/>
              </a:lnSpc>
              <a:buClr>
                <a:srgbClr val="00AAB4"/>
              </a:buClr>
              <a:buSzPct val="130000"/>
              <a:defRPr/>
            </a:pPr>
            <a:r>
              <a:rPr lang="es-ES_tradnl" sz="1200" kern="1200" dirty="0">
                <a:solidFill>
                  <a:srgbClr val="2A2A2A"/>
                </a:solidFill>
                <a:latin typeface="BBVABentonSans"/>
                <a:ea typeface="+mn-ea"/>
                <a:cs typeface="+mn-cs"/>
              </a:rPr>
              <a:t>La confianza en las redes sociales supera a la expresada hacia su grupo profesional de mayor visibilidad, los llamados </a:t>
            </a:r>
            <a:r>
              <a:rPr lang="es-ES_tradnl" sz="1200" i="1" kern="1200" dirty="0" err="1">
                <a:solidFill>
                  <a:srgbClr val="2A2A2A"/>
                </a:solidFill>
                <a:latin typeface="BBVABentonSans"/>
                <a:ea typeface="+mn-ea"/>
                <a:cs typeface="+mn-cs"/>
              </a:rPr>
              <a:t>influencers</a:t>
            </a:r>
            <a:r>
              <a:rPr lang="es-ES_tradnl" sz="1200" kern="1200" dirty="0">
                <a:solidFill>
                  <a:srgbClr val="2A2A2A"/>
                </a:solidFill>
                <a:latin typeface="BBVABentonSans"/>
                <a:ea typeface="+mn-ea"/>
                <a:cs typeface="+mn-cs"/>
              </a:rPr>
              <a:t>  y </a:t>
            </a:r>
            <a:r>
              <a:rPr lang="es-ES_tradnl" sz="1200" i="1" kern="1200" dirty="0" err="1">
                <a:solidFill>
                  <a:srgbClr val="2A2A2A"/>
                </a:solidFill>
                <a:latin typeface="BBVABentonSans"/>
                <a:ea typeface="+mn-ea"/>
                <a:cs typeface="+mn-cs"/>
              </a:rPr>
              <a:t>youtubers</a:t>
            </a:r>
            <a:r>
              <a:rPr lang="es-ES_tradnl" sz="1200" kern="1200" dirty="0">
                <a:solidFill>
                  <a:srgbClr val="2A2A2A"/>
                </a:solidFill>
                <a:latin typeface="BBVABentonSans"/>
                <a:ea typeface="+mn-ea"/>
                <a:cs typeface="+mn-cs"/>
              </a:rPr>
              <a:t>, en los que la gran mayoría de la sociedad </a:t>
            </a:r>
            <a:r>
              <a:rPr lang="es-ES_tradnl" sz="1200" kern="1200" dirty="0" smtClean="0">
                <a:solidFill>
                  <a:srgbClr val="2A2A2A"/>
                </a:solidFill>
                <a:latin typeface="BBVABentonSans"/>
                <a:ea typeface="+mn-ea"/>
                <a:cs typeface="+mn-cs"/>
              </a:rPr>
              <a:t>declara no confiar.</a:t>
            </a:r>
            <a:endParaRPr kumimoji="0" lang="es-ES_tradnl" sz="1200" b="0" i="0" u="none" strike="noStrike" kern="1200" cap="none" spc="0" normalizeH="0" baseline="0" noProof="0" dirty="0">
              <a:ln>
                <a:noFill/>
              </a:ln>
              <a:solidFill>
                <a:srgbClr val="2A2A2A"/>
              </a:solidFill>
              <a:effectLst/>
              <a:uLnTx/>
              <a:uFillTx/>
              <a:latin typeface="BBVABentonSans"/>
              <a:ea typeface="+mn-ea"/>
              <a:cs typeface="+mn-cs"/>
            </a:endParaRPr>
          </a:p>
        </p:txBody>
      </p:sp>
      <p:graphicFrame>
        <p:nvGraphicFramePr>
          <p:cNvPr id="5" name="Google Shape;195;p5">
            <a:extLst>
              <a:ext uri="{FF2B5EF4-FFF2-40B4-BE49-F238E27FC236}">
                <a16:creationId xmlns:a16="http://schemas.microsoft.com/office/drawing/2014/main" id="{01BD8965-C69E-E5CB-85B8-C2D17B515672}"/>
              </a:ext>
            </a:extLst>
          </p:cNvPr>
          <p:cNvGraphicFramePr/>
          <p:nvPr>
            <p:extLst>
              <p:ext uri="{D42A27DB-BD31-4B8C-83A1-F6EECF244321}">
                <p14:modId xmlns:p14="http://schemas.microsoft.com/office/powerpoint/2010/main" val="3003459324"/>
              </p:ext>
            </p:extLst>
          </p:nvPr>
        </p:nvGraphicFramePr>
        <p:xfrm>
          <a:off x="1951447" y="1790342"/>
          <a:ext cx="2534149" cy="2951741"/>
        </p:xfrm>
        <a:graphic>
          <a:graphicData uri="http://schemas.openxmlformats.org/drawingml/2006/chart">
            <c:chart xmlns:c="http://schemas.openxmlformats.org/drawingml/2006/chart" xmlns:r="http://schemas.openxmlformats.org/officeDocument/2006/relationships" r:id="rId5"/>
          </a:graphicData>
        </a:graphic>
      </p:graphicFrame>
      <p:sp>
        <p:nvSpPr>
          <p:cNvPr id="15" name="3 CuadroTexto">
            <a:extLst>
              <a:ext uri="{FF2B5EF4-FFF2-40B4-BE49-F238E27FC236}">
                <a16:creationId xmlns:a16="http://schemas.microsoft.com/office/drawing/2014/main" id="{01314012-0836-3D43-B979-63A0ABA7DF64}"/>
              </a:ext>
            </a:extLst>
          </p:cNvPr>
          <p:cNvSpPr txBox="1"/>
          <p:nvPr/>
        </p:nvSpPr>
        <p:spPr>
          <a:xfrm>
            <a:off x="495578" y="1416726"/>
            <a:ext cx="1935810" cy="50783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a:lnSpc>
                <a:spcPct val="100000"/>
              </a:lnSpc>
              <a:spcBef>
                <a:spcPts val="0"/>
              </a:spcBef>
              <a:spcAft>
                <a:spcPts val="0"/>
              </a:spcAft>
            </a:pPr>
            <a:r>
              <a:rPr lang="es-ES_tradnl" sz="1100" dirty="0">
                <a:solidFill>
                  <a:srgbClr val="666666"/>
                </a:solidFill>
              </a:rPr>
              <a:t>En general ¿en qué medida confía en los siguientes grupos profesionales / instituciones? </a:t>
            </a:r>
          </a:p>
        </p:txBody>
      </p:sp>
      <p:sp>
        <p:nvSpPr>
          <p:cNvPr id="16" name="3 CuadroTexto">
            <a:extLst>
              <a:ext uri="{FF2B5EF4-FFF2-40B4-BE49-F238E27FC236}">
                <a16:creationId xmlns:a16="http://schemas.microsoft.com/office/drawing/2014/main" id="{CC04E14A-9796-0449-AEF9-82AFC956E48B}"/>
              </a:ext>
            </a:extLst>
          </p:cNvPr>
          <p:cNvSpPr txBox="1"/>
          <p:nvPr/>
        </p:nvSpPr>
        <p:spPr>
          <a:xfrm>
            <a:off x="470517" y="2144539"/>
            <a:ext cx="1589395" cy="64120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a:r>
              <a:rPr lang="es-ES_tradnl" sz="900" dirty="0">
                <a:solidFill>
                  <a:srgbClr val="666666"/>
                </a:solidFill>
              </a:rPr>
              <a:t>Distribución en una escala  de 0 a 10, en la que 0 significa que “no tiene ninguna confianza” y 10 que “tiene muchísima confianza”.  Base: 2.015 casos.</a:t>
            </a:r>
          </a:p>
        </p:txBody>
      </p:sp>
      <p:sp>
        <p:nvSpPr>
          <p:cNvPr id="17" name="Shape 686">
            <a:extLst>
              <a:ext uri="{FF2B5EF4-FFF2-40B4-BE49-F238E27FC236}">
                <a16:creationId xmlns:a16="http://schemas.microsoft.com/office/drawing/2014/main" id="{2ADB02DD-5934-5042-A6D9-A1763A72CBA8}"/>
              </a:ext>
            </a:extLst>
          </p:cNvPr>
          <p:cNvSpPr txBox="1"/>
          <p:nvPr/>
        </p:nvSpPr>
        <p:spPr>
          <a:xfrm>
            <a:off x="2947390" y="1514659"/>
            <a:ext cx="1468141" cy="197593"/>
          </a:xfrm>
          <a:prstGeom prst="rect">
            <a:avLst/>
          </a:prstGeom>
        </p:spPr>
        <p:txBody>
          <a:bodyPr wrap="square" lIns="0" tIns="17831" rIns="0" bIns="17831">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0">
              <a:lnSpc>
                <a:spcPct val="100000"/>
              </a:lnSpc>
              <a:spcBef>
                <a:spcPts val="0"/>
              </a:spcBef>
              <a:spcAft>
                <a:spcPts val="0"/>
              </a:spcAft>
              <a:buClrTx/>
              <a:buSzTx/>
              <a:buFontTx/>
              <a:buNone/>
              <a:tabLst/>
              <a:defRPr/>
            </a:pPr>
            <a:r>
              <a:rPr kumimoji="0" lang="es-ES_tradnl" sz="1050" b="1" i="0" u="none" strike="noStrike" kern="1200" spc="0" normalizeH="0" noProof="0" dirty="0">
                <a:ln>
                  <a:noFill/>
                </a:ln>
                <a:solidFill>
                  <a:srgbClr val="004481"/>
                </a:solidFill>
                <a:effectLst/>
                <a:uLnTx/>
                <a:uFillTx/>
                <a:latin typeface="BBVABentonSansLight"/>
                <a:ea typeface="ＭＳ Ｐゴシック" charset="-128"/>
                <a:cs typeface="+mn-cs"/>
                <a:sym typeface="Open Sans"/>
              </a:rPr>
              <a:t>Confianza en instituciones</a:t>
            </a:r>
          </a:p>
        </p:txBody>
      </p:sp>
      <p:sp>
        <p:nvSpPr>
          <p:cNvPr id="18" name="Shape 686">
            <a:extLst>
              <a:ext uri="{FF2B5EF4-FFF2-40B4-BE49-F238E27FC236}">
                <a16:creationId xmlns:a16="http://schemas.microsoft.com/office/drawing/2014/main" id="{08AA24ED-40F2-F64D-AE4E-46776F744B9B}"/>
              </a:ext>
            </a:extLst>
          </p:cNvPr>
          <p:cNvSpPr txBox="1"/>
          <p:nvPr/>
        </p:nvSpPr>
        <p:spPr>
          <a:xfrm>
            <a:off x="5483801" y="1514659"/>
            <a:ext cx="3185233" cy="197593"/>
          </a:xfrm>
          <a:prstGeom prst="rect">
            <a:avLst/>
          </a:prstGeom>
        </p:spPr>
        <p:txBody>
          <a:bodyPr wrap="square" lIns="0" tIns="17831" rIns="0" bIns="17831">
            <a:spAutoFit/>
          </a:bodyPr>
          <a:lstStyle>
            <a:defPPr>
              <a:defRPr lang="en-US"/>
            </a:defPPr>
            <a:lvl1pPr defTabSz="356599" eaLnBrk="0" hangingPunct="0">
              <a:lnSpc>
                <a:spcPct val="100000"/>
              </a:lnSpc>
              <a:defRPr kumimoji="0" sz="2000" b="0" i="0" u="none" strike="noStrike" cap="none" spc="0" normalizeH="0" baseline="0">
                <a:ln>
                  <a:noFill/>
                </a:ln>
                <a:solidFill>
                  <a:srgbClr val="02A59C"/>
                </a:solidFill>
                <a:effectLst/>
                <a:uLnTx/>
                <a:uFillTx/>
                <a:latin typeface="+mj-lt"/>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0">
              <a:lnSpc>
                <a:spcPct val="100000"/>
              </a:lnSpc>
              <a:spcBef>
                <a:spcPts val="0"/>
              </a:spcBef>
              <a:spcAft>
                <a:spcPts val="0"/>
              </a:spcAft>
              <a:buClrTx/>
              <a:buSzTx/>
              <a:buFontTx/>
              <a:buNone/>
              <a:tabLst/>
              <a:defRPr/>
            </a:pPr>
            <a:r>
              <a:rPr kumimoji="0" lang="es-ES_tradnl" sz="1050" b="1" i="0" u="none" strike="noStrike" kern="1200" spc="0" normalizeH="0" noProof="0" dirty="0">
                <a:ln>
                  <a:noFill/>
                </a:ln>
                <a:solidFill>
                  <a:srgbClr val="004481"/>
                </a:solidFill>
                <a:effectLst/>
                <a:uLnTx/>
                <a:uFillTx/>
                <a:latin typeface="BBVABentonSansLight"/>
                <a:ea typeface="ＭＳ Ｐゴシック" charset="-128"/>
                <a:cs typeface="+mn-cs"/>
                <a:sym typeface="Open Sans"/>
              </a:rPr>
              <a:t>Confianza en grupos profesionales</a:t>
            </a:r>
          </a:p>
        </p:txBody>
      </p:sp>
      <p:sp>
        <p:nvSpPr>
          <p:cNvPr id="22" name="CuadroTexto 21">
            <a:extLst>
              <a:ext uri="{FF2B5EF4-FFF2-40B4-BE49-F238E27FC236}">
                <a16:creationId xmlns:a16="http://schemas.microsoft.com/office/drawing/2014/main" id="{4EBA4C50-81E1-5C4C-B0A4-F78BBEAF8974}"/>
              </a:ext>
            </a:extLst>
          </p:cNvPr>
          <p:cNvSpPr txBox="1"/>
          <p:nvPr/>
        </p:nvSpPr>
        <p:spPr>
          <a:xfrm>
            <a:off x="8087289" y="1563973"/>
            <a:ext cx="694421" cy="215444"/>
          </a:xfrm>
          <a:prstGeom prst="rect">
            <a:avLst/>
          </a:prstGeom>
          <a:noFill/>
        </p:spPr>
        <p:txBody>
          <a:bodyPr wrap="none" rtlCol="0">
            <a:spAutoFit/>
          </a:bodyPr>
          <a:lstStyle/>
          <a:p>
            <a:r>
              <a:rPr lang="es-AR" sz="800" dirty="0">
                <a:solidFill>
                  <a:srgbClr val="666666"/>
                </a:solidFill>
              </a:rPr>
              <a:t>Valor medio</a:t>
            </a:r>
          </a:p>
        </p:txBody>
      </p:sp>
    </p:spTree>
    <p:extLst>
      <p:ext uri="{BB962C8B-B14F-4D97-AF65-F5344CB8AC3E}">
        <p14:creationId xmlns:p14="http://schemas.microsoft.com/office/powerpoint/2010/main" val="1801615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0292" y="2138754"/>
            <a:ext cx="6766595" cy="1763211"/>
          </a:xfrm>
          <a:prstGeom prst="rect">
            <a:avLst/>
          </a:prstGeom>
        </p:spPr>
        <p:txBody>
          <a:bodyPr/>
          <a:lstStyle/>
          <a:p>
            <a:r>
              <a:rPr lang="es-ES"/>
              <a:t>Percepción de corrupción</a:t>
            </a:r>
            <a:br>
              <a:rPr lang="es-ES"/>
            </a:br>
            <a:endParaRPr lang="es-ES"/>
          </a:p>
        </p:txBody>
      </p:sp>
    </p:spTree>
    <p:extLst>
      <p:ext uri="{BB962C8B-B14F-4D97-AF65-F5344CB8AC3E}">
        <p14:creationId xmlns:p14="http://schemas.microsoft.com/office/powerpoint/2010/main" val="1027327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p:txBody>
          <a:bodyPr/>
          <a:lstStyle/>
          <a:p>
            <a:r>
              <a:rPr lang="es-ES" sz="1800" dirty="0">
                <a:solidFill>
                  <a:srgbClr val="084481"/>
                </a:solidFill>
              </a:rPr>
              <a:t>Percepción de corrupción</a:t>
            </a:r>
          </a:p>
        </p:txBody>
      </p:sp>
      <p:sp>
        <p:nvSpPr>
          <p:cNvPr id="3" name="3 CuadroTexto">
            <a:extLst>
              <a:ext uri="{FF2B5EF4-FFF2-40B4-BE49-F238E27FC236}">
                <a16:creationId xmlns:a16="http://schemas.microsoft.com/office/drawing/2014/main" id="{F3501298-D1ED-CB9D-BD53-314D3BE0FC8A}"/>
              </a:ext>
            </a:extLst>
          </p:cNvPr>
          <p:cNvSpPr txBox="1"/>
          <p:nvPr/>
        </p:nvSpPr>
        <p:spPr>
          <a:xfrm>
            <a:off x="492124" y="953486"/>
            <a:ext cx="8482014" cy="615553"/>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just" hangingPunct="1">
              <a:lnSpc>
                <a:spcPts val="1600"/>
              </a:lnSpc>
              <a:spcBef>
                <a:spcPts val="600"/>
              </a:spcBef>
              <a:spcAft>
                <a:spcPts val="600"/>
              </a:spcAft>
              <a:buClr>
                <a:srgbClr val="00AAB4"/>
              </a:buClr>
              <a:buSzPct val="130000"/>
              <a:defRPr/>
            </a:pPr>
            <a:r>
              <a:rPr lang="es-ES_tradnl" sz="1200" kern="1200" dirty="0">
                <a:solidFill>
                  <a:srgbClr val="2A2A2A"/>
                </a:solidFill>
                <a:latin typeface="BBVABentonSans"/>
                <a:ea typeface="+mn-ea"/>
                <a:cs typeface="+mn-cs"/>
              </a:rPr>
              <a:t>Una de las variables que influyen en el nivel de confianza </a:t>
            </a:r>
            <a:r>
              <a:rPr lang="es-ES_tradnl" sz="1200" kern="1200" dirty="0" smtClean="0">
                <a:solidFill>
                  <a:srgbClr val="2A2A2A"/>
                </a:solidFill>
                <a:latin typeface="BBVABentonSans"/>
                <a:ea typeface="+mn-ea"/>
                <a:cs typeface="+mn-cs"/>
              </a:rPr>
              <a:t>en </a:t>
            </a:r>
            <a:r>
              <a:rPr lang="es-ES_tradnl" sz="1200" kern="1200" dirty="0">
                <a:solidFill>
                  <a:srgbClr val="2A2A2A"/>
                </a:solidFill>
                <a:latin typeface="BBVABentonSans"/>
                <a:ea typeface="+mn-ea"/>
                <a:cs typeface="+mn-cs"/>
              </a:rPr>
              <a:t>las distintas instituciones y grupos es la percepción de </a:t>
            </a:r>
            <a:r>
              <a:rPr lang="es-ES_tradnl" sz="1200" kern="1200" dirty="0" smtClean="0">
                <a:solidFill>
                  <a:srgbClr val="2A2A2A"/>
                </a:solidFill>
                <a:latin typeface="BBVABentonSans"/>
                <a:ea typeface="+mn-ea"/>
                <a:cs typeface="+mn-cs"/>
              </a:rPr>
              <a:t>la corrupción</a:t>
            </a:r>
            <a:r>
              <a:rPr lang="es-ES_tradnl" sz="1200" kern="1200" dirty="0">
                <a:solidFill>
                  <a:srgbClr val="2A2A2A"/>
                </a:solidFill>
                <a:latin typeface="BBVABentonSans"/>
                <a:ea typeface="+mn-ea"/>
                <a:cs typeface="+mn-cs"/>
              </a:rPr>
              <a:t>. Hay una percepción muy </a:t>
            </a:r>
            <a:r>
              <a:rPr lang="es-ES_tradnl" sz="1200" kern="1200" dirty="0" smtClean="0">
                <a:solidFill>
                  <a:srgbClr val="2A2A2A"/>
                </a:solidFill>
                <a:latin typeface="BBVABentonSans"/>
                <a:ea typeface="+mn-ea"/>
                <a:cs typeface="+mn-cs"/>
              </a:rPr>
              <a:t>amplia y marcada </a:t>
            </a:r>
            <a:r>
              <a:rPr lang="es-ES_tradnl" sz="1200" kern="1200" dirty="0">
                <a:solidFill>
                  <a:srgbClr val="2A2A2A"/>
                </a:solidFill>
                <a:latin typeface="BBVABentonSans"/>
                <a:ea typeface="+mn-ea"/>
                <a:cs typeface="+mn-cs"/>
              </a:rPr>
              <a:t>de </a:t>
            </a:r>
            <a:r>
              <a:rPr lang="es-ES_tradnl" sz="1200" kern="1200" dirty="0" smtClean="0">
                <a:solidFill>
                  <a:srgbClr val="2A2A2A"/>
                </a:solidFill>
                <a:latin typeface="BBVABentonSans"/>
                <a:ea typeface="+mn-ea"/>
                <a:cs typeface="+mn-cs"/>
              </a:rPr>
              <a:t>la existencia </a:t>
            </a:r>
            <a:r>
              <a:rPr lang="es-ES_tradnl" sz="1200" kern="1200" dirty="0">
                <a:solidFill>
                  <a:srgbClr val="2A2A2A"/>
                </a:solidFill>
                <a:latin typeface="BBVABentonSans"/>
                <a:ea typeface="+mn-ea"/>
                <a:cs typeface="+mn-cs"/>
              </a:rPr>
              <a:t>de corrupción en España y casi el 70% se sitúa en el punto extremo de percepción de este fenómeno (puntuaciones </a:t>
            </a:r>
            <a:r>
              <a:rPr lang="es-ES_tradnl" sz="1200" kern="1200" dirty="0" smtClean="0">
                <a:solidFill>
                  <a:srgbClr val="2A2A2A"/>
                </a:solidFill>
                <a:latin typeface="BBVABentonSans"/>
                <a:ea typeface="+mn-ea"/>
                <a:cs typeface="+mn-cs"/>
              </a:rPr>
              <a:t>de 8 </a:t>
            </a:r>
            <a:r>
              <a:rPr lang="es-ES_tradnl" sz="1200" kern="1200" dirty="0">
                <a:solidFill>
                  <a:srgbClr val="2A2A2A"/>
                </a:solidFill>
                <a:latin typeface="BBVABentonSans"/>
                <a:ea typeface="+mn-ea"/>
                <a:cs typeface="+mn-cs"/>
              </a:rPr>
              <a:t>a 10).  </a:t>
            </a:r>
          </a:p>
        </p:txBody>
      </p:sp>
      <p:sp>
        <p:nvSpPr>
          <p:cNvPr id="6" name="3 CuadroTexto">
            <a:extLst>
              <a:ext uri="{FF2B5EF4-FFF2-40B4-BE49-F238E27FC236}">
                <a16:creationId xmlns:a16="http://schemas.microsoft.com/office/drawing/2014/main" id="{C0C4CAD7-8451-5D59-88B8-D531C32D76E8}"/>
              </a:ext>
            </a:extLst>
          </p:cNvPr>
          <p:cNvSpPr txBox="1"/>
          <p:nvPr/>
        </p:nvSpPr>
        <p:spPr>
          <a:xfrm>
            <a:off x="473010" y="1887350"/>
            <a:ext cx="2166551" cy="338554"/>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lvl="1">
              <a:lnSpc>
                <a:spcPct val="100000"/>
              </a:lnSpc>
              <a:spcBef>
                <a:spcPts val="0"/>
              </a:spcBef>
              <a:spcAft>
                <a:spcPts val="0"/>
              </a:spcAft>
            </a:pPr>
            <a:r>
              <a:rPr lang="es-ES_tradnl" sz="1100">
                <a:solidFill>
                  <a:srgbClr val="666666"/>
                </a:solidFill>
              </a:rPr>
              <a:t>¿En qué medida cree que hay corrupción en España? </a:t>
            </a:r>
          </a:p>
        </p:txBody>
      </p:sp>
      <p:sp>
        <p:nvSpPr>
          <p:cNvPr id="10" name="3 CuadroTexto">
            <a:extLst>
              <a:ext uri="{FF2B5EF4-FFF2-40B4-BE49-F238E27FC236}">
                <a16:creationId xmlns:a16="http://schemas.microsoft.com/office/drawing/2014/main" id="{626627FD-4F6C-2D45-855C-8D7C3C329E8B}"/>
              </a:ext>
            </a:extLst>
          </p:cNvPr>
          <p:cNvSpPr txBox="1"/>
          <p:nvPr/>
        </p:nvSpPr>
        <p:spPr>
          <a:xfrm>
            <a:off x="473009" y="2520072"/>
            <a:ext cx="2166551" cy="51296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lvl="1"/>
            <a:r>
              <a:rPr lang="es-ES_tradnl" sz="900" dirty="0">
                <a:solidFill>
                  <a:srgbClr val="666666"/>
                </a:solidFill>
              </a:rPr>
              <a:t>Distribución y media en una escala de 0 a 10, en la que 0 significa que “no hay corrupción en absoluto” y 10 que “hay muchísima corrupción” Base: 2.015 casos</a:t>
            </a:r>
          </a:p>
        </p:txBody>
      </p:sp>
      <p:graphicFrame>
        <p:nvGraphicFramePr>
          <p:cNvPr id="7" name="Object 8">
            <a:extLst>
              <a:ext uri="{FF2B5EF4-FFF2-40B4-BE49-F238E27FC236}">
                <a16:creationId xmlns:a16="http://schemas.microsoft.com/office/drawing/2014/main" id="{BB20D5F1-84C0-B040-AC41-3EAD6E472E29}"/>
              </a:ext>
            </a:extLst>
          </p:cNvPr>
          <p:cNvGraphicFramePr>
            <a:graphicFrameLocks noChangeAspect="1"/>
          </p:cNvGraphicFramePr>
          <p:nvPr>
            <p:extLst>
              <p:ext uri="{D42A27DB-BD31-4B8C-83A1-F6EECF244321}">
                <p14:modId xmlns:p14="http://schemas.microsoft.com/office/powerpoint/2010/main" val="3089775978"/>
              </p:ext>
            </p:extLst>
          </p:nvPr>
        </p:nvGraphicFramePr>
        <p:xfrm>
          <a:off x="2174931" y="1869173"/>
          <a:ext cx="5617348" cy="30444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2727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0292" y="2138754"/>
            <a:ext cx="6766595" cy="1763211"/>
          </a:xfrm>
          <a:prstGeom prst="rect">
            <a:avLst/>
          </a:prstGeom>
        </p:spPr>
        <p:txBody>
          <a:bodyPr/>
          <a:lstStyle/>
          <a:p>
            <a:r>
              <a:rPr lang="es-ES" dirty="0"/>
              <a:t>Perfiles de confianza en función de perfiles sociodemográficos y políticos</a:t>
            </a:r>
          </a:p>
        </p:txBody>
      </p:sp>
    </p:spTree>
    <p:extLst>
      <p:ext uri="{BB962C8B-B14F-4D97-AF65-F5344CB8AC3E}">
        <p14:creationId xmlns:p14="http://schemas.microsoft.com/office/powerpoint/2010/main" val="2693685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object 2"/>
          <p:cNvSpPr txBox="1">
            <a:spLocks noGrp="1"/>
          </p:cNvSpPr>
          <p:nvPr>
            <p:ph type="sldNum" sz="quarter" idx="2"/>
          </p:nvPr>
        </p:nvSpPr>
        <p:spPr>
          <a:xfrm>
            <a:off x="8958567" y="3138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5143" lvl="0" indent="0" algn="ctr" defTabSz="925669" rtl="0" eaLnBrk="1" fontAlgn="auto" latinLnBrk="0" hangingPunct="0">
              <a:lnSpc>
                <a:spcPct val="100000"/>
              </a:lnSpc>
              <a:spcBef>
                <a:spcPts val="0"/>
              </a:spcBef>
              <a:spcAft>
                <a:spcPts val="0"/>
              </a:spcAft>
              <a:buClrTx/>
              <a:buSzTx/>
              <a:buFontTx/>
              <a:buNone/>
              <a:tabLst/>
              <a:defRPr/>
            </a:pPr>
            <a:fld id="{86CB4B4D-7CA3-9044-876B-883B54F8677D}" type="slidenum">
              <a:rPr kumimoji="0" sz="700" b="0" i="0" u="none" strike="noStrike" kern="0" cap="none" spc="0" normalizeH="0" baseline="0" noProof="0">
                <a:ln>
                  <a:noFill/>
                </a:ln>
                <a:solidFill>
                  <a:srgbClr val="FFFFFF"/>
                </a:solidFill>
                <a:effectLst/>
                <a:uLnTx/>
                <a:uFillTx/>
                <a:latin typeface="BBVABentonSans"/>
                <a:sym typeface="BBVABentonSans"/>
              </a:rPr>
              <a:pPr marL="0" marR="5143" lvl="0" indent="0" algn="ctr" defTabSz="925669" rtl="0" eaLnBrk="1" fontAlgn="auto" latinLnBrk="0" hangingPunct="0">
                <a:lnSpc>
                  <a:spcPct val="100000"/>
                </a:lnSpc>
                <a:spcBef>
                  <a:spcPts val="0"/>
                </a:spcBef>
                <a:spcAft>
                  <a:spcPts val="0"/>
                </a:spcAft>
                <a:buClrTx/>
                <a:buSzTx/>
                <a:buFontTx/>
                <a:buNone/>
                <a:tabLst/>
                <a:defRPr/>
              </a:pPr>
              <a:t>34</a:t>
            </a:fld>
            <a:endParaRPr kumimoji="0" sz="700" b="0" i="0" u="none" strike="noStrike" kern="0" cap="none" spc="0" normalizeH="0" baseline="0" noProof="0">
              <a:ln>
                <a:noFill/>
              </a:ln>
              <a:solidFill>
                <a:srgbClr val="FFFFFF"/>
              </a:solidFill>
              <a:effectLst/>
              <a:uLnTx/>
              <a:uFillTx/>
              <a:latin typeface="BBVABentonSans"/>
              <a:sym typeface="BBVABentonSans"/>
            </a:endParaRPr>
          </a:p>
        </p:txBody>
      </p:sp>
      <p:sp>
        <p:nvSpPr>
          <p:cNvPr id="243" name="Título 1"/>
          <p:cNvSpPr txBox="1">
            <a:spLocks noGrp="1"/>
          </p:cNvSpPr>
          <p:nvPr>
            <p:ph type="title"/>
          </p:nvPr>
        </p:nvSpPr>
        <p:spPr>
          <a:xfrm>
            <a:off x="475951" y="396000"/>
            <a:ext cx="3245817" cy="342001"/>
          </a:xfrm>
          <a:prstGeom prst="rect">
            <a:avLst/>
          </a:prstGeom>
        </p:spPr>
        <p:txBody>
          <a:bodyPr>
            <a:noAutofit/>
          </a:bodyPr>
          <a:lstStyle>
            <a:lvl1pPr>
              <a:defRPr sz="1800"/>
            </a:lvl1pPr>
          </a:lstStyle>
          <a:p>
            <a:r>
              <a:rPr err="1">
                <a:solidFill>
                  <a:srgbClr val="084481"/>
                </a:solidFill>
              </a:rPr>
              <a:t>Confianza</a:t>
            </a:r>
            <a:r>
              <a:rPr>
                <a:solidFill>
                  <a:srgbClr val="084481"/>
                </a:solidFill>
              </a:rPr>
              <a:t> general </a:t>
            </a:r>
            <a:r>
              <a:rPr err="1">
                <a:solidFill>
                  <a:srgbClr val="084481"/>
                </a:solidFill>
              </a:rPr>
              <a:t>según</a:t>
            </a:r>
            <a:r>
              <a:rPr>
                <a:solidFill>
                  <a:srgbClr val="084481"/>
                </a:solidFill>
              </a:rPr>
              <a:t> </a:t>
            </a:r>
            <a:r>
              <a:rPr err="1">
                <a:solidFill>
                  <a:srgbClr val="084481"/>
                </a:solidFill>
              </a:rPr>
              <a:t>segmentos</a:t>
            </a:r>
            <a:endParaRPr>
              <a:solidFill>
                <a:srgbClr val="084481"/>
              </a:solidFill>
            </a:endParaRPr>
          </a:p>
        </p:txBody>
      </p:sp>
      <p:sp>
        <p:nvSpPr>
          <p:cNvPr id="244" name="3 CuadroTexto"/>
          <p:cNvSpPr txBox="1"/>
          <p:nvPr/>
        </p:nvSpPr>
        <p:spPr>
          <a:xfrm>
            <a:off x="473009" y="1012194"/>
            <a:ext cx="2582023" cy="810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1" indent="7938" algn="just" defTabSz="914400" rtl="0" eaLnBrk="1" fontAlgn="auto" latinLnBrk="0" hangingPunct="0">
              <a:lnSpc>
                <a:spcPts val="1600"/>
              </a:lnSpc>
              <a:spcBef>
                <a:spcPts val="600"/>
              </a:spcBef>
              <a:spcAft>
                <a:spcPts val="0"/>
              </a:spcAft>
              <a:buClrTx/>
              <a:buSzTx/>
              <a:buFontTx/>
              <a:buNone/>
              <a:tabLst/>
              <a:defRPr sz="1200">
                <a:solidFill>
                  <a:srgbClr val="2A2A2A"/>
                </a:solidFill>
                <a:latin typeface="BBVABentonSans"/>
                <a:ea typeface="BBVABentonSans"/>
                <a:cs typeface="BBVABentonSans"/>
                <a:sym typeface="BBVABentonSans"/>
              </a:defRPr>
            </a:pPr>
            <a:r>
              <a:rPr kumimoji="0" sz="1200" b="0" i="0" u="none" strike="noStrike" kern="0" cap="none" spc="0" normalizeH="0" baseline="0" noProof="0" dirty="0">
                <a:ln>
                  <a:noFill/>
                </a:ln>
                <a:solidFill>
                  <a:srgbClr val="2A2A2A"/>
                </a:solidFill>
                <a:effectLst/>
                <a:uLnTx/>
                <a:uFillTx/>
                <a:latin typeface="BBVABentonSans"/>
                <a:sym typeface="BBVABentonSans"/>
              </a:rPr>
              <a:t>La </a:t>
            </a:r>
            <a:r>
              <a:rPr kumimoji="0" lang="es-ES" sz="1200" b="0" i="0" u="none" strike="noStrike" kern="0" cap="none" spc="0" normalizeH="0" baseline="0" noProof="0" dirty="0">
                <a:ln>
                  <a:noFill/>
                </a:ln>
                <a:solidFill>
                  <a:srgbClr val="2A2A2A"/>
                </a:solidFill>
                <a:effectLst/>
                <a:uLnTx/>
                <a:uFillTx/>
                <a:latin typeface="BBVABentonSans"/>
                <a:sym typeface="BBVABentonSans"/>
              </a:rPr>
              <a:t>"</a:t>
            </a:r>
            <a:r>
              <a:rPr kumimoji="0" sz="1200" b="0" i="0" u="none" strike="noStrike" kern="0" cap="none" spc="0" normalizeH="0" baseline="0" noProof="0" dirty="0" err="1">
                <a:ln>
                  <a:noFill/>
                </a:ln>
                <a:solidFill>
                  <a:srgbClr val="2A2A2A"/>
                </a:solidFill>
                <a:effectLst/>
                <a:uLnTx/>
                <a:uFillTx/>
                <a:latin typeface="BBVABentonSans"/>
                <a:sym typeface="BBVABentonSans"/>
              </a:rPr>
              <a:t>confianza</a:t>
            </a:r>
            <a:r>
              <a:rPr kumimoji="0" sz="1200" b="0" i="0" u="none" strike="noStrike" kern="0" cap="none" spc="0" normalizeH="0" baseline="0" noProof="0" dirty="0">
                <a:ln>
                  <a:noFill/>
                </a:ln>
                <a:solidFill>
                  <a:srgbClr val="2A2A2A"/>
                </a:solidFill>
                <a:effectLst/>
                <a:uLnTx/>
                <a:uFillTx/>
                <a:latin typeface="BBVABentonSans"/>
                <a:sym typeface="BBVABentonSans"/>
              </a:rPr>
              <a:t> </a:t>
            </a:r>
            <a:r>
              <a:rPr kumimoji="0" lang="es-ES" sz="1200" b="0" i="0" u="none" strike="noStrike" kern="0" cap="none" spc="0" normalizeH="0" baseline="0" noProof="0" dirty="0">
                <a:ln>
                  <a:noFill/>
                </a:ln>
                <a:solidFill>
                  <a:srgbClr val="2A2A2A"/>
                </a:solidFill>
                <a:effectLst/>
                <a:uLnTx/>
                <a:uFillTx/>
                <a:latin typeface="BBVABentonSans"/>
                <a:sym typeface="BBVABentonSans"/>
              </a:rPr>
              <a:t>generalizada” (</a:t>
            </a:r>
            <a:r>
              <a:rPr kumimoji="0" sz="1200" b="0" i="0" u="none" strike="noStrike" kern="0" cap="none" spc="0" normalizeH="0" baseline="0" noProof="0" dirty="0" err="1">
                <a:ln>
                  <a:noFill/>
                </a:ln>
                <a:solidFill>
                  <a:srgbClr val="2A2A2A"/>
                </a:solidFill>
                <a:effectLst/>
                <a:uLnTx/>
                <a:uFillTx/>
                <a:latin typeface="BBVABentonSans"/>
                <a:sym typeface="BBVABentonSans"/>
              </a:rPr>
              <a:t>en</a:t>
            </a:r>
            <a:r>
              <a:rPr kumimoji="0" sz="1200" b="0" i="0" u="none" strike="noStrike" kern="0" cap="none" spc="0" normalizeH="0" baseline="0" noProof="0" dirty="0">
                <a:ln>
                  <a:noFill/>
                </a:ln>
                <a:solidFill>
                  <a:srgbClr val="2A2A2A"/>
                </a:solidFill>
                <a:effectLst/>
                <a:uLnTx/>
                <a:uFillTx/>
                <a:latin typeface="BBVABentonSans"/>
                <a:sym typeface="BBVABentonSans"/>
              </a:rPr>
              <a:t> la </a:t>
            </a:r>
            <a:r>
              <a:rPr kumimoji="0" sz="1200" b="0" i="0" u="none" strike="noStrike" kern="0" cap="none" spc="0" normalizeH="0" baseline="0" noProof="0" dirty="0" err="1">
                <a:ln>
                  <a:noFill/>
                </a:ln>
                <a:solidFill>
                  <a:srgbClr val="2A2A2A"/>
                </a:solidFill>
                <a:effectLst/>
                <a:uLnTx/>
                <a:uFillTx/>
                <a:latin typeface="BBVABentonSans"/>
                <a:sym typeface="BBVABentonSans"/>
              </a:rPr>
              <a:t>mayoría</a:t>
            </a:r>
            <a:r>
              <a:rPr kumimoji="0" sz="1200" b="0" i="0" u="none" strike="noStrike" kern="0" cap="none" spc="0" normalizeH="0" baseline="0" noProof="0" dirty="0">
                <a:ln>
                  <a:noFill/>
                </a:ln>
                <a:solidFill>
                  <a:srgbClr val="2A2A2A"/>
                </a:solidFill>
                <a:effectLst/>
                <a:uLnTx/>
                <a:uFillTx/>
                <a:latin typeface="BBVABentonSans"/>
                <a:sym typeface="BBVABentonSans"/>
              </a:rPr>
              <a:t> de las personas</a:t>
            </a:r>
            <a:r>
              <a:rPr kumimoji="0" lang="es-ES" sz="1200" b="0" i="0" u="none" strike="noStrike" kern="0" cap="none" spc="0" normalizeH="0" baseline="0" noProof="0" dirty="0">
                <a:ln>
                  <a:noFill/>
                </a:ln>
                <a:solidFill>
                  <a:srgbClr val="2A2A2A"/>
                </a:solidFill>
                <a:effectLst/>
                <a:uLnTx/>
                <a:uFillTx/>
                <a:latin typeface="BBVABentonSans"/>
                <a:sym typeface="BBVABentonSans"/>
              </a:rPr>
              <a:t>)</a:t>
            </a:r>
            <a:r>
              <a:rPr kumimoji="0" sz="1200" b="0" i="0" u="none" strike="noStrike" kern="0" cap="none" spc="0" normalizeH="0" baseline="0" noProof="0" dirty="0">
                <a:ln>
                  <a:noFill/>
                </a:ln>
                <a:solidFill>
                  <a:srgbClr val="2A2A2A"/>
                </a:solidFill>
                <a:effectLst/>
                <a:uLnTx/>
                <a:uFillTx/>
                <a:latin typeface="BBVABentonSans"/>
                <a:sym typeface="BBVABentonSans"/>
              </a:rPr>
              <a:t> es mayor entre </a:t>
            </a:r>
            <a:r>
              <a:rPr kumimoji="0" sz="1200" b="0" i="0" u="none" strike="noStrike" kern="0" cap="none" spc="0" normalizeH="0" baseline="0" noProof="0" dirty="0" err="1">
                <a:ln>
                  <a:noFill/>
                </a:ln>
                <a:solidFill>
                  <a:srgbClr val="2A2A2A"/>
                </a:solidFill>
                <a:effectLst/>
                <a:uLnTx/>
                <a:uFillTx/>
                <a:latin typeface="BBVABentonSans"/>
                <a:sym typeface="BBVABentonSans"/>
              </a:rPr>
              <a:t>quienes</a:t>
            </a:r>
            <a:r>
              <a:rPr kumimoji="0" sz="1200" b="0" i="0" u="none" strike="noStrike" kern="0" cap="none" spc="0" normalizeH="0" baseline="0" noProof="0" dirty="0">
                <a:ln>
                  <a:noFill/>
                </a:ln>
                <a:solidFill>
                  <a:srgbClr val="2A2A2A"/>
                </a:solidFill>
                <a:effectLst/>
                <a:uLnTx/>
                <a:uFillTx/>
                <a:latin typeface="BBVABentonSans"/>
                <a:sym typeface="BBVABentonSans"/>
              </a:rPr>
              <a:t> </a:t>
            </a:r>
            <a:r>
              <a:rPr kumimoji="0" sz="1200" b="0" i="0" u="none" strike="noStrike" kern="0" cap="none" spc="0" normalizeH="0" baseline="0" noProof="0" dirty="0" err="1">
                <a:ln>
                  <a:noFill/>
                </a:ln>
                <a:solidFill>
                  <a:srgbClr val="2A2A2A"/>
                </a:solidFill>
                <a:effectLst/>
                <a:uLnTx/>
                <a:uFillTx/>
                <a:latin typeface="BBVABentonSans"/>
                <a:sym typeface="BBVABentonSans"/>
              </a:rPr>
              <a:t>tienen</a:t>
            </a:r>
            <a:r>
              <a:rPr kumimoji="0" sz="1200" b="0" i="0" u="none" strike="noStrike" kern="0" cap="none" spc="0" normalizeH="0" baseline="0" noProof="0" dirty="0">
                <a:ln>
                  <a:noFill/>
                </a:ln>
                <a:solidFill>
                  <a:srgbClr val="2A2A2A"/>
                </a:solidFill>
                <a:effectLst/>
                <a:uLnTx/>
                <a:uFillTx/>
                <a:latin typeface="BBVABentonSans"/>
                <a:sym typeface="BBVABentonSans"/>
              </a:rPr>
              <a:t> mayor </a:t>
            </a:r>
            <a:r>
              <a:rPr kumimoji="0" sz="1200" b="0" i="0" u="none" strike="noStrike" kern="0" cap="none" spc="0" normalizeH="0" baseline="0" noProof="0" dirty="0" err="1">
                <a:ln>
                  <a:noFill/>
                </a:ln>
                <a:solidFill>
                  <a:srgbClr val="2A2A2A"/>
                </a:solidFill>
                <a:effectLst/>
                <a:uLnTx/>
                <a:uFillTx/>
                <a:latin typeface="BBVABentonSans"/>
                <a:sym typeface="BBVABentonSans"/>
              </a:rPr>
              <a:t>nivel</a:t>
            </a:r>
            <a:r>
              <a:rPr kumimoji="0" sz="1200" b="0" i="0" u="none" strike="noStrike" kern="0" cap="none" spc="0" normalizeH="0" baseline="0" noProof="0" dirty="0">
                <a:ln>
                  <a:noFill/>
                </a:ln>
                <a:solidFill>
                  <a:srgbClr val="2A2A2A"/>
                </a:solidFill>
                <a:effectLst/>
                <a:uLnTx/>
                <a:uFillTx/>
                <a:latin typeface="BBVABentonSans"/>
                <a:sym typeface="BBVABentonSans"/>
              </a:rPr>
              <a:t> de </a:t>
            </a:r>
            <a:r>
              <a:rPr kumimoji="0" sz="1200" b="0" i="0" u="none" strike="noStrike" kern="0" cap="none" spc="0" normalizeH="0" baseline="0" noProof="0" dirty="0" err="1">
                <a:ln>
                  <a:noFill/>
                </a:ln>
                <a:solidFill>
                  <a:srgbClr val="2A2A2A"/>
                </a:solidFill>
                <a:effectLst/>
                <a:uLnTx/>
                <a:uFillTx/>
                <a:latin typeface="BBVABentonSans"/>
                <a:sym typeface="BBVABentonSans"/>
              </a:rPr>
              <a:t>estudios</a:t>
            </a:r>
            <a:r>
              <a:rPr kumimoji="0" lang="es-ES" sz="1200" b="0" i="0" u="none" strike="noStrike" kern="0" cap="none" spc="0" normalizeH="0" baseline="0" noProof="0" dirty="0">
                <a:ln>
                  <a:noFill/>
                </a:ln>
                <a:solidFill>
                  <a:srgbClr val="2A2A2A"/>
                </a:solidFill>
                <a:effectLst/>
                <a:uLnTx/>
                <a:uFillTx/>
                <a:latin typeface="BBVABentonSans"/>
                <a:sym typeface="BBVABentonSans"/>
              </a:rPr>
              <a:t> y </a:t>
            </a:r>
            <a:r>
              <a:rPr kumimoji="0" sz="1200" b="0" i="0" u="none" strike="noStrike" kern="0" cap="none" spc="0" normalizeH="0" baseline="0" noProof="0" dirty="0">
                <a:ln>
                  <a:noFill/>
                </a:ln>
                <a:solidFill>
                  <a:srgbClr val="2A2A2A"/>
                </a:solidFill>
                <a:effectLst/>
                <a:uLnTx/>
                <a:uFillTx/>
                <a:latin typeface="BBVABentonSans"/>
                <a:sym typeface="BBVABentonSans"/>
              </a:rPr>
              <a:t>se </a:t>
            </a:r>
            <a:r>
              <a:rPr kumimoji="0" sz="1200" b="0" i="0" u="none" strike="noStrike" kern="0" cap="none" spc="0" normalizeH="0" baseline="0" noProof="0" dirty="0" err="1">
                <a:ln>
                  <a:noFill/>
                </a:ln>
                <a:solidFill>
                  <a:srgbClr val="2A2A2A"/>
                </a:solidFill>
                <a:effectLst/>
                <a:uLnTx/>
                <a:uFillTx/>
                <a:latin typeface="BBVABentonSans"/>
                <a:sym typeface="BBVABentonSans"/>
              </a:rPr>
              <a:t>sitúan</a:t>
            </a:r>
            <a:r>
              <a:rPr kumimoji="0" sz="1200" b="0" i="0" u="none" strike="noStrike" kern="0" cap="none" spc="0" normalizeH="0" baseline="0" noProof="0" dirty="0">
                <a:ln>
                  <a:noFill/>
                </a:ln>
                <a:solidFill>
                  <a:srgbClr val="2A2A2A"/>
                </a:solidFill>
                <a:effectLst/>
                <a:uLnTx/>
                <a:uFillTx/>
                <a:latin typeface="BBVABentonSans"/>
                <a:sym typeface="BBVABentonSans"/>
              </a:rPr>
              <a:t> a la </a:t>
            </a:r>
            <a:r>
              <a:rPr kumimoji="0" sz="1200" b="0" i="0" u="none" strike="noStrike" kern="0" cap="none" spc="0" normalizeH="0" baseline="0" noProof="0" dirty="0" err="1">
                <a:ln>
                  <a:noFill/>
                </a:ln>
                <a:solidFill>
                  <a:srgbClr val="2A2A2A"/>
                </a:solidFill>
                <a:effectLst/>
                <a:uLnTx/>
                <a:uFillTx/>
                <a:latin typeface="BBVABentonSans"/>
                <a:sym typeface="BBVABentonSans"/>
              </a:rPr>
              <a:t>izquierda</a:t>
            </a:r>
            <a:r>
              <a:rPr kumimoji="0" sz="1200" b="0" i="0" u="none" strike="noStrike" kern="0" cap="none" spc="0" normalizeH="0" baseline="0" noProof="0" dirty="0">
                <a:ln>
                  <a:noFill/>
                </a:ln>
                <a:solidFill>
                  <a:srgbClr val="2A2A2A"/>
                </a:solidFill>
                <a:effectLst/>
                <a:uLnTx/>
                <a:uFillTx/>
                <a:latin typeface="BBVABentonSans"/>
                <a:sym typeface="BBVABentonSans"/>
              </a:rPr>
              <a:t> </a:t>
            </a:r>
            <a:r>
              <a:rPr kumimoji="0" sz="1200" b="0" i="0" u="none" strike="noStrike" kern="0" cap="none" spc="0" normalizeH="0" baseline="0" noProof="0" dirty="0" err="1">
                <a:ln>
                  <a:noFill/>
                </a:ln>
                <a:solidFill>
                  <a:srgbClr val="2A2A2A"/>
                </a:solidFill>
                <a:effectLst/>
                <a:uLnTx/>
                <a:uFillTx/>
                <a:latin typeface="BBVABentonSans"/>
                <a:sym typeface="BBVABentonSans"/>
              </a:rPr>
              <a:t>ideológicamente</a:t>
            </a:r>
            <a:r>
              <a:rPr kumimoji="0" sz="1200" b="0" i="0" u="none" strike="noStrike" kern="0" cap="none" spc="0" normalizeH="0" baseline="0" noProof="0" dirty="0">
                <a:ln>
                  <a:noFill/>
                </a:ln>
                <a:solidFill>
                  <a:srgbClr val="2A2A2A"/>
                </a:solidFill>
                <a:effectLst/>
                <a:uLnTx/>
                <a:uFillTx/>
                <a:latin typeface="BBVABentonSans"/>
                <a:sym typeface="BBVABentonSans"/>
              </a:rPr>
              <a:t>. </a:t>
            </a:r>
          </a:p>
        </p:txBody>
      </p:sp>
      <p:sp>
        <p:nvSpPr>
          <p:cNvPr id="245" name="3 CuadroTexto"/>
          <p:cNvSpPr txBox="1"/>
          <p:nvPr/>
        </p:nvSpPr>
        <p:spPr>
          <a:xfrm>
            <a:off x="473009" y="2983059"/>
            <a:ext cx="2463967" cy="46166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defTabSz="356599">
              <a:lnSpc>
                <a:spcPct val="110000"/>
              </a:lnSpc>
              <a:spcBef>
                <a:spcPts val="4200"/>
              </a:spcBef>
              <a:defRPr sz="1600">
                <a:solidFill>
                  <a:schemeClr val="bg2"/>
                </a:solidFill>
              </a:defRPr>
            </a:lvl1pPr>
            <a:lvl2pPr marL="7938" lvl="1" indent="0">
              <a:lnSpc>
                <a:spcPts val="1200"/>
              </a:lnSpc>
              <a:spcBef>
                <a:spcPts val="300"/>
              </a:spcBef>
              <a:spcAft>
                <a:spcPts val="300"/>
              </a:spcAft>
              <a:buClr>
                <a:srgbClr val="00AAB4"/>
              </a:buClr>
              <a:buSzPct val="130000"/>
              <a:defRPr sz="1100" b="1">
                <a:solidFill>
                  <a:schemeClr val="bg2">
                    <a:lumMod val="50000"/>
                    <a:lumOff val="50000"/>
                  </a:schemeClr>
                </a:solidFill>
                <a:uLnTx/>
                <a:latin typeface="BBVABentonSans"/>
              </a:defRPr>
            </a:lvl2pPr>
          </a:lstStyle>
          <a:p>
            <a:pPr marL="7938" marR="0" lvl="1" indent="0" algn="l" defTabSz="914400" rtl="0" eaLnBrk="1" fontAlgn="auto" latinLnBrk="0" hangingPunct="0">
              <a:lnSpc>
                <a:spcPts val="1200"/>
              </a:lnSpc>
              <a:spcBef>
                <a:spcPts val="300"/>
              </a:spcBef>
              <a:spcAft>
                <a:spcPts val="300"/>
              </a:spcAft>
              <a:buClr>
                <a:srgbClr val="00AAB4"/>
              </a:buClr>
              <a:buSzPct val="130000"/>
              <a:buFontTx/>
              <a:buNone/>
              <a:tabLst/>
              <a:defRPr/>
            </a:pPr>
            <a:r>
              <a:rPr kumimoji="0" sz="1100" i="0" u="none" strike="noStrike" kern="0" cap="none" spc="0" normalizeH="0" baseline="0" noProof="0">
                <a:ln>
                  <a:noFill/>
                </a:ln>
                <a:solidFill>
                  <a:srgbClr val="666666"/>
                </a:solidFill>
                <a:effectLst/>
                <a:uLnTx/>
                <a:uFillTx/>
                <a:latin typeface="BBVABentonSans"/>
                <a:sym typeface="BBVABentonSansLight"/>
              </a:rPr>
              <a:t>¿Por lo general, </a:t>
            </a:r>
            <a:r>
              <a:rPr kumimoji="0" sz="1100" i="0" u="none" strike="noStrike" kern="0" cap="none" spc="0" normalizeH="0" baseline="0" noProof="0" err="1">
                <a:ln>
                  <a:noFill/>
                </a:ln>
                <a:solidFill>
                  <a:srgbClr val="666666"/>
                </a:solidFill>
                <a:effectLst/>
                <a:uLnTx/>
                <a:uFillTx/>
                <a:latin typeface="BBVABentonSans"/>
                <a:sym typeface="BBVABentonSansLight"/>
              </a:rPr>
              <a:t>diría</a:t>
            </a:r>
            <a:r>
              <a:rPr kumimoji="0" sz="1100" i="0" u="none" strike="noStrike" kern="0" cap="none" spc="0" normalizeH="0" baseline="0" noProof="0">
                <a:ln>
                  <a:noFill/>
                </a:ln>
                <a:solidFill>
                  <a:srgbClr val="666666"/>
                </a:solidFill>
                <a:effectLst/>
                <a:uLnTx/>
                <a:uFillTx/>
                <a:latin typeface="BBVABentonSans"/>
                <a:sym typeface="BBVABentonSansLight"/>
              </a:rPr>
              <a:t> </a:t>
            </a:r>
            <a:r>
              <a:rPr kumimoji="0" sz="1100" i="0" u="none" strike="noStrike" kern="0" cap="none" spc="0" normalizeH="0" baseline="0" noProof="0" err="1">
                <a:ln>
                  <a:noFill/>
                </a:ln>
                <a:solidFill>
                  <a:srgbClr val="666666"/>
                </a:solidFill>
                <a:effectLst/>
                <a:uLnTx/>
                <a:uFillTx/>
                <a:latin typeface="BBVABentonSans"/>
                <a:sym typeface="BBVABentonSansLight"/>
              </a:rPr>
              <a:t>usted</a:t>
            </a:r>
            <a:r>
              <a:rPr kumimoji="0" sz="1100" i="0" u="none" strike="noStrike" kern="0" cap="none" spc="0" normalizeH="0" baseline="0" noProof="0">
                <a:ln>
                  <a:noFill/>
                </a:ln>
                <a:solidFill>
                  <a:srgbClr val="666666"/>
                </a:solidFill>
                <a:effectLst/>
                <a:uLnTx/>
                <a:uFillTx/>
                <a:latin typeface="BBVABentonSans"/>
                <a:sym typeface="BBVABentonSansLight"/>
              </a:rPr>
              <a:t> que se </a:t>
            </a:r>
            <a:r>
              <a:rPr kumimoji="0" sz="1100" i="0" u="none" strike="noStrike" kern="0" cap="none" spc="0" normalizeH="0" baseline="0" noProof="0" err="1">
                <a:ln>
                  <a:noFill/>
                </a:ln>
                <a:solidFill>
                  <a:srgbClr val="666666"/>
                </a:solidFill>
                <a:effectLst/>
                <a:uLnTx/>
                <a:uFillTx/>
                <a:latin typeface="BBVABentonSans"/>
                <a:sym typeface="BBVABentonSansLight"/>
              </a:rPr>
              <a:t>puede</a:t>
            </a:r>
            <a:r>
              <a:rPr kumimoji="0" sz="1100" i="0" u="none" strike="noStrike" kern="0" cap="none" spc="0" normalizeH="0" baseline="0" noProof="0">
                <a:ln>
                  <a:noFill/>
                </a:ln>
                <a:solidFill>
                  <a:srgbClr val="666666"/>
                </a:solidFill>
                <a:effectLst/>
                <a:uLnTx/>
                <a:uFillTx/>
                <a:latin typeface="BBVABentonSans"/>
                <a:sym typeface="BBVABentonSansLight"/>
              </a:rPr>
              <a:t>, o que no se </a:t>
            </a:r>
            <a:r>
              <a:rPr kumimoji="0" sz="1100" i="0" u="none" strike="noStrike" kern="0" cap="none" spc="0" normalizeH="0" baseline="0" noProof="0" err="1">
                <a:ln>
                  <a:noFill/>
                </a:ln>
                <a:solidFill>
                  <a:srgbClr val="666666"/>
                </a:solidFill>
                <a:effectLst/>
                <a:uLnTx/>
                <a:uFillTx/>
                <a:latin typeface="BBVABentonSans"/>
                <a:sym typeface="BBVABentonSansLight"/>
              </a:rPr>
              <a:t>puede</a:t>
            </a:r>
            <a:r>
              <a:rPr kumimoji="0" sz="1100" i="0" u="none" strike="noStrike" kern="0" cap="none" spc="0" normalizeH="0" baseline="0" noProof="0">
                <a:ln>
                  <a:noFill/>
                </a:ln>
                <a:solidFill>
                  <a:srgbClr val="666666"/>
                </a:solidFill>
                <a:effectLst/>
                <a:uLnTx/>
                <a:uFillTx/>
                <a:latin typeface="BBVABentonSans"/>
                <a:sym typeface="BBVABentonSansLight"/>
              </a:rPr>
              <a:t> </a:t>
            </a:r>
            <a:r>
              <a:rPr kumimoji="0" sz="1100" i="0" u="none" strike="noStrike" kern="0" cap="none" spc="0" normalizeH="0" baseline="0" noProof="0" err="1">
                <a:ln>
                  <a:noFill/>
                </a:ln>
                <a:solidFill>
                  <a:srgbClr val="666666"/>
                </a:solidFill>
                <a:effectLst/>
                <a:uLnTx/>
                <a:uFillTx/>
                <a:latin typeface="BBVABentonSans"/>
                <a:sym typeface="BBVABentonSansLight"/>
              </a:rPr>
              <a:t>confiar</a:t>
            </a:r>
            <a:r>
              <a:rPr kumimoji="0" sz="1100" i="0" u="none" strike="noStrike" kern="0" cap="none" spc="0" normalizeH="0" baseline="0" noProof="0">
                <a:ln>
                  <a:noFill/>
                </a:ln>
                <a:solidFill>
                  <a:srgbClr val="666666"/>
                </a:solidFill>
                <a:effectLst/>
                <a:uLnTx/>
                <a:uFillTx/>
                <a:latin typeface="BBVABentonSans"/>
                <a:sym typeface="BBVABentonSansLight"/>
              </a:rPr>
              <a:t> </a:t>
            </a:r>
            <a:r>
              <a:rPr kumimoji="0" sz="1100" i="0" u="none" strike="noStrike" kern="0" cap="none" spc="0" normalizeH="0" baseline="0" noProof="0" err="1">
                <a:ln>
                  <a:noFill/>
                </a:ln>
                <a:solidFill>
                  <a:srgbClr val="666666"/>
                </a:solidFill>
                <a:effectLst/>
                <a:uLnTx/>
                <a:uFillTx/>
                <a:latin typeface="BBVABentonSans"/>
                <a:sym typeface="BBVABentonSansLight"/>
              </a:rPr>
              <a:t>en</a:t>
            </a:r>
            <a:r>
              <a:rPr kumimoji="0" sz="1100" i="0" u="none" strike="noStrike" kern="0" cap="none" spc="0" normalizeH="0" baseline="0" noProof="0">
                <a:ln>
                  <a:noFill/>
                </a:ln>
                <a:solidFill>
                  <a:srgbClr val="666666"/>
                </a:solidFill>
                <a:effectLst/>
                <a:uLnTx/>
                <a:uFillTx/>
                <a:latin typeface="BBVABentonSans"/>
                <a:sym typeface="BBVABentonSansLight"/>
              </a:rPr>
              <a:t> la </a:t>
            </a:r>
            <a:r>
              <a:rPr kumimoji="0" sz="1100" i="0" u="none" strike="noStrike" kern="0" cap="none" spc="0" normalizeH="0" baseline="0" noProof="0" err="1">
                <a:ln>
                  <a:noFill/>
                </a:ln>
                <a:solidFill>
                  <a:srgbClr val="666666"/>
                </a:solidFill>
                <a:effectLst/>
                <a:uLnTx/>
                <a:uFillTx/>
                <a:latin typeface="BBVABentonSans"/>
                <a:sym typeface="BBVABentonSansLight"/>
              </a:rPr>
              <a:t>mayoría</a:t>
            </a:r>
            <a:r>
              <a:rPr kumimoji="0" sz="1100" i="0" u="none" strike="noStrike" kern="0" cap="none" spc="0" normalizeH="0" baseline="0" noProof="0">
                <a:ln>
                  <a:noFill/>
                </a:ln>
                <a:solidFill>
                  <a:srgbClr val="666666"/>
                </a:solidFill>
                <a:effectLst/>
                <a:uLnTx/>
                <a:uFillTx/>
                <a:latin typeface="BBVABentonSans"/>
                <a:sym typeface="BBVABentonSansLight"/>
              </a:rPr>
              <a:t> de la </a:t>
            </a:r>
            <a:r>
              <a:rPr kumimoji="0" sz="1100" i="0" u="none" strike="noStrike" kern="0" cap="none" spc="0" normalizeH="0" baseline="0" noProof="0" err="1">
                <a:ln>
                  <a:noFill/>
                </a:ln>
                <a:solidFill>
                  <a:srgbClr val="666666"/>
                </a:solidFill>
                <a:effectLst/>
                <a:uLnTx/>
                <a:uFillTx/>
                <a:latin typeface="BBVABentonSans"/>
                <a:sym typeface="BBVABentonSansLight"/>
              </a:rPr>
              <a:t>gente</a:t>
            </a:r>
            <a:r>
              <a:rPr kumimoji="0" sz="1100" i="0" u="none" strike="noStrike" kern="0" cap="none" spc="0" normalizeH="0" baseline="0" noProof="0">
                <a:ln>
                  <a:noFill/>
                </a:ln>
                <a:solidFill>
                  <a:srgbClr val="666666"/>
                </a:solidFill>
                <a:effectLst/>
                <a:uLnTx/>
                <a:uFillTx/>
                <a:latin typeface="BBVABentonSans"/>
                <a:sym typeface="BBVABentonSansLight"/>
              </a:rPr>
              <a:t>?</a:t>
            </a:r>
          </a:p>
        </p:txBody>
      </p:sp>
      <p:sp>
        <p:nvSpPr>
          <p:cNvPr id="246" name="3 CuadroTexto"/>
          <p:cNvSpPr txBox="1"/>
          <p:nvPr/>
        </p:nvSpPr>
        <p:spPr>
          <a:xfrm>
            <a:off x="473009" y="3773683"/>
            <a:ext cx="2733000" cy="551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1" indent="7938" algn="l" defTabSz="914400" rtl="0" eaLnBrk="1" fontAlgn="auto" latinLnBrk="0" hangingPunct="0">
              <a:lnSpc>
                <a:spcPts val="1000"/>
              </a:lnSpc>
              <a:spcBef>
                <a:spcPts val="300"/>
              </a:spcBef>
              <a:spcAft>
                <a:spcPts val="0"/>
              </a:spcAft>
              <a:buClrTx/>
              <a:buSzTx/>
              <a:buFontTx/>
              <a:buNone/>
              <a:tabLst/>
              <a:defRPr sz="800">
                <a:solidFill>
                  <a:srgbClr val="2A2A2A"/>
                </a:solidFill>
                <a:latin typeface="BBVABentonSans"/>
                <a:ea typeface="BBVABentonSans"/>
                <a:cs typeface="BBVABentonSans"/>
                <a:sym typeface="BBVABentonSans"/>
              </a:defRPr>
            </a:pPr>
            <a:r>
              <a:rPr kumimoji="0" sz="900" i="0" u="none" strike="noStrike" kern="0" cap="none" spc="0" normalizeH="0" baseline="0" noProof="0" err="1">
                <a:ln>
                  <a:noFill/>
                </a:ln>
                <a:solidFill>
                  <a:srgbClr val="666666"/>
                </a:solidFill>
                <a:effectLst/>
                <a:uLnTx/>
                <a:uFillTx/>
                <a:latin typeface="BBVABentonSans"/>
                <a:sym typeface="BBVABentonSans"/>
              </a:rPr>
              <a:t>Distribución</a:t>
            </a:r>
            <a:r>
              <a:rPr kumimoji="0" sz="900" i="0" u="none" strike="noStrike" kern="0" cap="none" spc="0" normalizeH="0" baseline="0" noProof="0">
                <a:ln>
                  <a:noFill/>
                </a:ln>
                <a:solidFill>
                  <a:srgbClr val="666666"/>
                </a:solidFill>
                <a:effectLst/>
                <a:uLnTx/>
                <a:uFillTx/>
                <a:latin typeface="BBVABentonSans"/>
                <a:sym typeface="BBVABentonSans"/>
              </a:rPr>
              <a:t>  </a:t>
            </a:r>
            <a:r>
              <a:rPr kumimoji="0" sz="900" i="0" u="none" strike="noStrike" kern="0" cap="none" spc="0" normalizeH="0" baseline="0" noProof="0" err="1">
                <a:ln>
                  <a:noFill/>
                </a:ln>
                <a:solidFill>
                  <a:srgbClr val="666666"/>
                </a:solidFill>
                <a:effectLst/>
                <a:uLnTx/>
                <a:uFillTx/>
                <a:latin typeface="BBVABentonSans"/>
                <a:sym typeface="BBVABentonSans"/>
              </a:rPr>
              <a:t>en</a:t>
            </a:r>
            <a:r>
              <a:rPr kumimoji="0" sz="900" i="0" u="none" strike="noStrike" kern="0" cap="none" spc="0" normalizeH="0" baseline="0" noProof="0">
                <a:ln>
                  <a:noFill/>
                </a:ln>
                <a:solidFill>
                  <a:srgbClr val="666666"/>
                </a:solidFill>
                <a:effectLst/>
                <a:uLnTx/>
                <a:uFillTx/>
                <a:latin typeface="BBVABentonSans"/>
                <a:sym typeface="BBVABentonSans"/>
              </a:rPr>
              <a:t> </a:t>
            </a:r>
            <a:r>
              <a:rPr kumimoji="0" sz="900" i="0" u="none" strike="noStrike" kern="0" cap="none" spc="0" normalizeH="0" baseline="0" noProof="0" err="1">
                <a:ln>
                  <a:noFill/>
                </a:ln>
                <a:solidFill>
                  <a:srgbClr val="666666"/>
                </a:solidFill>
                <a:effectLst/>
                <a:uLnTx/>
                <a:uFillTx/>
                <a:latin typeface="BBVABentonSans"/>
                <a:sym typeface="BBVABentonSans"/>
              </a:rPr>
              <a:t>una</a:t>
            </a:r>
            <a:r>
              <a:rPr kumimoji="0" sz="900" i="0" u="none" strike="noStrike" kern="0" cap="none" spc="0" normalizeH="0" baseline="0" noProof="0">
                <a:ln>
                  <a:noFill/>
                </a:ln>
                <a:solidFill>
                  <a:srgbClr val="666666"/>
                </a:solidFill>
                <a:effectLst/>
                <a:uLnTx/>
                <a:uFillTx/>
                <a:latin typeface="BBVABentonSans"/>
                <a:sym typeface="BBVABentonSans"/>
              </a:rPr>
              <a:t> </a:t>
            </a:r>
            <a:r>
              <a:rPr kumimoji="0" sz="900" i="0" u="none" strike="noStrike" kern="0" cap="none" spc="0" normalizeH="0" baseline="0" noProof="0" err="1">
                <a:ln>
                  <a:noFill/>
                </a:ln>
                <a:solidFill>
                  <a:srgbClr val="666666"/>
                </a:solidFill>
                <a:effectLst/>
                <a:uLnTx/>
                <a:uFillTx/>
                <a:latin typeface="BBVABentonSans"/>
                <a:sym typeface="BBVABentonSans"/>
              </a:rPr>
              <a:t>escala</a:t>
            </a:r>
            <a:r>
              <a:rPr kumimoji="0" sz="900" i="0" u="none" strike="noStrike" kern="0" cap="none" spc="0" normalizeH="0" baseline="0" noProof="0">
                <a:ln>
                  <a:noFill/>
                </a:ln>
                <a:solidFill>
                  <a:srgbClr val="666666"/>
                </a:solidFill>
                <a:effectLst/>
                <a:uLnTx/>
                <a:uFillTx/>
                <a:latin typeface="BBVABentonSans"/>
                <a:sym typeface="BBVABentonSans"/>
              </a:rPr>
              <a:t> de 0 a 10, </a:t>
            </a:r>
            <a:r>
              <a:rPr kumimoji="0" sz="900" i="0" u="none" strike="noStrike" kern="0" cap="none" spc="0" normalizeH="0" baseline="0" noProof="0" err="1">
                <a:ln>
                  <a:noFill/>
                </a:ln>
                <a:solidFill>
                  <a:srgbClr val="666666"/>
                </a:solidFill>
                <a:effectLst/>
                <a:uLnTx/>
                <a:uFillTx/>
                <a:latin typeface="BBVABentonSans"/>
                <a:sym typeface="BBVABentonSans"/>
              </a:rPr>
              <a:t>en</a:t>
            </a:r>
            <a:r>
              <a:rPr kumimoji="0" sz="900" i="0" u="none" strike="noStrike" kern="0" cap="none" spc="0" normalizeH="0" baseline="0" noProof="0">
                <a:ln>
                  <a:noFill/>
                </a:ln>
                <a:solidFill>
                  <a:srgbClr val="666666"/>
                </a:solidFill>
                <a:effectLst/>
                <a:uLnTx/>
                <a:uFillTx/>
                <a:latin typeface="BBVABentonSans"/>
                <a:sym typeface="BBVABentonSans"/>
              </a:rPr>
              <a:t> la que 0 </a:t>
            </a:r>
            <a:r>
              <a:rPr kumimoji="0" sz="900" i="0" u="none" strike="noStrike" kern="0" cap="none" spc="0" normalizeH="0" baseline="0" noProof="0" err="1">
                <a:ln>
                  <a:noFill/>
                </a:ln>
                <a:solidFill>
                  <a:srgbClr val="666666"/>
                </a:solidFill>
                <a:effectLst/>
                <a:uLnTx/>
                <a:uFillTx/>
                <a:latin typeface="BBVABentonSans"/>
                <a:sym typeface="BBVABentonSans"/>
              </a:rPr>
              <a:t>significa</a:t>
            </a:r>
            <a:r>
              <a:rPr kumimoji="0" sz="900" i="0" u="none" strike="noStrike" kern="0" cap="none" spc="0" normalizeH="0" baseline="0" noProof="0">
                <a:ln>
                  <a:noFill/>
                </a:ln>
                <a:solidFill>
                  <a:srgbClr val="666666"/>
                </a:solidFill>
                <a:effectLst/>
                <a:uLnTx/>
                <a:uFillTx/>
                <a:latin typeface="BBVABentonSans"/>
                <a:sym typeface="BBVABentonSans"/>
              </a:rPr>
              <a:t> que “no se </a:t>
            </a:r>
            <a:r>
              <a:rPr kumimoji="0" sz="900" i="0" u="none" strike="noStrike" kern="0" cap="none" spc="0" normalizeH="0" baseline="0" noProof="0" err="1">
                <a:ln>
                  <a:noFill/>
                </a:ln>
                <a:solidFill>
                  <a:srgbClr val="666666"/>
                </a:solidFill>
                <a:effectLst/>
                <a:uLnTx/>
                <a:uFillTx/>
                <a:latin typeface="BBVABentonSans"/>
                <a:sym typeface="BBVABentonSans"/>
              </a:rPr>
              <a:t>puede</a:t>
            </a:r>
            <a:r>
              <a:rPr kumimoji="0" sz="900" i="0" u="none" strike="noStrike" kern="0" cap="none" spc="0" normalizeH="0" baseline="0" noProof="0">
                <a:ln>
                  <a:noFill/>
                </a:ln>
                <a:solidFill>
                  <a:srgbClr val="666666"/>
                </a:solidFill>
                <a:effectLst/>
                <a:uLnTx/>
                <a:uFillTx/>
                <a:latin typeface="BBVABentonSans"/>
                <a:sym typeface="BBVABentonSans"/>
              </a:rPr>
              <a:t> </a:t>
            </a:r>
            <a:r>
              <a:rPr kumimoji="0" sz="900" i="0" u="none" strike="noStrike" kern="0" cap="none" spc="0" normalizeH="0" baseline="0" noProof="0" err="1">
                <a:ln>
                  <a:noFill/>
                </a:ln>
                <a:solidFill>
                  <a:srgbClr val="666666"/>
                </a:solidFill>
                <a:effectLst/>
                <a:uLnTx/>
                <a:uFillTx/>
                <a:latin typeface="BBVABentonSans"/>
                <a:sym typeface="BBVABentonSans"/>
              </a:rPr>
              <a:t>confiar</a:t>
            </a:r>
            <a:r>
              <a:rPr kumimoji="0" sz="900" i="0" u="none" strike="noStrike" kern="0" cap="none" spc="0" normalizeH="0" baseline="0" noProof="0">
                <a:ln>
                  <a:noFill/>
                </a:ln>
                <a:solidFill>
                  <a:srgbClr val="666666"/>
                </a:solidFill>
                <a:effectLst/>
                <a:uLnTx/>
                <a:uFillTx/>
                <a:latin typeface="BBVABentonSans"/>
                <a:sym typeface="BBVABentonSans"/>
              </a:rPr>
              <a:t> </a:t>
            </a:r>
            <a:r>
              <a:rPr kumimoji="0" sz="900" i="0" u="none" strike="noStrike" kern="0" cap="none" spc="0" normalizeH="0" baseline="0" noProof="0" err="1">
                <a:ln>
                  <a:noFill/>
                </a:ln>
                <a:solidFill>
                  <a:srgbClr val="666666"/>
                </a:solidFill>
                <a:effectLst/>
                <a:uLnTx/>
                <a:uFillTx/>
                <a:latin typeface="BBVABentonSans"/>
                <a:sym typeface="BBVABentonSans"/>
              </a:rPr>
              <a:t>en</a:t>
            </a:r>
            <a:r>
              <a:rPr kumimoji="0" sz="900" i="0" u="none" strike="noStrike" kern="0" cap="none" spc="0" normalizeH="0" baseline="0" noProof="0">
                <a:ln>
                  <a:noFill/>
                </a:ln>
                <a:solidFill>
                  <a:srgbClr val="666666"/>
                </a:solidFill>
                <a:effectLst/>
                <a:uLnTx/>
                <a:uFillTx/>
                <a:latin typeface="BBVABentonSans"/>
                <a:sym typeface="BBVABentonSans"/>
              </a:rPr>
              <a:t> la </a:t>
            </a:r>
            <a:r>
              <a:rPr kumimoji="0" sz="900" i="0" u="none" strike="noStrike" kern="0" cap="none" spc="0" normalizeH="0" baseline="0" noProof="0" err="1">
                <a:ln>
                  <a:noFill/>
                </a:ln>
                <a:solidFill>
                  <a:srgbClr val="666666"/>
                </a:solidFill>
                <a:effectLst/>
                <a:uLnTx/>
                <a:uFillTx/>
                <a:latin typeface="BBVABentonSans"/>
                <a:sym typeface="BBVABentonSans"/>
              </a:rPr>
              <a:t>mayoría</a:t>
            </a:r>
            <a:r>
              <a:rPr kumimoji="0" sz="900" i="0" u="none" strike="noStrike" kern="0" cap="none" spc="0" normalizeH="0" baseline="0" noProof="0">
                <a:ln>
                  <a:noFill/>
                </a:ln>
                <a:solidFill>
                  <a:srgbClr val="666666"/>
                </a:solidFill>
                <a:effectLst/>
                <a:uLnTx/>
                <a:uFillTx/>
                <a:latin typeface="BBVABentonSans"/>
                <a:sym typeface="BBVABentonSans"/>
              </a:rPr>
              <a:t> de la </a:t>
            </a:r>
            <a:r>
              <a:rPr kumimoji="0" sz="900" i="0" u="none" strike="noStrike" kern="0" cap="none" spc="0" normalizeH="0" baseline="0" noProof="0" err="1">
                <a:ln>
                  <a:noFill/>
                </a:ln>
                <a:solidFill>
                  <a:srgbClr val="666666"/>
                </a:solidFill>
                <a:effectLst/>
                <a:uLnTx/>
                <a:uFillTx/>
                <a:latin typeface="BBVABentonSans"/>
                <a:sym typeface="BBVABentonSans"/>
              </a:rPr>
              <a:t>gente</a:t>
            </a:r>
            <a:r>
              <a:rPr kumimoji="0" sz="900" i="0" u="none" strike="noStrike" kern="0" cap="none" spc="0" normalizeH="0" baseline="0" noProof="0">
                <a:ln>
                  <a:noFill/>
                </a:ln>
                <a:solidFill>
                  <a:srgbClr val="666666"/>
                </a:solidFill>
                <a:effectLst/>
                <a:uLnTx/>
                <a:uFillTx/>
                <a:latin typeface="BBVABentonSans"/>
                <a:sym typeface="BBVABentonSans"/>
              </a:rPr>
              <a:t>” y 10 que “se </a:t>
            </a:r>
            <a:r>
              <a:rPr kumimoji="0" sz="900" i="0" u="none" strike="noStrike" kern="0" cap="none" spc="0" normalizeH="0" baseline="0" noProof="0" err="1">
                <a:ln>
                  <a:noFill/>
                </a:ln>
                <a:solidFill>
                  <a:srgbClr val="666666"/>
                </a:solidFill>
                <a:effectLst/>
                <a:uLnTx/>
                <a:uFillTx/>
                <a:latin typeface="BBVABentonSans"/>
                <a:sym typeface="BBVABentonSans"/>
              </a:rPr>
              <a:t>puede</a:t>
            </a:r>
            <a:r>
              <a:rPr kumimoji="0" sz="900" i="0" u="none" strike="noStrike" kern="0" cap="none" spc="0" normalizeH="0" baseline="0" noProof="0">
                <a:ln>
                  <a:noFill/>
                </a:ln>
                <a:solidFill>
                  <a:srgbClr val="666666"/>
                </a:solidFill>
                <a:effectLst/>
                <a:uLnTx/>
                <a:uFillTx/>
                <a:latin typeface="BBVABentonSans"/>
                <a:sym typeface="BBVABentonSans"/>
              </a:rPr>
              <a:t> </a:t>
            </a:r>
            <a:r>
              <a:rPr kumimoji="0" sz="900" i="0" u="none" strike="noStrike" kern="0" cap="none" spc="0" normalizeH="0" baseline="0" noProof="0" err="1">
                <a:ln>
                  <a:noFill/>
                </a:ln>
                <a:solidFill>
                  <a:srgbClr val="666666"/>
                </a:solidFill>
                <a:effectLst/>
                <a:uLnTx/>
                <a:uFillTx/>
                <a:latin typeface="BBVABentonSans"/>
                <a:sym typeface="BBVABentonSans"/>
              </a:rPr>
              <a:t>confiar</a:t>
            </a:r>
            <a:r>
              <a:rPr kumimoji="0" sz="900" i="0" u="none" strike="noStrike" kern="0" cap="none" spc="0" normalizeH="0" baseline="0" noProof="0">
                <a:ln>
                  <a:noFill/>
                </a:ln>
                <a:solidFill>
                  <a:srgbClr val="666666"/>
                </a:solidFill>
                <a:effectLst/>
                <a:uLnTx/>
                <a:uFillTx/>
                <a:latin typeface="BBVABentonSans"/>
                <a:sym typeface="BBVABentonSans"/>
              </a:rPr>
              <a:t> </a:t>
            </a:r>
            <a:r>
              <a:rPr kumimoji="0" sz="900" i="0" u="none" strike="noStrike" kern="0" cap="none" spc="0" normalizeH="0" baseline="0" noProof="0" err="1">
                <a:ln>
                  <a:noFill/>
                </a:ln>
                <a:solidFill>
                  <a:srgbClr val="666666"/>
                </a:solidFill>
                <a:effectLst/>
                <a:uLnTx/>
                <a:uFillTx/>
                <a:latin typeface="BBVABentonSans"/>
                <a:sym typeface="BBVABentonSans"/>
              </a:rPr>
              <a:t>en</a:t>
            </a:r>
            <a:r>
              <a:rPr kumimoji="0" sz="900" i="0" u="none" strike="noStrike" kern="0" cap="none" spc="0" normalizeH="0" baseline="0" noProof="0">
                <a:ln>
                  <a:noFill/>
                </a:ln>
                <a:solidFill>
                  <a:srgbClr val="666666"/>
                </a:solidFill>
                <a:effectLst/>
                <a:uLnTx/>
                <a:uFillTx/>
                <a:latin typeface="BBVABentonSans"/>
                <a:sym typeface="BBVABentonSans"/>
              </a:rPr>
              <a:t> la </a:t>
            </a:r>
            <a:r>
              <a:rPr kumimoji="0" sz="900" i="0" u="none" strike="noStrike" kern="0" cap="none" spc="0" normalizeH="0" baseline="0" noProof="0" err="1">
                <a:ln>
                  <a:noFill/>
                </a:ln>
                <a:solidFill>
                  <a:srgbClr val="666666"/>
                </a:solidFill>
                <a:effectLst/>
                <a:uLnTx/>
                <a:uFillTx/>
                <a:latin typeface="BBVABentonSans"/>
                <a:sym typeface="BBVABentonSans"/>
              </a:rPr>
              <a:t>mayoría</a:t>
            </a:r>
            <a:r>
              <a:rPr kumimoji="0" sz="900" i="0" u="none" strike="noStrike" kern="0" cap="none" spc="0" normalizeH="0" baseline="0" noProof="0">
                <a:ln>
                  <a:noFill/>
                </a:ln>
                <a:solidFill>
                  <a:srgbClr val="666666"/>
                </a:solidFill>
                <a:effectLst/>
                <a:uLnTx/>
                <a:uFillTx/>
                <a:latin typeface="BBVABentonSans"/>
                <a:sym typeface="BBVABentonSans"/>
              </a:rPr>
              <a:t> de la </a:t>
            </a:r>
            <a:r>
              <a:rPr kumimoji="0" sz="900" i="0" u="none" strike="noStrike" kern="0" cap="none" spc="0" normalizeH="0" baseline="0" noProof="0" err="1">
                <a:ln>
                  <a:noFill/>
                </a:ln>
                <a:solidFill>
                  <a:srgbClr val="666666"/>
                </a:solidFill>
                <a:effectLst/>
                <a:uLnTx/>
                <a:uFillTx/>
                <a:latin typeface="BBVABentonSans"/>
                <a:sym typeface="BBVABentonSans"/>
              </a:rPr>
              <a:t>gente</a:t>
            </a:r>
            <a:r>
              <a:rPr kumimoji="0" sz="900" i="0" u="none" strike="noStrike" kern="0" cap="none" spc="0" normalizeH="0" baseline="0" noProof="0">
                <a:ln>
                  <a:noFill/>
                </a:ln>
                <a:solidFill>
                  <a:srgbClr val="666666"/>
                </a:solidFill>
                <a:effectLst/>
                <a:uLnTx/>
                <a:uFillTx/>
                <a:latin typeface="BBVABentonSans"/>
                <a:sym typeface="BBVABentonSans"/>
              </a:rPr>
              <a:t>”. </a:t>
            </a:r>
          </a:p>
          <a:p>
            <a:pPr marL="0" marR="0" lvl="1" indent="7938" algn="l" defTabSz="914400" rtl="0" eaLnBrk="1" fontAlgn="auto" latinLnBrk="0" hangingPunct="0">
              <a:lnSpc>
                <a:spcPts val="1000"/>
              </a:lnSpc>
              <a:spcBef>
                <a:spcPts val="300"/>
              </a:spcBef>
              <a:spcAft>
                <a:spcPts val="0"/>
              </a:spcAft>
              <a:buClrTx/>
              <a:buSzTx/>
              <a:buFontTx/>
              <a:buNone/>
              <a:tabLst/>
              <a:defRPr sz="700">
                <a:solidFill>
                  <a:srgbClr val="2A2A2A"/>
                </a:solidFill>
                <a:latin typeface="BBVABentonSans"/>
                <a:ea typeface="BBVABentonSans"/>
                <a:cs typeface="BBVABentonSans"/>
                <a:sym typeface="BBVABentonSans"/>
              </a:defRPr>
            </a:pPr>
            <a:r>
              <a:rPr kumimoji="0" sz="900" i="0" u="none" strike="noStrike" kern="0" cap="none" spc="0" normalizeH="0" baseline="0" noProof="0">
                <a:ln>
                  <a:noFill/>
                </a:ln>
                <a:solidFill>
                  <a:srgbClr val="666666"/>
                </a:solidFill>
                <a:effectLst/>
                <a:uLnTx/>
                <a:uFillTx/>
                <a:latin typeface="BBVABentonSans"/>
                <a:sym typeface="BBVABentonSans"/>
              </a:rPr>
              <a:t>Base: </a:t>
            </a:r>
            <a:r>
              <a:rPr kumimoji="0" lang="es-ES" sz="900" i="0" u="none" strike="noStrike" kern="0" cap="none" spc="0" normalizeH="0" baseline="0" noProof="0">
                <a:ln>
                  <a:noFill/>
                </a:ln>
                <a:solidFill>
                  <a:srgbClr val="666666"/>
                </a:solidFill>
                <a:effectLst/>
                <a:uLnTx/>
                <a:uFillTx/>
                <a:latin typeface="BBVABentonSans"/>
                <a:sym typeface="BBVABentonSans"/>
              </a:rPr>
              <a:t>2.015</a:t>
            </a:r>
            <a:r>
              <a:rPr kumimoji="0" sz="900" i="0" u="none" strike="noStrike" kern="0" cap="none" spc="0" normalizeH="0" baseline="0" noProof="0">
                <a:ln>
                  <a:noFill/>
                </a:ln>
                <a:solidFill>
                  <a:srgbClr val="666666"/>
                </a:solidFill>
                <a:effectLst/>
                <a:uLnTx/>
                <a:uFillTx/>
                <a:latin typeface="BBVABentonSans"/>
                <a:sym typeface="BBVABentonSans"/>
              </a:rPr>
              <a:t> </a:t>
            </a:r>
            <a:r>
              <a:rPr kumimoji="0" sz="900" i="0" u="none" strike="noStrike" kern="0" cap="none" spc="0" normalizeH="0" baseline="0" noProof="0" err="1">
                <a:ln>
                  <a:noFill/>
                </a:ln>
                <a:solidFill>
                  <a:srgbClr val="666666"/>
                </a:solidFill>
                <a:effectLst/>
                <a:uLnTx/>
                <a:uFillTx/>
                <a:latin typeface="BBVABentonSans"/>
                <a:sym typeface="BBVABentonSans"/>
              </a:rPr>
              <a:t>casos</a:t>
            </a:r>
            <a:r>
              <a:rPr kumimoji="0" sz="900" i="0" u="none" strike="noStrike" kern="0" cap="none" spc="0" normalizeH="0" baseline="0" noProof="0">
                <a:ln>
                  <a:noFill/>
                </a:ln>
                <a:solidFill>
                  <a:srgbClr val="666666"/>
                </a:solidFill>
                <a:effectLst/>
                <a:uLnTx/>
                <a:uFillTx/>
                <a:latin typeface="BBVABentonSans"/>
                <a:sym typeface="BBVABentonSans"/>
              </a:rPr>
              <a:t>.</a:t>
            </a:r>
          </a:p>
        </p:txBody>
      </p:sp>
      <p:graphicFrame>
        <p:nvGraphicFramePr>
          <p:cNvPr id="247" name="Google Shape;195;p5"/>
          <p:cNvGraphicFramePr/>
          <p:nvPr>
            <p:extLst>
              <p:ext uri="{D42A27DB-BD31-4B8C-83A1-F6EECF244321}">
                <p14:modId xmlns:p14="http://schemas.microsoft.com/office/powerpoint/2010/main" val="2449095203"/>
              </p:ext>
            </p:extLst>
          </p:nvPr>
        </p:nvGraphicFramePr>
        <p:xfrm>
          <a:off x="3565829" y="396000"/>
          <a:ext cx="5562154" cy="4687444"/>
        </p:xfrm>
        <a:graphic>
          <a:graphicData uri="http://schemas.openxmlformats.org/drawingml/2006/chart">
            <c:chart xmlns:c="http://schemas.openxmlformats.org/drawingml/2006/chart" xmlns:r="http://schemas.openxmlformats.org/officeDocument/2006/relationships" r:id="rId2"/>
          </a:graphicData>
        </a:graphic>
      </p:graphicFrame>
      <p:sp>
        <p:nvSpPr>
          <p:cNvPr id="15" name="CuadroTexto 1">
            <a:extLst>
              <a:ext uri="{FF2B5EF4-FFF2-40B4-BE49-F238E27FC236}">
                <a16:creationId xmlns:a16="http://schemas.microsoft.com/office/drawing/2014/main" id="{276C4144-4E24-BA49-AE5E-5B27A2B26DD7}"/>
              </a:ext>
            </a:extLst>
          </p:cNvPr>
          <p:cNvSpPr txBox="1"/>
          <p:nvPr/>
        </p:nvSpPr>
        <p:spPr>
          <a:xfrm>
            <a:off x="4545904" y="477085"/>
            <a:ext cx="502592" cy="24766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AR" sz="700" b="1" i="0" u="none" strike="noStrike" kern="0" cap="none" spc="0" normalizeH="0" baseline="0" noProof="0" dirty="0">
                <a:ln>
                  <a:noFill/>
                </a:ln>
                <a:solidFill>
                  <a:srgbClr val="666666"/>
                </a:solidFill>
                <a:effectLst/>
                <a:uLnTx/>
                <a:uFillTx/>
                <a:latin typeface="Helvetica"/>
                <a:sym typeface="BBVABentonSansLight"/>
              </a:rPr>
              <a:t>Total</a:t>
            </a:r>
          </a:p>
        </p:txBody>
      </p:sp>
    </p:spTree>
    <p:extLst>
      <p:ext uri="{BB962C8B-B14F-4D97-AF65-F5344CB8AC3E}">
        <p14:creationId xmlns:p14="http://schemas.microsoft.com/office/powerpoint/2010/main" val="49665459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a:extLst>
              <a:ext uri="{FF2B5EF4-FFF2-40B4-BE49-F238E27FC236}">
                <a16:creationId xmlns:a16="http://schemas.microsoft.com/office/drawing/2014/main" id="{F3501298-D1ED-CB9D-BD53-314D3BE0FC8A}"/>
              </a:ext>
            </a:extLst>
          </p:cNvPr>
          <p:cNvSpPr txBox="1"/>
          <p:nvPr/>
        </p:nvSpPr>
        <p:spPr>
          <a:xfrm>
            <a:off x="492125" y="688929"/>
            <a:ext cx="8482013" cy="1025922"/>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just" hangingPunct="1">
              <a:lnSpc>
                <a:spcPts val="1600"/>
              </a:lnSpc>
              <a:spcBef>
                <a:spcPts val="600"/>
              </a:spcBef>
              <a:spcAft>
                <a:spcPts val="600"/>
              </a:spcAft>
              <a:buClr>
                <a:srgbClr val="00AAB4"/>
              </a:buClr>
              <a:buSzPct val="130000"/>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La confianza en las instituciones políticas se modifica sustancialmente según la simpatía política e ideológica, de manera menos marcada en el caso de los ayuntamientos y los gobiernos autonómicos y de </a:t>
            </a:r>
            <a:r>
              <a:rPr kumimoji="0" lang="es-ES_tradnl" sz="1200" b="0" i="0" u="none" strike="noStrike" kern="1200" cap="none" spc="0" normalizeH="0" baseline="0" noProof="0" dirty="0" smtClean="0">
                <a:ln>
                  <a:noFill/>
                </a:ln>
                <a:solidFill>
                  <a:srgbClr val="2A2A2A"/>
                </a:solidFill>
                <a:effectLst/>
                <a:uLnTx/>
                <a:uFillTx/>
                <a:latin typeface="BBVABentonSans"/>
                <a:ea typeface="+mn-ea"/>
                <a:cs typeface="+mn-cs"/>
                <a:sym typeface="BBVABentonSansLight"/>
              </a:rPr>
              <a:t>manera más </a:t>
            </a: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fuerte respecto al </a:t>
            </a:r>
            <a:r>
              <a:rPr lang="es-ES_tradnl" sz="1200" kern="1200" dirty="0">
                <a:solidFill>
                  <a:srgbClr val="2A2A2A"/>
                </a:solidFill>
                <a:latin typeface="BBVABentonSans"/>
              </a:rPr>
              <a:t>Parlamento y, especialmente, el Gobierno de España. </a:t>
            </a:r>
            <a:r>
              <a:rPr lang="es-ES_tradnl" sz="1200" kern="1200" dirty="0" smtClean="0">
                <a:solidFill>
                  <a:srgbClr val="2A2A2A"/>
                </a:solidFill>
                <a:latin typeface="BBVABentonSans"/>
              </a:rPr>
              <a:t>En el presente, estas </a:t>
            </a:r>
            <a:r>
              <a:rPr lang="es-ES_tradnl" sz="1200" kern="1200" dirty="0">
                <a:solidFill>
                  <a:srgbClr val="2A2A2A"/>
                </a:solidFill>
                <a:latin typeface="BBVABentonSans"/>
              </a:rPr>
              <a:t>dos últimas instituciones generan confianza entre los que simpatizan con el PSOE y Sumar y, por el contrario, obtienen niveles muy bajos de confianza en el resto. En el caso de VOX la confianza en todas estas instituciones es la más baja.</a:t>
            </a:r>
            <a:endPar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endParaRPr>
          </a:p>
        </p:txBody>
      </p:sp>
      <p:sp>
        <p:nvSpPr>
          <p:cNvPr id="23" name="3 CuadroTexto">
            <a:extLst>
              <a:ext uri="{FF2B5EF4-FFF2-40B4-BE49-F238E27FC236}">
                <a16:creationId xmlns:a16="http://schemas.microsoft.com/office/drawing/2014/main" id="{47BF65E5-9F95-4F44-A135-5AC22A927EBB}"/>
              </a:ext>
            </a:extLst>
          </p:cNvPr>
          <p:cNvSpPr txBox="1"/>
          <p:nvPr/>
        </p:nvSpPr>
        <p:spPr>
          <a:xfrm>
            <a:off x="473010" y="2671996"/>
            <a:ext cx="1898009" cy="51296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marL="7938" marR="0" lvl="1" indent="0" algn="l" defTabSz="914400" rtl="0" eaLnBrk="1" fontAlgn="auto" latinLnBrk="0" hangingPunct="1">
              <a:lnSpc>
                <a:spcPts val="1000"/>
              </a:lnSpc>
              <a:spcBef>
                <a:spcPts val="300"/>
              </a:spcBef>
              <a:spcAft>
                <a:spcPts val="300"/>
              </a:spcAft>
              <a:buClr>
                <a:srgbClr val="00AAB4"/>
              </a:buClr>
              <a:buSzPct val="130000"/>
              <a:buFontTx/>
              <a:buNone/>
              <a:tabLst/>
              <a:defRPr/>
            </a:pPr>
            <a:r>
              <a:rPr kumimoji="0" lang="es-ES_tradnl" sz="900" b="0" i="0" u="none" strike="noStrike" kern="1200" cap="none" spc="0" normalizeH="0" baseline="0" noProof="0">
                <a:ln>
                  <a:noFill/>
                </a:ln>
                <a:solidFill>
                  <a:srgbClr val="666666"/>
                </a:solidFill>
                <a:effectLst/>
                <a:uLnTx/>
                <a:uFillTx/>
                <a:latin typeface="BBVABentonSans"/>
                <a:ea typeface="+mn-ea"/>
                <a:cs typeface="+mn-cs"/>
                <a:sym typeface="BBVABentonSansLight"/>
              </a:rPr>
              <a:t>Media en una escala  de 0 a 10, en la que 0 significa que “no tiene ninguna confianza” y 10 que “tiene muchísima confianza”. Base: 2.015 casos.</a:t>
            </a:r>
          </a:p>
        </p:txBody>
      </p:sp>
      <p:sp>
        <p:nvSpPr>
          <p:cNvPr id="26" name="3 CuadroTexto">
            <a:extLst>
              <a:ext uri="{FF2B5EF4-FFF2-40B4-BE49-F238E27FC236}">
                <a16:creationId xmlns:a16="http://schemas.microsoft.com/office/drawing/2014/main" id="{56B20F6E-5EEA-2243-9550-836C5DD99506}"/>
              </a:ext>
            </a:extLst>
          </p:cNvPr>
          <p:cNvSpPr txBox="1"/>
          <p:nvPr/>
        </p:nvSpPr>
        <p:spPr>
          <a:xfrm>
            <a:off x="492125" y="1831594"/>
            <a:ext cx="1705667" cy="50783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marL="7938" marR="0" lvl="1" indent="0" algn="l" defTabSz="914400" rtl="0" eaLnBrk="1" fontAlgn="auto" latinLnBrk="0" hangingPunct="1">
              <a:lnSpc>
                <a:spcPct val="100000"/>
              </a:lnSpc>
              <a:spcBef>
                <a:spcPts val="0"/>
              </a:spcBef>
              <a:spcAft>
                <a:spcPts val="0"/>
              </a:spcAft>
              <a:buClr>
                <a:srgbClr val="00AAB4"/>
              </a:buClr>
              <a:buSzPct val="130000"/>
              <a:buFontTx/>
              <a:buNone/>
              <a:tabLst/>
              <a:defRPr/>
            </a:pPr>
            <a:r>
              <a:rPr kumimoji="0" lang="es-ES_tradnl" sz="1100" b="1" i="0" u="none" strike="noStrike" kern="1200" cap="none" spc="0" normalizeH="0" baseline="0" noProof="0">
                <a:ln>
                  <a:noFill/>
                </a:ln>
                <a:solidFill>
                  <a:srgbClr val="666666"/>
                </a:solidFill>
                <a:effectLst/>
                <a:uLnTx/>
                <a:uFillTx/>
                <a:latin typeface="BBVABentonSans"/>
                <a:ea typeface="+mn-ea"/>
                <a:cs typeface="+mn-cs"/>
                <a:sym typeface="BBVABentonSansLight"/>
              </a:rPr>
              <a:t>En general, ¿en qué medida confía en cada una de las siguientes organizaciones? </a:t>
            </a:r>
          </a:p>
        </p:txBody>
      </p:sp>
      <p:graphicFrame>
        <p:nvGraphicFramePr>
          <p:cNvPr id="45" name="Google Shape;195;p5">
            <a:extLst>
              <a:ext uri="{FF2B5EF4-FFF2-40B4-BE49-F238E27FC236}">
                <a16:creationId xmlns:a16="http://schemas.microsoft.com/office/drawing/2014/main" id="{5CC8EE22-A9CE-4344-A873-2C0FDA3295F3}"/>
              </a:ext>
            </a:extLst>
          </p:cNvPr>
          <p:cNvGraphicFramePr/>
          <p:nvPr>
            <p:extLst>
              <p:ext uri="{D42A27DB-BD31-4B8C-83A1-F6EECF244321}">
                <p14:modId xmlns:p14="http://schemas.microsoft.com/office/powerpoint/2010/main" val="223283729"/>
              </p:ext>
            </p:extLst>
          </p:nvPr>
        </p:nvGraphicFramePr>
        <p:xfrm>
          <a:off x="2512149" y="1833681"/>
          <a:ext cx="2121044" cy="3297126"/>
        </p:xfrm>
        <a:graphic>
          <a:graphicData uri="http://schemas.openxmlformats.org/drawingml/2006/chart">
            <c:chart xmlns:c="http://schemas.openxmlformats.org/drawingml/2006/chart" xmlns:r="http://schemas.openxmlformats.org/officeDocument/2006/relationships" r:id="rId3"/>
          </a:graphicData>
        </a:graphic>
      </p:graphicFrame>
      <p:sp>
        <p:nvSpPr>
          <p:cNvPr id="46" name="Google Shape;189;p5">
            <a:extLst>
              <a:ext uri="{FF2B5EF4-FFF2-40B4-BE49-F238E27FC236}">
                <a16:creationId xmlns:a16="http://schemas.microsoft.com/office/drawing/2014/main" id="{5CE55E08-4D4E-5342-84AC-F10E375E2C79}"/>
              </a:ext>
            </a:extLst>
          </p:cNvPr>
          <p:cNvSpPr txBox="1"/>
          <p:nvPr/>
        </p:nvSpPr>
        <p:spPr>
          <a:xfrm>
            <a:off x="7523775" y="1645773"/>
            <a:ext cx="1491431" cy="1745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rPr>
              <a:t>El Gobierno de España</a:t>
            </a:r>
            <a:endParaRPr kumimoji="0"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endParaRPr>
          </a:p>
        </p:txBody>
      </p:sp>
      <p:sp>
        <p:nvSpPr>
          <p:cNvPr id="47" name="Google Shape;189;p5">
            <a:extLst>
              <a:ext uri="{FF2B5EF4-FFF2-40B4-BE49-F238E27FC236}">
                <a16:creationId xmlns:a16="http://schemas.microsoft.com/office/drawing/2014/main" id="{8D2E8A04-DEE0-C24B-AC41-7D4AE86070B4}"/>
              </a:ext>
            </a:extLst>
          </p:cNvPr>
          <p:cNvSpPr txBox="1"/>
          <p:nvPr/>
        </p:nvSpPr>
        <p:spPr>
          <a:xfrm>
            <a:off x="4672956" y="1645773"/>
            <a:ext cx="1345123" cy="1745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rPr>
              <a:t>Los gobiernos autonómicos</a:t>
            </a:r>
            <a:endParaRPr kumimoji="0"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endParaRPr>
          </a:p>
        </p:txBody>
      </p:sp>
      <p:sp>
        <p:nvSpPr>
          <p:cNvPr id="48" name="Google Shape;189;p5">
            <a:extLst>
              <a:ext uri="{FF2B5EF4-FFF2-40B4-BE49-F238E27FC236}">
                <a16:creationId xmlns:a16="http://schemas.microsoft.com/office/drawing/2014/main" id="{F0E04341-69C9-104B-948A-941106F37EB9}"/>
              </a:ext>
            </a:extLst>
          </p:cNvPr>
          <p:cNvSpPr txBox="1"/>
          <p:nvPr/>
        </p:nvSpPr>
        <p:spPr>
          <a:xfrm>
            <a:off x="6190223" y="1639669"/>
            <a:ext cx="1166887" cy="1745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rPr>
              <a:t>El Parlamento</a:t>
            </a:r>
            <a:endParaRPr kumimoji="0"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endParaRPr>
          </a:p>
        </p:txBody>
      </p:sp>
      <p:sp>
        <p:nvSpPr>
          <p:cNvPr id="49" name="Google Shape;189;p5">
            <a:extLst>
              <a:ext uri="{FF2B5EF4-FFF2-40B4-BE49-F238E27FC236}">
                <a16:creationId xmlns:a16="http://schemas.microsoft.com/office/drawing/2014/main" id="{11CFE876-BA4E-A944-9BEA-5B3DFB111A46}"/>
              </a:ext>
            </a:extLst>
          </p:cNvPr>
          <p:cNvSpPr txBox="1"/>
          <p:nvPr/>
        </p:nvSpPr>
        <p:spPr>
          <a:xfrm>
            <a:off x="2743124" y="1657084"/>
            <a:ext cx="1795915" cy="1745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105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rPr>
              <a:t>Los ayuntamientos</a:t>
            </a:r>
            <a:endParaRPr kumimoji="0"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endParaRPr>
          </a:p>
        </p:txBody>
      </p:sp>
      <p:graphicFrame>
        <p:nvGraphicFramePr>
          <p:cNvPr id="51" name="Google Shape;195;p5">
            <a:extLst>
              <a:ext uri="{FF2B5EF4-FFF2-40B4-BE49-F238E27FC236}">
                <a16:creationId xmlns:a16="http://schemas.microsoft.com/office/drawing/2014/main" id="{236812B4-A9C3-B641-B6B2-5572D7E83F10}"/>
              </a:ext>
            </a:extLst>
          </p:cNvPr>
          <p:cNvGraphicFramePr/>
          <p:nvPr>
            <p:extLst>
              <p:ext uri="{D42A27DB-BD31-4B8C-83A1-F6EECF244321}">
                <p14:modId xmlns:p14="http://schemas.microsoft.com/office/powerpoint/2010/main" val="2920530890"/>
              </p:ext>
            </p:extLst>
          </p:nvPr>
        </p:nvGraphicFramePr>
        <p:xfrm>
          <a:off x="6894162" y="1831594"/>
          <a:ext cx="2121044" cy="3297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 name="Google Shape;195;p5">
            <a:extLst>
              <a:ext uri="{FF2B5EF4-FFF2-40B4-BE49-F238E27FC236}">
                <a16:creationId xmlns:a16="http://schemas.microsoft.com/office/drawing/2014/main" id="{DE763E01-71F7-9D4C-BD16-19D600AE8E35}"/>
              </a:ext>
            </a:extLst>
          </p:cNvPr>
          <p:cNvGraphicFramePr/>
          <p:nvPr>
            <p:extLst>
              <p:ext uri="{D42A27DB-BD31-4B8C-83A1-F6EECF244321}">
                <p14:modId xmlns:p14="http://schemas.microsoft.com/office/powerpoint/2010/main" val="1598627368"/>
              </p:ext>
            </p:extLst>
          </p:nvPr>
        </p:nvGraphicFramePr>
        <p:xfrm>
          <a:off x="3908799" y="1833682"/>
          <a:ext cx="2121044" cy="32971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3" name="Google Shape;195;p5">
            <a:extLst>
              <a:ext uri="{FF2B5EF4-FFF2-40B4-BE49-F238E27FC236}">
                <a16:creationId xmlns:a16="http://schemas.microsoft.com/office/drawing/2014/main" id="{EF70C555-4EA1-5B46-A76A-BC0DD015DD64}"/>
              </a:ext>
            </a:extLst>
          </p:cNvPr>
          <p:cNvGraphicFramePr/>
          <p:nvPr>
            <p:extLst>
              <p:ext uri="{D42A27DB-BD31-4B8C-83A1-F6EECF244321}">
                <p14:modId xmlns:p14="http://schemas.microsoft.com/office/powerpoint/2010/main" val="1005066680"/>
              </p:ext>
            </p:extLst>
          </p:nvPr>
        </p:nvGraphicFramePr>
        <p:xfrm>
          <a:off x="5345113" y="1835769"/>
          <a:ext cx="2121044" cy="3297126"/>
        </p:xfrm>
        <a:graphic>
          <a:graphicData uri="http://schemas.openxmlformats.org/drawingml/2006/chart">
            <c:chart xmlns:c="http://schemas.openxmlformats.org/drawingml/2006/chart" xmlns:r="http://schemas.openxmlformats.org/officeDocument/2006/relationships" r:id="rId6"/>
          </a:graphicData>
        </a:graphic>
      </p:graphicFrame>
      <p:sp>
        <p:nvSpPr>
          <p:cNvPr id="14" name="CuadroTexto 13">
            <a:extLst>
              <a:ext uri="{FF2B5EF4-FFF2-40B4-BE49-F238E27FC236}">
                <a16:creationId xmlns:a16="http://schemas.microsoft.com/office/drawing/2014/main" id="{8A55216A-B722-6B43-AE1A-407EADE0CF6B}"/>
              </a:ext>
            </a:extLst>
          </p:cNvPr>
          <p:cNvSpPr txBox="1"/>
          <p:nvPr/>
        </p:nvSpPr>
        <p:spPr>
          <a:xfrm>
            <a:off x="3022762" y="1885454"/>
            <a:ext cx="375424" cy="200055"/>
          </a:xfrm>
          <a:prstGeom prst="rect">
            <a:avLst/>
          </a:prstGeom>
          <a:noFill/>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AR" sz="700" b="1" i="0" u="none" strike="noStrike" kern="0" cap="none" spc="0" normalizeH="0" baseline="0" noProof="0">
                <a:ln>
                  <a:noFill/>
                </a:ln>
                <a:solidFill>
                  <a:srgbClr val="666666"/>
                </a:solidFill>
                <a:effectLst/>
                <a:uLnTx/>
                <a:uFillTx/>
                <a:latin typeface="BBVABentonSansLight"/>
                <a:sym typeface="BBVABentonSansLight"/>
              </a:rPr>
              <a:t>Total</a:t>
            </a:r>
          </a:p>
        </p:txBody>
      </p:sp>
      <p:sp>
        <p:nvSpPr>
          <p:cNvPr id="17" name="Título 1">
            <a:extLst>
              <a:ext uri="{FF2B5EF4-FFF2-40B4-BE49-F238E27FC236}">
                <a16:creationId xmlns:a16="http://schemas.microsoft.com/office/drawing/2014/main" id="{01B9748A-7AED-D044-AA00-9316902EF4FB}"/>
              </a:ext>
            </a:extLst>
          </p:cNvPr>
          <p:cNvSpPr>
            <a:spLocks noGrp="1"/>
          </p:cNvSpPr>
          <p:nvPr>
            <p:ph type="title"/>
          </p:nvPr>
        </p:nvSpPr>
        <p:spPr>
          <a:xfrm>
            <a:off x="473010" y="234450"/>
            <a:ext cx="6884100" cy="342000"/>
          </a:xfrm>
        </p:spPr>
        <p:txBody>
          <a:bodyPr/>
          <a:lstStyle/>
          <a:p>
            <a:r>
              <a:rPr lang="es-ES" sz="1800" dirty="0">
                <a:solidFill>
                  <a:srgbClr val="084481"/>
                </a:solidFill>
              </a:rPr>
              <a:t>Confianza en instituciones según segmentos </a:t>
            </a:r>
          </a:p>
        </p:txBody>
      </p:sp>
      <p:sp>
        <p:nvSpPr>
          <p:cNvPr id="18" name="1 Título">
            <a:extLst>
              <a:ext uri="{FF2B5EF4-FFF2-40B4-BE49-F238E27FC236}">
                <a16:creationId xmlns:a16="http://schemas.microsoft.com/office/drawing/2014/main" id="{10DC8DB6-1452-4F4F-8A97-15BCA42B824F}"/>
              </a:ext>
            </a:extLst>
          </p:cNvPr>
          <p:cNvSpPr txBox="1">
            <a:spLocks/>
          </p:cNvSpPr>
          <p:nvPr/>
        </p:nvSpPr>
        <p:spPr>
          <a:xfrm>
            <a:off x="473007" y="476625"/>
            <a:ext cx="6284532" cy="220676"/>
          </a:xfrm>
          <a:prstGeom prst="rect">
            <a:avLst/>
          </a:prstGeom>
        </p:spPr>
        <p:txBody>
          <a:bodyPr wrap="square" lIns="0" tIns="17831" rIns="0" bIns="17831">
            <a:spAutoFit/>
          </a:bodyPr>
          <a:lstStyle>
            <a:defPPr>
              <a:defRPr lang="en-US"/>
            </a:defPPr>
            <a:lvl1pPr marR="0" lvl="0" indent="0" defTabSz="356599" eaLnBrk="0" fontAlgn="auto" hangingPunct="0">
              <a:lnSpc>
                <a:spcPct val="100000"/>
              </a:lnSpc>
              <a:spcBef>
                <a:spcPts val="0"/>
              </a:spcBef>
              <a:spcAft>
                <a:spcPts val="0"/>
              </a:spcAft>
              <a:buClrTx/>
              <a:buSzTx/>
              <a:buFontTx/>
              <a:buNone/>
              <a:tabLst/>
              <a:defRPr kumimoji="0" sz="1200" b="1" i="0" u="none" strike="noStrike" cap="none" spc="0" normalizeH="0" baseline="0">
                <a:ln>
                  <a:noFill/>
                </a:ln>
                <a:solidFill>
                  <a:srgbClr val="02A59C"/>
                </a:solidFill>
                <a:effectLst/>
                <a:uLnTx/>
                <a:uFillTx/>
                <a:latin typeface="BBVABentonSans"/>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kern="1200" dirty="0">
                <a:cs typeface="+mn-cs"/>
              </a:rPr>
              <a:t>Instituciones políticas</a:t>
            </a:r>
          </a:p>
        </p:txBody>
      </p:sp>
    </p:spTree>
    <p:extLst>
      <p:ext uri="{BB962C8B-B14F-4D97-AF65-F5344CB8AC3E}">
        <p14:creationId xmlns:p14="http://schemas.microsoft.com/office/powerpoint/2010/main" val="1996808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a:xfrm>
            <a:off x="492125" y="229586"/>
            <a:ext cx="6884100" cy="342000"/>
          </a:xfrm>
        </p:spPr>
        <p:txBody>
          <a:bodyPr/>
          <a:lstStyle/>
          <a:p>
            <a:r>
              <a:rPr lang="es-ES" sz="1800" dirty="0">
                <a:solidFill>
                  <a:srgbClr val="084481"/>
                </a:solidFill>
              </a:rPr>
              <a:t>Confianza en instituciones según segmentos</a:t>
            </a:r>
          </a:p>
        </p:txBody>
      </p:sp>
      <p:sp>
        <p:nvSpPr>
          <p:cNvPr id="3" name="3 CuadroTexto">
            <a:extLst>
              <a:ext uri="{FF2B5EF4-FFF2-40B4-BE49-F238E27FC236}">
                <a16:creationId xmlns:a16="http://schemas.microsoft.com/office/drawing/2014/main" id="{F3501298-D1ED-CB9D-BD53-314D3BE0FC8A}"/>
              </a:ext>
            </a:extLst>
          </p:cNvPr>
          <p:cNvSpPr txBox="1"/>
          <p:nvPr/>
        </p:nvSpPr>
        <p:spPr>
          <a:xfrm>
            <a:off x="484720" y="658198"/>
            <a:ext cx="8482013" cy="1217513"/>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marR="0" lvl="1" indent="0" algn="just" defTabSz="914400" rtl="0" eaLnBrk="1" fontAlgn="auto" latinLnBrk="0" hangingPunct="1">
              <a:lnSpc>
                <a:spcPts val="1600"/>
              </a:lnSpc>
              <a:spcBef>
                <a:spcPts val="600"/>
              </a:spcBef>
              <a:spcAft>
                <a:spcPts val="600"/>
              </a:spcAft>
              <a:buClr>
                <a:srgbClr val="00AAB4"/>
              </a:buClr>
              <a:buSzPct val="130000"/>
              <a:buFontTx/>
              <a:buNone/>
              <a:tabLst/>
              <a:defRPr/>
            </a:pPr>
            <a:r>
              <a:rPr kumimoji="0" lang="es-ES_tradnl" sz="1150" b="0" i="0" u="none" strike="noStrike" kern="1200" cap="none" spc="0" normalizeH="0" baseline="0" noProof="0" dirty="0">
                <a:ln>
                  <a:noFill/>
                </a:ln>
                <a:solidFill>
                  <a:srgbClr val="2A2A2A"/>
                </a:solidFill>
                <a:effectLst/>
                <a:uLnTx/>
                <a:uFillTx/>
                <a:latin typeface="BBVABentonSans"/>
                <a:ea typeface="+mn-ea"/>
                <a:cs typeface="+mn-cs"/>
                <a:sym typeface="BBVABentonSansLight"/>
              </a:rPr>
              <a:t>La identificación ideológica y la simpatía política condicionan también la confianza expresada hacia diferentes actores económicos. Si bien las empresas públicas resultan confiables en casi todos los segmentos, aumenta su valoración entre los que se identifican con la izquierda y los simpatizantes del PSOE y de Sumar y se sitúa por debajo del umbral de confianza entre los de Vox. La confianza hacia las </a:t>
            </a:r>
            <a:r>
              <a:rPr lang="es-ES_tradnl" sz="1150" kern="1200" dirty="0">
                <a:solidFill>
                  <a:srgbClr val="2A2A2A"/>
                </a:solidFill>
                <a:latin typeface="BBVABentonSans"/>
                <a:ea typeface="+mn-ea"/>
                <a:cs typeface="+mn-cs"/>
              </a:rPr>
              <a:t>empresas privadas es más alta entre quienes se ubican en la derecha y los simpatizantes del PP y Vox, mientras que la expresada hacia los sindicatos presenta una pauta inversa, mayor entre los de izquierda, el PSOE y Sumar y, muy baja, entre los de derecha, PP y Vox. </a:t>
            </a:r>
            <a:endParaRPr kumimoji="0" lang="es-ES_tradnl" sz="1150" b="0" i="0" u="none" strike="noStrike" kern="1200" cap="none" spc="0" normalizeH="0" baseline="0" noProof="0" dirty="0">
              <a:ln>
                <a:noFill/>
              </a:ln>
              <a:solidFill>
                <a:srgbClr val="2A2A2A"/>
              </a:solidFill>
              <a:effectLst/>
              <a:uLnTx/>
              <a:uFillTx/>
              <a:latin typeface="BBVABentonSans"/>
              <a:ea typeface="+mn-ea"/>
              <a:cs typeface="+mn-cs"/>
              <a:sym typeface="BBVABentonSansLight"/>
            </a:endParaRPr>
          </a:p>
        </p:txBody>
      </p:sp>
      <p:graphicFrame>
        <p:nvGraphicFramePr>
          <p:cNvPr id="45" name="Google Shape;195;p5">
            <a:extLst>
              <a:ext uri="{FF2B5EF4-FFF2-40B4-BE49-F238E27FC236}">
                <a16:creationId xmlns:a16="http://schemas.microsoft.com/office/drawing/2014/main" id="{5CC8EE22-A9CE-4344-A873-2C0FDA3295F3}"/>
              </a:ext>
            </a:extLst>
          </p:cNvPr>
          <p:cNvGraphicFramePr/>
          <p:nvPr>
            <p:extLst>
              <p:ext uri="{D42A27DB-BD31-4B8C-83A1-F6EECF244321}">
                <p14:modId xmlns:p14="http://schemas.microsoft.com/office/powerpoint/2010/main" val="2693034414"/>
              </p:ext>
            </p:extLst>
          </p:nvPr>
        </p:nvGraphicFramePr>
        <p:xfrm>
          <a:off x="3384159" y="1808001"/>
          <a:ext cx="2121044" cy="3297126"/>
        </p:xfrm>
        <a:graphic>
          <a:graphicData uri="http://schemas.openxmlformats.org/drawingml/2006/chart">
            <c:chart xmlns:c="http://schemas.openxmlformats.org/drawingml/2006/chart" xmlns:r="http://schemas.openxmlformats.org/officeDocument/2006/relationships" r:id="rId3"/>
          </a:graphicData>
        </a:graphic>
      </p:graphicFrame>
      <p:sp>
        <p:nvSpPr>
          <p:cNvPr id="47" name="Google Shape;189;p5">
            <a:extLst>
              <a:ext uri="{FF2B5EF4-FFF2-40B4-BE49-F238E27FC236}">
                <a16:creationId xmlns:a16="http://schemas.microsoft.com/office/drawing/2014/main" id="{8D2E8A04-DEE0-C24B-AC41-7D4AE86070B4}"/>
              </a:ext>
            </a:extLst>
          </p:cNvPr>
          <p:cNvSpPr txBox="1"/>
          <p:nvPr/>
        </p:nvSpPr>
        <p:spPr>
          <a:xfrm>
            <a:off x="5544966" y="1690699"/>
            <a:ext cx="1345123" cy="1745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rPr>
              <a:t>Empresas privadas</a:t>
            </a:r>
            <a:endParaRPr kumimoji="0"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endParaRPr>
          </a:p>
        </p:txBody>
      </p:sp>
      <p:sp>
        <p:nvSpPr>
          <p:cNvPr id="48" name="Google Shape;189;p5">
            <a:extLst>
              <a:ext uri="{FF2B5EF4-FFF2-40B4-BE49-F238E27FC236}">
                <a16:creationId xmlns:a16="http://schemas.microsoft.com/office/drawing/2014/main" id="{F0E04341-69C9-104B-948A-941106F37EB9}"/>
              </a:ext>
            </a:extLst>
          </p:cNvPr>
          <p:cNvSpPr txBox="1"/>
          <p:nvPr/>
        </p:nvSpPr>
        <p:spPr>
          <a:xfrm>
            <a:off x="7062233" y="1684595"/>
            <a:ext cx="1166887" cy="1745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rPr>
              <a:t>Sindicatos</a:t>
            </a:r>
            <a:endParaRPr kumimoji="0"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endParaRPr>
          </a:p>
        </p:txBody>
      </p:sp>
      <p:sp>
        <p:nvSpPr>
          <p:cNvPr id="49" name="Google Shape;189;p5">
            <a:extLst>
              <a:ext uri="{FF2B5EF4-FFF2-40B4-BE49-F238E27FC236}">
                <a16:creationId xmlns:a16="http://schemas.microsoft.com/office/drawing/2014/main" id="{11CFE876-BA4E-A944-9BEA-5B3DFB111A46}"/>
              </a:ext>
            </a:extLst>
          </p:cNvPr>
          <p:cNvSpPr txBox="1"/>
          <p:nvPr/>
        </p:nvSpPr>
        <p:spPr>
          <a:xfrm>
            <a:off x="3659423" y="1702010"/>
            <a:ext cx="1795915" cy="1745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105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rPr>
              <a:t>Empresas públicas</a:t>
            </a:r>
            <a:endParaRPr kumimoji="0"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endParaRPr>
          </a:p>
        </p:txBody>
      </p:sp>
      <p:graphicFrame>
        <p:nvGraphicFramePr>
          <p:cNvPr id="52" name="Google Shape;195;p5">
            <a:extLst>
              <a:ext uri="{FF2B5EF4-FFF2-40B4-BE49-F238E27FC236}">
                <a16:creationId xmlns:a16="http://schemas.microsoft.com/office/drawing/2014/main" id="{DE763E01-71F7-9D4C-BD16-19D600AE8E35}"/>
              </a:ext>
            </a:extLst>
          </p:cNvPr>
          <p:cNvGraphicFramePr/>
          <p:nvPr>
            <p:extLst>
              <p:ext uri="{D42A27DB-BD31-4B8C-83A1-F6EECF244321}">
                <p14:modId xmlns:p14="http://schemas.microsoft.com/office/powerpoint/2010/main" val="2608154076"/>
              </p:ext>
            </p:extLst>
          </p:nvPr>
        </p:nvGraphicFramePr>
        <p:xfrm>
          <a:off x="4780809" y="1808002"/>
          <a:ext cx="2121044" cy="3297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3" name="Google Shape;195;p5">
            <a:extLst>
              <a:ext uri="{FF2B5EF4-FFF2-40B4-BE49-F238E27FC236}">
                <a16:creationId xmlns:a16="http://schemas.microsoft.com/office/drawing/2014/main" id="{EF70C555-4EA1-5B46-A76A-BC0DD015DD64}"/>
              </a:ext>
            </a:extLst>
          </p:cNvPr>
          <p:cNvGraphicFramePr/>
          <p:nvPr>
            <p:extLst>
              <p:ext uri="{D42A27DB-BD31-4B8C-83A1-F6EECF244321}">
                <p14:modId xmlns:p14="http://schemas.microsoft.com/office/powerpoint/2010/main" val="3532102300"/>
              </p:ext>
            </p:extLst>
          </p:nvPr>
        </p:nvGraphicFramePr>
        <p:xfrm>
          <a:off x="6217123" y="1810089"/>
          <a:ext cx="2121044" cy="3297126"/>
        </p:xfrm>
        <a:graphic>
          <a:graphicData uri="http://schemas.openxmlformats.org/drawingml/2006/chart">
            <c:chart xmlns:c="http://schemas.openxmlformats.org/drawingml/2006/chart" xmlns:r="http://schemas.openxmlformats.org/officeDocument/2006/relationships" r:id="rId5"/>
          </a:graphicData>
        </a:graphic>
      </p:graphicFrame>
      <p:sp>
        <p:nvSpPr>
          <p:cNvPr id="12" name="CuadroTexto 11">
            <a:extLst>
              <a:ext uri="{FF2B5EF4-FFF2-40B4-BE49-F238E27FC236}">
                <a16:creationId xmlns:a16="http://schemas.microsoft.com/office/drawing/2014/main" id="{9F73F531-F01A-0641-84C6-1ED187C70DA6}"/>
              </a:ext>
            </a:extLst>
          </p:cNvPr>
          <p:cNvSpPr txBox="1"/>
          <p:nvPr/>
        </p:nvSpPr>
        <p:spPr>
          <a:xfrm>
            <a:off x="3874940" y="1859774"/>
            <a:ext cx="375424" cy="200055"/>
          </a:xfrm>
          <a:prstGeom prst="rect">
            <a:avLst/>
          </a:prstGeom>
          <a:noFill/>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AR" sz="700" b="1" i="0" u="none" strike="noStrike" kern="0" cap="none" spc="0" normalizeH="0" baseline="0" noProof="0" dirty="0">
                <a:ln>
                  <a:noFill/>
                </a:ln>
                <a:solidFill>
                  <a:srgbClr val="666666"/>
                </a:solidFill>
                <a:effectLst/>
                <a:uLnTx/>
                <a:uFillTx/>
                <a:latin typeface="BBVABentonSansLight"/>
                <a:sym typeface="BBVABentonSansLight"/>
              </a:rPr>
              <a:t>Total</a:t>
            </a:r>
          </a:p>
        </p:txBody>
      </p:sp>
      <p:sp>
        <p:nvSpPr>
          <p:cNvPr id="13" name="3 CuadroTexto">
            <a:extLst>
              <a:ext uri="{FF2B5EF4-FFF2-40B4-BE49-F238E27FC236}">
                <a16:creationId xmlns:a16="http://schemas.microsoft.com/office/drawing/2014/main" id="{C1A9035B-0DFC-2143-B54A-F4F2849943CA}"/>
              </a:ext>
            </a:extLst>
          </p:cNvPr>
          <p:cNvSpPr txBox="1"/>
          <p:nvPr/>
        </p:nvSpPr>
        <p:spPr>
          <a:xfrm>
            <a:off x="473010" y="2902450"/>
            <a:ext cx="1898009" cy="51296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marL="7938" marR="0" lvl="1" indent="0" algn="l" defTabSz="914400" rtl="0" eaLnBrk="1" fontAlgn="auto" latinLnBrk="0" hangingPunct="1">
              <a:lnSpc>
                <a:spcPts val="1000"/>
              </a:lnSpc>
              <a:spcBef>
                <a:spcPts val="300"/>
              </a:spcBef>
              <a:spcAft>
                <a:spcPts val="300"/>
              </a:spcAft>
              <a:buClr>
                <a:srgbClr val="00AAB4"/>
              </a:buClr>
              <a:buSzPct val="130000"/>
              <a:buFontTx/>
              <a:buNone/>
              <a:tabLst/>
              <a:defRPr/>
            </a:pPr>
            <a:r>
              <a:rPr kumimoji="0" lang="es-ES_tradnl" sz="900" b="0" i="0" u="none" strike="noStrike" kern="1200" cap="none" spc="0" normalizeH="0" baseline="0" noProof="0">
                <a:ln>
                  <a:noFill/>
                </a:ln>
                <a:solidFill>
                  <a:srgbClr val="666666"/>
                </a:solidFill>
                <a:effectLst/>
                <a:uLnTx/>
                <a:uFillTx/>
                <a:latin typeface="BBVABentonSans"/>
                <a:ea typeface="+mn-ea"/>
                <a:cs typeface="+mn-cs"/>
                <a:sym typeface="BBVABentonSansLight"/>
              </a:rPr>
              <a:t>Media en una escala  de 0 a 10, en la que 0 significa que “no tiene ninguna confianza” y 10 que “tiene muchísima confianza”. Base: 2.015 casos.</a:t>
            </a:r>
          </a:p>
        </p:txBody>
      </p:sp>
      <p:sp>
        <p:nvSpPr>
          <p:cNvPr id="14" name="3 CuadroTexto">
            <a:extLst>
              <a:ext uri="{FF2B5EF4-FFF2-40B4-BE49-F238E27FC236}">
                <a16:creationId xmlns:a16="http://schemas.microsoft.com/office/drawing/2014/main" id="{F73CAD5B-22E8-3F4A-B76F-B352D061C12C}"/>
              </a:ext>
            </a:extLst>
          </p:cNvPr>
          <p:cNvSpPr txBox="1"/>
          <p:nvPr/>
        </p:nvSpPr>
        <p:spPr>
          <a:xfrm>
            <a:off x="492125" y="2062048"/>
            <a:ext cx="1705667" cy="50783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marL="7938" marR="0" lvl="1" indent="0" algn="l" defTabSz="914400" rtl="0" eaLnBrk="1" fontAlgn="auto" latinLnBrk="0" hangingPunct="1">
              <a:lnSpc>
                <a:spcPct val="100000"/>
              </a:lnSpc>
              <a:spcBef>
                <a:spcPts val="0"/>
              </a:spcBef>
              <a:spcAft>
                <a:spcPts val="0"/>
              </a:spcAft>
              <a:buClr>
                <a:srgbClr val="00AAB4"/>
              </a:buClr>
              <a:buSzPct val="130000"/>
              <a:buFontTx/>
              <a:buNone/>
              <a:tabLst/>
              <a:defRPr/>
            </a:pPr>
            <a:r>
              <a:rPr kumimoji="0" lang="es-ES_tradnl" sz="1100" b="1" i="0" u="none" strike="noStrike" kern="1200" cap="none" spc="0" normalizeH="0" baseline="0" noProof="0" dirty="0">
                <a:ln>
                  <a:noFill/>
                </a:ln>
                <a:solidFill>
                  <a:srgbClr val="666666"/>
                </a:solidFill>
                <a:effectLst/>
                <a:uLnTx/>
                <a:uFillTx/>
                <a:latin typeface="BBVABentonSans"/>
                <a:ea typeface="+mn-ea"/>
                <a:cs typeface="+mn-cs"/>
                <a:sym typeface="BBVABentonSansLight"/>
              </a:rPr>
              <a:t>En general, ¿en qué medida confía en cada una de las siguientes organizaciones? </a:t>
            </a:r>
          </a:p>
        </p:txBody>
      </p:sp>
      <p:sp>
        <p:nvSpPr>
          <p:cNvPr id="15" name="1 Título">
            <a:extLst>
              <a:ext uri="{FF2B5EF4-FFF2-40B4-BE49-F238E27FC236}">
                <a16:creationId xmlns:a16="http://schemas.microsoft.com/office/drawing/2014/main" id="{B06B2F37-507D-6C40-89F0-4FDF225B907B}"/>
              </a:ext>
            </a:extLst>
          </p:cNvPr>
          <p:cNvSpPr txBox="1">
            <a:spLocks/>
          </p:cNvSpPr>
          <p:nvPr/>
        </p:nvSpPr>
        <p:spPr>
          <a:xfrm>
            <a:off x="503385" y="473085"/>
            <a:ext cx="4648453" cy="220676"/>
          </a:xfrm>
          <a:prstGeom prst="rect">
            <a:avLst/>
          </a:prstGeom>
        </p:spPr>
        <p:txBody>
          <a:bodyPr wrap="square" lIns="0" tIns="17831" rIns="0" bIns="17831">
            <a:spAutoFit/>
          </a:bodyPr>
          <a:lstStyle>
            <a:defPPr>
              <a:defRPr lang="en-US"/>
            </a:defPPr>
            <a:lvl1pPr marR="0" lvl="0" indent="0" defTabSz="356599" eaLnBrk="0" fontAlgn="auto" hangingPunct="0">
              <a:lnSpc>
                <a:spcPct val="100000"/>
              </a:lnSpc>
              <a:spcBef>
                <a:spcPts val="0"/>
              </a:spcBef>
              <a:spcAft>
                <a:spcPts val="0"/>
              </a:spcAft>
              <a:buClrTx/>
              <a:buSzTx/>
              <a:buFontTx/>
              <a:buNone/>
              <a:tabLst/>
              <a:defRPr kumimoji="0" sz="1200" b="1" i="0" u="none" strike="noStrike" cap="none" spc="0" normalizeH="0" baseline="0">
                <a:ln>
                  <a:noFill/>
                </a:ln>
                <a:solidFill>
                  <a:srgbClr val="02A59C"/>
                </a:solidFill>
                <a:effectLst/>
                <a:uLnTx/>
                <a:uFillTx/>
                <a:latin typeface="BBVABentonSans"/>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kern="1200" dirty="0">
                <a:cs typeface="+mn-cs"/>
              </a:rPr>
              <a:t>Actores económicos</a:t>
            </a:r>
          </a:p>
        </p:txBody>
      </p:sp>
    </p:spTree>
    <p:extLst>
      <p:ext uri="{BB962C8B-B14F-4D97-AF65-F5344CB8AC3E}">
        <p14:creationId xmlns:p14="http://schemas.microsoft.com/office/powerpoint/2010/main" val="943392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a:extLst>
              <a:ext uri="{FF2B5EF4-FFF2-40B4-BE49-F238E27FC236}">
                <a16:creationId xmlns:a16="http://schemas.microsoft.com/office/drawing/2014/main" id="{F3501298-D1ED-CB9D-BD53-314D3BE0FC8A}"/>
              </a:ext>
            </a:extLst>
          </p:cNvPr>
          <p:cNvSpPr txBox="1"/>
          <p:nvPr/>
        </p:nvSpPr>
        <p:spPr>
          <a:xfrm>
            <a:off x="473010" y="664955"/>
            <a:ext cx="8532694" cy="1308050"/>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just" hangingPunct="1">
              <a:lnSpc>
                <a:spcPts val="1500"/>
              </a:lnSpc>
              <a:spcBef>
                <a:spcPts val="600"/>
              </a:spcBef>
              <a:spcAft>
                <a:spcPts val="600"/>
              </a:spcAft>
              <a:buClr>
                <a:srgbClr val="00AAB4"/>
              </a:buClr>
              <a:buSzPct val="130000"/>
              <a:defRPr/>
            </a:pPr>
            <a:r>
              <a:rPr lang="es-ES_tradnl" sz="1200" kern="1200" dirty="0">
                <a:solidFill>
                  <a:srgbClr val="2A2A2A"/>
                </a:solidFill>
                <a:latin typeface="BBVABentonSans"/>
              </a:rPr>
              <a:t>También la ideología y simpatía política son las facetas que introducen mayores diferencias en la confianza en otras instituciones como las organizaciones ecologistas o la Iglesia. Las primeras resultan muy confiables para los de izquierda y los simpatizantes del PSOE y Sumar, y no llegan al umbral medio de confianza entre los simpatizantes de derechas. Por el contrario, confían en la Iglesia los de derecha y, especialmente, los simpatizantes del PP, mientras que disminuye la confianza –en este </a:t>
            </a:r>
            <a:r>
              <a:rPr lang="es-ES_tradnl" sz="1200" kern="1200" dirty="0" smtClean="0">
                <a:solidFill>
                  <a:srgbClr val="2A2A2A"/>
                </a:solidFill>
                <a:latin typeface="BBVABentonSans"/>
              </a:rPr>
              <a:t>orden– </a:t>
            </a:r>
            <a:r>
              <a:rPr lang="es-ES_tradnl" sz="1200" kern="1200" dirty="0">
                <a:solidFill>
                  <a:srgbClr val="2A2A2A"/>
                </a:solidFill>
                <a:latin typeface="BBVABentonSans"/>
              </a:rPr>
              <a:t>entre los simpatizantes de Vox y, de manera más marcada, entre los del PSOE y  Sumar. </a:t>
            </a:r>
          </a:p>
          <a:p>
            <a:pPr marL="7938" lvl="1" indent="0" algn="just" hangingPunct="1">
              <a:lnSpc>
                <a:spcPts val="1500"/>
              </a:lnSpc>
              <a:spcBef>
                <a:spcPts val="600"/>
              </a:spcBef>
              <a:spcAft>
                <a:spcPts val="600"/>
              </a:spcAft>
              <a:buClr>
                <a:srgbClr val="00AAB4"/>
              </a:buClr>
              <a:buSzPct val="130000"/>
              <a:defRPr/>
            </a:pPr>
            <a:endPar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endParaRPr>
          </a:p>
        </p:txBody>
      </p:sp>
      <p:sp>
        <p:nvSpPr>
          <p:cNvPr id="47" name="Google Shape;189;p5">
            <a:extLst>
              <a:ext uri="{FF2B5EF4-FFF2-40B4-BE49-F238E27FC236}">
                <a16:creationId xmlns:a16="http://schemas.microsoft.com/office/drawing/2014/main" id="{8D2E8A04-DEE0-C24B-AC41-7D4AE86070B4}"/>
              </a:ext>
            </a:extLst>
          </p:cNvPr>
          <p:cNvSpPr txBox="1"/>
          <p:nvPr/>
        </p:nvSpPr>
        <p:spPr>
          <a:xfrm>
            <a:off x="5784171" y="1976995"/>
            <a:ext cx="1345123" cy="1745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rPr>
              <a:t>Iglesia católica</a:t>
            </a:r>
            <a:endParaRPr kumimoji="0"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endParaRPr>
          </a:p>
        </p:txBody>
      </p:sp>
      <p:graphicFrame>
        <p:nvGraphicFramePr>
          <p:cNvPr id="52" name="Google Shape;195;p5">
            <a:extLst>
              <a:ext uri="{FF2B5EF4-FFF2-40B4-BE49-F238E27FC236}">
                <a16:creationId xmlns:a16="http://schemas.microsoft.com/office/drawing/2014/main" id="{DE763E01-71F7-9D4C-BD16-19D600AE8E35}"/>
              </a:ext>
            </a:extLst>
          </p:cNvPr>
          <p:cNvGraphicFramePr/>
          <p:nvPr>
            <p:extLst>
              <p:ext uri="{D42A27DB-BD31-4B8C-83A1-F6EECF244321}">
                <p14:modId xmlns:p14="http://schemas.microsoft.com/office/powerpoint/2010/main" val="1138350887"/>
              </p:ext>
            </p:extLst>
          </p:nvPr>
        </p:nvGraphicFramePr>
        <p:xfrm>
          <a:off x="5131112" y="2141204"/>
          <a:ext cx="2042120" cy="2979224"/>
        </p:xfrm>
        <a:graphic>
          <a:graphicData uri="http://schemas.openxmlformats.org/drawingml/2006/chart">
            <c:chart xmlns:c="http://schemas.openxmlformats.org/drawingml/2006/chart" xmlns:r="http://schemas.openxmlformats.org/officeDocument/2006/relationships" r:id="rId2"/>
          </a:graphicData>
        </a:graphic>
      </p:graphicFrame>
      <p:sp>
        <p:nvSpPr>
          <p:cNvPr id="16" name="Google Shape;189;p5">
            <a:extLst>
              <a:ext uri="{FF2B5EF4-FFF2-40B4-BE49-F238E27FC236}">
                <a16:creationId xmlns:a16="http://schemas.microsoft.com/office/drawing/2014/main" id="{73C8F0FD-03DF-3B4B-8493-E7A7060D414C}"/>
              </a:ext>
            </a:extLst>
          </p:cNvPr>
          <p:cNvSpPr txBox="1"/>
          <p:nvPr/>
        </p:nvSpPr>
        <p:spPr>
          <a:xfrm>
            <a:off x="3523604" y="1907867"/>
            <a:ext cx="1345123" cy="1745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rPr>
              <a:t>Organizaciones ecologistas</a:t>
            </a:r>
            <a:endParaRPr kumimoji="0"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endParaRPr>
          </a:p>
        </p:txBody>
      </p:sp>
      <p:graphicFrame>
        <p:nvGraphicFramePr>
          <p:cNvPr id="17" name="Google Shape;195;p5">
            <a:extLst>
              <a:ext uri="{FF2B5EF4-FFF2-40B4-BE49-F238E27FC236}">
                <a16:creationId xmlns:a16="http://schemas.microsoft.com/office/drawing/2014/main" id="{1609397B-30BA-434E-8290-4B80952986CF}"/>
              </a:ext>
            </a:extLst>
          </p:cNvPr>
          <p:cNvGraphicFramePr/>
          <p:nvPr>
            <p:extLst>
              <p:ext uri="{D42A27DB-BD31-4B8C-83A1-F6EECF244321}">
                <p14:modId xmlns:p14="http://schemas.microsoft.com/office/powerpoint/2010/main" val="3685022483"/>
              </p:ext>
            </p:extLst>
          </p:nvPr>
        </p:nvGraphicFramePr>
        <p:xfrm>
          <a:off x="3286464" y="2141204"/>
          <a:ext cx="1915394" cy="2942240"/>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a16="http://schemas.microsoft.com/office/drawing/2014/main" id="{27090B9B-0E0E-5A41-9F54-732B625A9209}"/>
              </a:ext>
            </a:extLst>
          </p:cNvPr>
          <p:cNvSpPr txBox="1"/>
          <p:nvPr/>
        </p:nvSpPr>
        <p:spPr>
          <a:xfrm>
            <a:off x="3835065" y="2177509"/>
            <a:ext cx="422656" cy="20005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AR" sz="700" b="1" i="0" u="none" strike="noStrike" kern="0" cap="none" spc="0" normalizeH="0" baseline="0" noProof="0" dirty="0">
                <a:ln>
                  <a:noFill/>
                </a:ln>
                <a:solidFill>
                  <a:srgbClr val="666666"/>
                </a:solidFill>
                <a:effectLst/>
                <a:uLnTx/>
                <a:uFillTx/>
                <a:latin typeface="BBVABentonSansLight"/>
                <a:sym typeface="BBVABentonSansLight"/>
              </a:rPr>
              <a:t>Total</a:t>
            </a:r>
          </a:p>
        </p:txBody>
      </p:sp>
      <p:sp>
        <p:nvSpPr>
          <p:cNvPr id="13" name="3 CuadroTexto">
            <a:extLst>
              <a:ext uri="{FF2B5EF4-FFF2-40B4-BE49-F238E27FC236}">
                <a16:creationId xmlns:a16="http://schemas.microsoft.com/office/drawing/2014/main" id="{84F60915-0BF3-7B41-A179-D66E2B2D56B9}"/>
              </a:ext>
            </a:extLst>
          </p:cNvPr>
          <p:cNvSpPr txBox="1"/>
          <p:nvPr/>
        </p:nvSpPr>
        <p:spPr>
          <a:xfrm>
            <a:off x="473010" y="2722366"/>
            <a:ext cx="1898009" cy="51296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marL="7938" marR="0" lvl="1" indent="0" algn="l" defTabSz="914400" rtl="0" eaLnBrk="1" fontAlgn="auto" latinLnBrk="0" hangingPunct="1">
              <a:lnSpc>
                <a:spcPts val="1000"/>
              </a:lnSpc>
              <a:spcBef>
                <a:spcPts val="300"/>
              </a:spcBef>
              <a:spcAft>
                <a:spcPts val="300"/>
              </a:spcAft>
              <a:buClr>
                <a:srgbClr val="00AAB4"/>
              </a:buClr>
              <a:buSzPct val="130000"/>
              <a:buFontTx/>
              <a:buNone/>
              <a:tabLst/>
              <a:defRPr/>
            </a:pPr>
            <a:r>
              <a:rPr kumimoji="0" lang="es-ES_tradnl" sz="900" b="0" i="0" u="none" strike="noStrike" kern="1200" cap="none" spc="0" normalizeH="0" baseline="0" noProof="0" dirty="0">
                <a:ln>
                  <a:noFill/>
                </a:ln>
                <a:solidFill>
                  <a:srgbClr val="666666"/>
                </a:solidFill>
                <a:effectLst/>
                <a:uLnTx/>
                <a:uFillTx/>
                <a:latin typeface="BBVABentonSans"/>
                <a:ea typeface="+mn-ea"/>
                <a:cs typeface="+mn-cs"/>
                <a:sym typeface="BBVABentonSansLight"/>
              </a:rPr>
              <a:t>Media en una escala  de 0 a 10, en la que 0 significa que “no tiene ninguna confianza” y 10 que “tiene muchísima confianza”. Base: 2.015 casos.</a:t>
            </a:r>
          </a:p>
        </p:txBody>
      </p:sp>
      <p:sp>
        <p:nvSpPr>
          <p:cNvPr id="14" name="3 CuadroTexto">
            <a:extLst>
              <a:ext uri="{FF2B5EF4-FFF2-40B4-BE49-F238E27FC236}">
                <a16:creationId xmlns:a16="http://schemas.microsoft.com/office/drawing/2014/main" id="{B91014AD-F4A4-EA4B-A664-704CAED0F064}"/>
              </a:ext>
            </a:extLst>
          </p:cNvPr>
          <p:cNvSpPr txBox="1"/>
          <p:nvPr/>
        </p:nvSpPr>
        <p:spPr>
          <a:xfrm>
            <a:off x="473010" y="2023622"/>
            <a:ext cx="1705667" cy="50783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marL="7938" marR="0" lvl="1" indent="0" algn="l" defTabSz="914400" rtl="0" eaLnBrk="1" fontAlgn="auto" latinLnBrk="0" hangingPunct="1">
              <a:lnSpc>
                <a:spcPct val="100000"/>
              </a:lnSpc>
              <a:spcBef>
                <a:spcPts val="0"/>
              </a:spcBef>
              <a:spcAft>
                <a:spcPts val="0"/>
              </a:spcAft>
              <a:buClr>
                <a:srgbClr val="00AAB4"/>
              </a:buClr>
              <a:buSzPct val="130000"/>
              <a:buFontTx/>
              <a:buNone/>
              <a:tabLst/>
              <a:defRPr/>
            </a:pPr>
            <a:r>
              <a:rPr kumimoji="0" lang="es-ES_tradnl" sz="1100" b="1" i="0" u="none" strike="noStrike" kern="1200" cap="none" spc="0" normalizeH="0" baseline="0" noProof="0" dirty="0">
                <a:ln>
                  <a:noFill/>
                </a:ln>
                <a:solidFill>
                  <a:srgbClr val="666666"/>
                </a:solidFill>
                <a:effectLst/>
                <a:uLnTx/>
                <a:uFillTx/>
                <a:latin typeface="BBVABentonSans"/>
                <a:ea typeface="+mn-ea"/>
                <a:cs typeface="+mn-cs"/>
                <a:sym typeface="BBVABentonSansLight"/>
              </a:rPr>
              <a:t>En general, ¿en qué medida confía en cada una de las siguientes organizaciones? </a:t>
            </a:r>
          </a:p>
        </p:txBody>
      </p:sp>
      <p:sp>
        <p:nvSpPr>
          <p:cNvPr id="15" name="Título 1">
            <a:extLst>
              <a:ext uri="{FF2B5EF4-FFF2-40B4-BE49-F238E27FC236}">
                <a16:creationId xmlns:a16="http://schemas.microsoft.com/office/drawing/2014/main" id="{EE427C3D-4408-DF4D-BBCB-1A3468F62354}"/>
              </a:ext>
            </a:extLst>
          </p:cNvPr>
          <p:cNvSpPr>
            <a:spLocks noGrp="1"/>
          </p:cNvSpPr>
          <p:nvPr>
            <p:ph type="title"/>
          </p:nvPr>
        </p:nvSpPr>
        <p:spPr>
          <a:xfrm>
            <a:off x="473010" y="197603"/>
            <a:ext cx="6903218" cy="346365"/>
          </a:xfrm>
        </p:spPr>
        <p:txBody>
          <a:bodyPr/>
          <a:lstStyle/>
          <a:p>
            <a:r>
              <a:rPr lang="es-ES" sz="1800" dirty="0">
                <a:solidFill>
                  <a:srgbClr val="084481"/>
                </a:solidFill>
              </a:rPr>
              <a:t>Confianza en instituciones según segmentos</a:t>
            </a:r>
          </a:p>
        </p:txBody>
      </p:sp>
      <p:sp>
        <p:nvSpPr>
          <p:cNvPr id="18" name="1 Título">
            <a:extLst>
              <a:ext uri="{FF2B5EF4-FFF2-40B4-BE49-F238E27FC236}">
                <a16:creationId xmlns:a16="http://schemas.microsoft.com/office/drawing/2014/main" id="{B184192B-2471-1B40-B4C8-4C7F53B09AFA}"/>
              </a:ext>
            </a:extLst>
          </p:cNvPr>
          <p:cNvSpPr txBox="1">
            <a:spLocks/>
          </p:cNvSpPr>
          <p:nvPr/>
        </p:nvSpPr>
        <p:spPr>
          <a:xfrm>
            <a:off x="473010" y="418749"/>
            <a:ext cx="4014469" cy="220676"/>
          </a:xfrm>
          <a:prstGeom prst="rect">
            <a:avLst/>
          </a:prstGeom>
        </p:spPr>
        <p:txBody>
          <a:bodyPr wrap="square" lIns="0" tIns="17831" rIns="0" bIns="17831">
            <a:spAutoFit/>
          </a:bodyPr>
          <a:lstStyle>
            <a:defPPr>
              <a:defRPr lang="en-US"/>
            </a:defPPr>
            <a:lvl1pPr marR="0" lvl="0" indent="0" defTabSz="356599" eaLnBrk="0" fontAlgn="auto" hangingPunct="0">
              <a:lnSpc>
                <a:spcPct val="100000"/>
              </a:lnSpc>
              <a:spcBef>
                <a:spcPts val="0"/>
              </a:spcBef>
              <a:spcAft>
                <a:spcPts val="0"/>
              </a:spcAft>
              <a:buClrTx/>
              <a:buSzTx/>
              <a:buFontTx/>
              <a:buNone/>
              <a:tabLst/>
              <a:defRPr kumimoji="0" sz="1200" b="1" i="0" u="none" strike="noStrike" cap="none" spc="0" normalizeH="0" baseline="0">
                <a:ln>
                  <a:noFill/>
                </a:ln>
                <a:solidFill>
                  <a:srgbClr val="02A59C"/>
                </a:solidFill>
                <a:effectLst/>
                <a:uLnTx/>
                <a:uFillTx/>
                <a:latin typeface="BBVABentonSans"/>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kern="1200" dirty="0">
                <a:cs typeface="+mn-cs"/>
              </a:rPr>
              <a:t>Otras áreas y organizaciones</a:t>
            </a:r>
          </a:p>
        </p:txBody>
      </p:sp>
    </p:spTree>
    <p:extLst>
      <p:ext uri="{BB962C8B-B14F-4D97-AF65-F5344CB8AC3E}">
        <p14:creationId xmlns:p14="http://schemas.microsoft.com/office/powerpoint/2010/main" val="3746132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a:xfrm>
            <a:off x="473010" y="254328"/>
            <a:ext cx="6884100" cy="342000"/>
          </a:xfrm>
        </p:spPr>
        <p:txBody>
          <a:bodyPr/>
          <a:lstStyle/>
          <a:p>
            <a:r>
              <a:rPr lang="es-ES" sz="1800" dirty="0">
                <a:solidFill>
                  <a:srgbClr val="084481"/>
                </a:solidFill>
              </a:rPr>
              <a:t>Confianza en instituciones según segmentos</a:t>
            </a:r>
          </a:p>
        </p:txBody>
      </p:sp>
      <p:sp>
        <p:nvSpPr>
          <p:cNvPr id="47" name="Google Shape;189;p5">
            <a:extLst>
              <a:ext uri="{FF2B5EF4-FFF2-40B4-BE49-F238E27FC236}">
                <a16:creationId xmlns:a16="http://schemas.microsoft.com/office/drawing/2014/main" id="{8D2E8A04-DEE0-C24B-AC41-7D4AE86070B4}"/>
              </a:ext>
            </a:extLst>
          </p:cNvPr>
          <p:cNvSpPr txBox="1"/>
          <p:nvPr/>
        </p:nvSpPr>
        <p:spPr>
          <a:xfrm>
            <a:off x="4794934" y="1728000"/>
            <a:ext cx="1345123" cy="1745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rPr>
              <a:t>La radio privada</a:t>
            </a:r>
            <a:endParaRPr kumimoji="0"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endParaRPr>
          </a:p>
        </p:txBody>
      </p:sp>
      <p:sp>
        <p:nvSpPr>
          <p:cNvPr id="48" name="Google Shape;189;p5">
            <a:extLst>
              <a:ext uri="{FF2B5EF4-FFF2-40B4-BE49-F238E27FC236}">
                <a16:creationId xmlns:a16="http://schemas.microsoft.com/office/drawing/2014/main" id="{F0E04341-69C9-104B-948A-941106F37EB9}"/>
              </a:ext>
            </a:extLst>
          </p:cNvPr>
          <p:cNvSpPr txBox="1"/>
          <p:nvPr/>
        </p:nvSpPr>
        <p:spPr>
          <a:xfrm>
            <a:off x="6209990" y="1728000"/>
            <a:ext cx="1166887" cy="1745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rPr>
              <a:t>Los periódicos</a:t>
            </a:r>
            <a:endParaRPr kumimoji="0"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endParaRPr>
          </a:p>
        </p:txBody>
      </p:sp>
      <p:sp>
        <p:nvSpPr>
          <p:cNvPr id="49" name="Google Shape;189;p5">
            <a:extLst>
              <a:ext uri="{FF2B5EF4-FFF2-40B4-BE49-F238E27FC236}">
                <a16:creationId xmlns:a16="http://schemas.microsoft.com/office/drawing/2014/main" id="{11CFE876-BA4E-A944-9BEA-5B3DFB111A46}"/>
              </a:ext>
            </a:extLst>
          </p:cNvPr>
          <p:cNvSpPr txBox="1"/>
          <p:nvPr/>
        </p:nvSpPr>
        <p:spPr>
          <a:xfrm>
            <a:off x="2896634" y="1728000"/>
            <a:ext cx="1795915" cy="1745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105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rPr>
              <a:t>La radio pública</a:t>
            </a:r>
            <a:endParaRPr kumimoji="0"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endParaRPr>
          </a:p>
        </p:txBody>
      </p:sp>
      <p:graphicFrame>
        <p:nvGraphicFramePr>
          <p:cNvPr id="52" name="Google Shape;195;p5">
            <a:extLst>
              <a:ext uri="{FF2B5EF4-FFF2-40B4-BE49-F238E27FC236}">
                <a16:creationId xmlns:a16="http://schemas.microsoft.com/office/drawing/2014/main" id="{DE763E01-71F7-9D4C-BD16-19D600AE8E35}"/>
              </a:ext>
            </a:extLst>
          </p:cNvPr>
          <p:cNvGraphicFramePr/>
          <p:nvPr>
            <p:extLst>
              <p:ext uri="{D42A27DB-BD31-4B8C-83A1-F6EECF244321}">
                <p14:modId xmlns:p14="http://schemas.microsoft.com/office/powerpoint/2010/main" val="959873413"/>
              </p:ext>
            </p:extLst>
          </p:nvPr>
        </p:nvGraphicFramePr>
        <p:xfrm>
          <a:off x="4030777" y="1844287"/>
          <a:ext cx="2121044" cy="3297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3" name="Google Shape;195;p5">
            <a:extLst>
              <a:ext uri="{FF2B5EF4-FFF2-40B4-BE49-F238E27FC236}">
                <a16:creationId xmlns:a16="http://schemas.microsoft.com/office/drawing/2014/main" id="{EF70C555-4EA1-5B46-A76A-BC0DD015DD64}"/>
              </a:ext>
            </a:extLst>
          </p:cNvPr>
          <p:cNvGraphicFramePr/>
          <p:nvPr>
            <p:extLst>
              <p:ext uri="{D42A27DB-BD31-4B8C-83A1-F6EECF244321}">
                <p14:modId xmlns:p14="http://schemas.microsoft.com/office/powerpoint/2010/main" val="4274156374"/>
              </p:ext>
            </p:extLst>
          </p:nvPr>
        </p:nvGraphicFramePr>
        <p:xfrm>
          <a:off x="5467091" y="1846374"/>
          <a:ext cx="2121044" cy="3297126"/>
        </p:xfrm>
        <a:graphic>
          <a:graphicData uri="http://schemas.openxmlformats.org/drawingml/2006/chart">
            <c:chart xmlns:c="http://schemas.openxmlformats.org/drawingml/2006/chart" xmlns:r="http://schemas.openxmlformats.org/officeDocument/2006/relationships" r:id="rId4"/>
          </a:graphicData>
        </a:graphic>
      </p:graphicFrame>
      <p:sp>
        <p:nvSpPr>
          <p:cNvPr id="14" name="CuadroTexto 13">
            <a:extLst>
              <a:ext uri="{FF2B5EF4-FFF2-40B4-BE49-F238E27FC236}">
                <a16:creationId xmlns:a16="http://schemas.microsoft.com/office/drawing/2014/main" id="{8A55216A-B722-6B43-AE1A-407EADE0CF6B}"/>
              </a:ext>
            </a:extLst>
          </p:cNvPr>
          <p:cNvSpPr txBox="1"/>
          <p:nvPr/>
        </p:nvSpPr>
        <p:spPr>
          <a:xfrm>
            <a:off x="3089558" y="1885454"/>
            <a:ext cx="375424" cy="200055"/>
          </a:xfrm>
          <a:prstGeom prst="rect">
            <a:avLst/>
          </a:prstGeom>
          <a:noFill/>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AR" sz="700" b="1" i="0" u="none" strike="noStrike" kern="0" cap="none" spc="0" normalizeH="0" baseline="0" noProof="0">
                <a:ln>
                  <a:noFill/>
                </a:ln>
                <a:solidFill>
                  <a:srgbClr val="666666"/>
                </a:solidFill>
                <a:effectLst/>
                <a:uLnTx/>
                <a:uFillTx/>
                <a:latin typeface="BBVABentonSansLight"/>
                <a:sym typeface="BBVABentonSansLight"/>
              </a:rPr>
              <a:t>Total</a:t>
            </a:r>
          </a:p>
        </p:txBody>
      </p:sp>
      <p:sp>
        <p:nvSpPr>
          <p:cNvPr id="15" name="3 CuadroTexto">
            <a:extLst>
              <a:ext uri="{FF2B5EF4-FFF2-40B4-BE49-F238E27FC236}">
                <a16:creationId xmlns:a16="http://schemas.microsoft.com/office/drawing/2014/main" id="{8E6DE619-F838-144D-A73C-8211891070F0}"/>
              </a:ext>
            </a:extLst>
          </p:cNvPr>
          <p:cNvSpPr txBox="1"/>
          <p:nvPr/>
        </p:nvSpPr>
        <p:spPr>
          <a:xfrm>
            <a:off x="492125" y="650601"/>
            <a:ext cx="8543388" cy="961802"/>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just" hangingPunct="1">
              <a:lnSpc>
                <a:spcPts val="1500"/>
              </a:lnSpc>
              <a:spcBef>
                <a:spcPts val="600"/>
              </a:spcBef>
              <a:buClr>
                <a:srgbClr val="00AAB4"/>
              </a:buClr>
              <a:buSzPct val="130000"/>
              <a:defRPr/>
            </a:pPr>
            <a:r>
              <a:rPr lang="es-ES_tradnl" sz="1200" kern="1200" dirty="0">
                <a:solidFill>
                  <a:srgbClr val="2A2A2A"/>
                </a:solidFill>
                <a:latin typeface="BBVABentonSans"/>
                <a:ea typeface="+mn-ea"/>
                <a:cs typeface="+mn-cs"/>
              </a:rPr>
              <a:t>Con respecto a los medios de comunicación, la confianza en la radio es desigual según sea la titularidad. Mientras que quienes se ubican ideológicamente en la izquierda, los simpatizantes del PSOE y de Sumar confían más en la radio pública, los que se ubican en la derecha y los simpatizantes del PP confían más en la </a:t>
            </a:r>
            <a:r>
              <a:rPr lang="es-ES_tradnl" sz="1200" kern="1200" dirty="0" smtClean="0">
                <a:solidFill>
                  <a:srgbClr val="2A2A2A"/>
                </a:solidFill>
                <a:latin typeface="BBVABentonSans"/>
                <a:ea typeface="+mn-ea"/>
                <a:cs typeface="+mn-cs"/>
              </a:rPr>
              <a:t>privada </a:t>
            </a:r>
            <a:r>
              <a:rPr kumimoji="0" lang="es-ES_tradnl" sz="1200" b="0" i="0" u="none" strike="noStrike" kern="1200" cap="none" spc="0" normalizeH="0" baseline="0" noProof="0" dirty="0" smtClean="0">
                <a:ln>
                  <a:noFill/>
                </a:ln>
                <a:solidFill>
                  <a:srgbClr val="2A2A2A"/>
                </a:solidFill>
                <a:effectLst/>
                <a:uLnTx/>
                <a:uFillTx/>
                <a:latin typeface="BBVABentonSans"/>
                <a:ea typeface="+mn-ea"/>
                <a:cs typeface="+mn-cs"/>
                <a:sym typeface="BBVABentonSansLight"/>
              </a:rPr>
              <a:t>La </a:t>
            </a: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confianza en los periódicos no se diferencia tanto según ideología, mientras que las redes sociales, aunque por debajo del umbral de confianza en todos los casos, resultan mejor valoradas entre los de derecha  y especialmente por los simpatizantes de Vox. </a:t>
            </a:r>
          </a:p>
        </p:txBody>
      </p:sp>
      <p:graphicFrame>
        <p:nvGraphicFramePr>
          <p:cNvPr id="13" name="Google Shape;195;p5">
            <a:extLst>
              <a:ext uri="{FF2B5EF4-FFF2-40B4-BE49-F238E27FC236}">
                <a16:creationId xmlns:a16="http://schemas.microsoft.com/office/drawing/2014/main" id="{BDAF217D-7CD5-C944-84B9-CE443FA02605}"/>
              </a:ext>
            </a:extLst>
          </p:cNvPr>
          <p:cNvGraphicFramePr/>
          <p:nvPr>
            <p:extLst>
              <p:ext uri="{D42A27DB-BD31-4B8C-83A1-F6EECF244321}">
                <p14:modId xmlns:p14="http://schemas.microsoft.com/office/powerpoint/2010/main" val="2431709807"/>
              </p:ext>
            </p:extLst>
          </p:nvPr>
        </p:nvGraphicFramePr>
        <p:xfrm>
          <a:off x="2578945" y="1833681"/>
          <a:ext cx="2121044" cy="3297126"/>
        </p:xfrm>
        <a:graphic>
          <a:graphicData uri="http://schemas.openxmlformats.org/drawingml/2006/chart">
            <c:chart xmlns:c="http://schemas.openxmlformats.org/drawingml/2006/chart" xmlns:r="http://schemas.openxmlformats.org/officeDocument/2006/relationships" r:id="rId5"/>
          </a:graphicData>
        </a:graphic>
      </p:graphicFrame>
      <p:sp>
        <p:nvSpPr>
          <p:cNvPr id="18" name="Google Shape;189;p5">
            <a:extLst>
              <a:ext uri="{FF2B5EF4-FFF2-40B4-BE49-F238E27FC236}">
                <a16:creationId xmlns:a16="http://schemas.microsoft.com/office/drawing/2014/main" id="{E7657512-BD16-DC4B-9CC9-5BE6E977A034}"/>
              </a:ext>
            </a:extLst>
          </p:cNvPr>
          <p:cNvSpPr txBox="1"/>
          <p:nvPr/>
        </p:nvSpPr>
        <p:spPr>
          <a:xfrm>
            <a:off x="7484360" y="1728000"/>
            <a:ext cx="1491431" cy="1745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rPr>
              <a:t>Las redes sociales</a:t>
            </a:r>
            <a:endParaRPr kumimoji="0"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endParaRPr>
          </a:p>
        </p:txBody>
      </p:sp>
      <p:graphicFrame>
        <p:nvGraphicFramePr>
          <p:cNvPr id="19" name="Google Shape;195;p5">
            <a:extLst>
              <a:ext uri="{FF2B5EF4-FFF2-40B4-BE49-F238E27FC236}">
                <a16:creationId xmlns:a16="http://schemas.microsoft.com/office/drawing/2014/main" id="{729DCBC6-D2D2-BB44-8B10-98C8498C8B63}"/>
              </a:ext>
            </a:extLst>
          </p:cNvPr>
          <p:cNvGraphicFramePr/>
          <p:nvPr>
            <p:extLst>
              <p:ext uri="{D42A27DB-BD31-4B8C-83A1-F6EECF244321}">
                <p14:modId xmlns:p14="http://schemas.microsoft.com/office/powerpoint/2010/main" val="3848889088"/>
              </p:ext>
            </p:extLst>
          </p:nvPr>
        </p:nvGraphicFramePr>
        <p:xfrm>
          <a:off x="6959278" y="1845961"/>
          <a:ext cx="2121044" cy="3297126"/>
        </p:xfrm>
        <a:graphic>
          <a:graphicData uri="http://schemas.openxmlformats.org/drawingml/2006/chart">
            <c:chart xmlns:c="http://schemas.openxmlformats.org/drawingml/2006/chart" xmlns:r="http://schemas.openxmlformats.org/officeDocument/2006/relationships" r:id="rId6"/>
          </a:graphicData>
        </a:graphic>
      </p:graphicFrame>
      <p:sp>
        <p:nvSpPr>
          <p:cNvPr id="16" name="3 CuadroTexto">
            <a:extLst>
              <a:ext uri="{FF2B5EF4-FFF2-40B4-BE49-F238E27FC236}">
                <a16:creationId xmlns:a16="http://schemas.microsoft.com/office/drawing/2014/main" id="{3D2FC7FF-5C5C-BE4F-9D14-270869F8797C}"/>
              </a:ext>
            </a:extLst>
          </p:cNvPr>
          <p:cNvSpPr txBox="1"/>
          <p:nvPr/>
        </p:nvSpPr>
        <p:spPr>
          <a:xfrm>
            <a:off x="473010" y="2671996"/>
            <a:ext cx="1898009" cy="51296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marL="7938" marR="0" lvl="1" indent="0" algn="l" defTabSz="914400" rtl="0" eaLnBrk="1" fontAlgn="auto" latinLnBrk="0" hangingPunct="1">
              <a:lnSpc>
                <a:spcPts val="1000"/>
              </a:lnSpc>
              <a:spcBef>
                <a:spcPts val="300"/>
              </a:spcBef>
              <a:spcAft>
                <a:spcPts val="300"/>
              </a:spcAft>
              <a:buClr>
                <a:srgbClr val="00AAB4"/>
              </a:buClr>
              <a:buSzPct val="130000"/>
              <a:buFontTx/>
              <a:buNone/>
              <a:tabLst/>
              <a:defRPr/>
            </a:pPr>
            <a:r>
              <a:rPr kumimoji="0" lang="es-ES_tradnl" sz="900" b="0" i="0" u="none" strike="noStrike" kern="1200" cap="none" spc="0" normalizeH="0" baseline="0" noProof="0">
                <a:ln>
                  <a:noFill/>
                </a:ln>
                <a:solidFill>
                  <a:srgbClr val="666666"/>
                </a:solidFill>
                <a:effectLst/>
                <a:uLnTx/>
                <a:uFillTx/>
                <a:latin typeface="BBVABentonSans"/>
                <a:ea typeface="+mn-ea"/>
                <a:cs typeface="+mn-cs"/>
                <a:sym typeface="BBVABentonSansLight"/>
              </a:rPr>
              <a:t>Media en una escala  de 0 a 10, en la que 0 significa que “no tiene ninguna confianza” y 10 que “tiene muchísima confianza”. Base: 2.015 casos.</a:t>
            </a:r>
          </a:p>
        </p:txBody>
      </p:sp>
      <p:sp>
        <p:nvSpPr>
          <p:cNvPr id="17" name="3 CuadroTexto">
            <a:extLst>
              <a:ext uri="{FF2B5EF4-FFF2-40B4-BE49-F238E27FC236}">
                <a16:creationId xmlns:a16="http://schemas.microsoft.com/office/drawing/2014/main" id="{EC4DF404-6C7B-2C41-96AA-CE6589199B43}"/>
              </a:ext>
            </a:extLst>
          </p:cNvPr>
          <p:cNvSpPr txBox="1"/>
          <p:nvPr/>
        </p:nvSpPr>
        <p:spPr>
          <a:xfrm>
            <a:off x="492125" y="1831594"/>
            <a:ext cx="1705667" cy="50783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marL="7938" marR="0" lvl="1" indent="0" algn="l" defTabSz="914400" rtl="0" eaLnBrk="1" fontAlgn="auto" latinLnBrk="0" hangingPunct="1">
              <a:lnSpc>
                <a:spcPct val="100000"/>
              </a:lnSpc>
              <a:spcBef>
                <a:spcPts val="0"/>
              </a:spcBef>
              <a:spcAft>
                <a:spcPts val="0"/>
              </a:spcAft>
              <a:buClr>
                <a:srgbClr val="00AAB4"/>
              </a:buClr>
              <a:buSzPct val="130000"/>
              <a:buFontTx/>
              <a:buNone/>
              <a:tabLst/>
              <a:defRPr/>
            </a:pPr>
            <a:r>
              <a:rPr kumimoji="0" lang="es-ES_tradnl" sz="1100" b="1" i="0" u="none" strike="noStrike" kern="1200" cap="none" spc="0" normalizeH="0" baseline="0" noProof="0">
                <a:ln>
                  <a:noFill/>
                </a:ln>
                <a:solidFill>
                  <a:srgbClr val="666666"/>
                </a:solidFill>
                <a:effectLst/>
                <a:uLnTx/>
                <a:uFillTx/>
                <a:latin typeface="BBVABentonSans"/>
                <a:ea typeface="+mn-ea"/>
                <a:cs typeface="+mn-cs"/>
                <a:sym typeface="BBVABentonSansLight"/>
              </a:rPr>
              <a:t>En general, ¿en qué medida confía en cada una de las siguientes organizaciones? </a:t>
            </a:r>
          </a:p>
        </p:txBody>
      </p:sp>
      <p:sp>
        <p:nvSpPr>
          <p:cNvPr id="20" name="1 Título">
            <a:extLst>
              <a:ext uri="{FF2B5EF4-FFF2-40B4-BE49-F238E27FC236}">
                <a16:creationId xmlns:a16="http://schemas.microsoft.com/office/drawing/2014/main" id="{DE35DF19-78E0-E448-9098-F89F3B6AEB26}"/>
              </a:ext>
            </a:extLst>
          </p:cNvPr>
          <p:cNvSpPr txBox="1">
            <a:spLocks/>
          </p:cNvSpPr>
          <p:nvPr/>
        </p:nvSpPr>
        <p:spPr>
          <a:xfrm>
            <a:off x="503385" y="473085"/>
            <a:ext cx="4648453" cy="220676"/>
          </a:xfrm>
          <a:prstGeom prst="rect">
            <a:avLst/>
          </a:prstGeom>
        </p:spPr>
        <p:txBody>
          <a:bodyPr wrap="square" lIns="0" tIns="17831" rIns="0" bIns="17831">
            <a:spAutoFit/>
          </a:bodyPr>
          <a:lstStyle>
            <a:defPPr>
              <a:defRPr lang="en-US"/>
            </a:defPPr>
            <a:lvl1pPr marR="0" lvl="0" indent="0" defTabSz="356599" eaLnBrk="0" fontAlgn="auto" hangingPunct="0">
              <a:lnSpc>
                <a:spcPct val="100000"/>
              </a:lnSpc>
              <a:spcBef>
                <a:spcPts val="0"/>
              </a:spcBef>
              <a:spcAft>
                <a:spcPts val="0"/>
              </a:spcAft>
              <a:buClrTx/>
              <a:buSzTx/>
              <a:buFontTx/>
              <a:buNone/>
              <a:tabLst/>
              <a:defRPr kumimoji="0" sz="1200" b="1" i="0" u="none" strike="noStrike" cap="none" spc="0" normalizeH="0" baseline="0">
                <a:ln>
                  <a:noFill/>
                </a:ln>
                <a:solidFill>
                  <a:srgbClr val="02A59C"/>
                </a:solidFill>
                <a:effectLst/>
                <a:uLnTx/>
                <a:uFillTx/>
                <a:latin typeface="BBVABentonSans"/>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kern="1200" dirty="0">
                <a:cs typeface="+mn-cs"/>
              </a:rPr>
              <a:t>Medios de comunicación</a:t>
            </a:r>
          </a:p>
        </p:txBody>
      </p:sp>
    </p:spTree>
    <p:extLst>
      <p:ext uri="{BB962C8B-B14F-4D97-AF65-F5344CB8AC3E}">
        <p14:creationId xmlns:p14="http://schemas.microsoft.com/office/powerpoint/2010/main" val="3291318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a:extLst>
              <a:ext uri="{FF2B5EF4-FFF2-40B4-BE49-F238E27FC236}">
                <a16:creationId xmlns:a16="http://schemas.microsoft.com/office/drawing/2014/main" id="{F3501298-D1ED-CB9D-BD53-314D3BE0FC8A}"/>
              </a:ext>
            </a:extLst>
          </p:cNvPr>
          <p:cNvSpPr txBox="1"/>
          <p:nvPr/>
        </p:nvSpPr>
        <p:spPr>
          <a:xfrm>
            <a:off x="492125" y="642163"/>
            <a:ext cx="8523081" cy="1167884"/>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just" hangingPunct="1">
              <a:lnSpc>
                <a:spcPts val="1600"/>
              </a:lnSpc>
              <a:spcBef>
                <a:spcPts val="600"/>
              </a:spcBef>
              <a:spcAft>
                <a:spcPts val="600"/>
              </a:spcAft>
              <a:buClr>
                <a:srgbClr val="00AAB4"/>
              </a:buClr>
              <a:buSzPct val="130000"/>
              <a:defRPr/>
            </a:pPr>
            <a:r>
              <a:rPr lang="es-ES_tradnl" sz="1200" kern="1200" dirty="0">
                <a:solidFill>
                  <a:srgbClr val="2A2A2A"/>
                </a:solidFill>
                <a:latin typeface="BBVABentonSans"/>
              </a:rPr>
              <a:t>La confianza en el Ejército es alta en todos los segmentos, acentuándose entre quienes se declaran de </a:t>
            </a:r>
            <a:r>
              <a:rPr lang="es-ES_tradnl" sz="1200" kern="1200" dirty="0" smtClean="0">
                <a:solidFill>
                  <a:srgbClr val="2A2A2A"/>
                </a:solidFill>
                <a:latin typeface="BBVABentonSans"/>
              </a:rPr>
              <a:t>derechas, </a:t>
            </a:r>
            <a:r>
              <a:rPr lang="es-ES_tradnl" sz="1200" kern="1200" dirty="0">
                <a:solidFill>
                  <a:srgbClr val="2A2A2A"/>
                </a:solidFill>
                <a:latin typeface="BBVABentonSans"/>
              </a:rPr>
              <a:t>así como entre los simpatizantes de Vox y, especialmente, del PP. La confianza hacia las instituciones vinculadas a la Justicia tiende a aumentar con el nivel de estudios. Quienes simpatizan con Vox y con Sumar expresan una menor confianza que los simpatizantes del PP y PSOE en los Tribunales de Justicia.</a:t>
            </a:r>
            <a:endParaRPr lang="es-ES" sz="1200" kern="1200" dirty="0">
              <a:solidFill>
                <a:srgbClr val="2A2A2A"/>
              </a:solidFill>
              <a:latin typeface="BBVABentonSans"/>
            </a:endParaRPr>
          </a:p>
          <a:p>
            <a:pPr marL="7938" lvl="1" indent="0" algn="just" hangingPunct="1">
              <a:lnSpc>
                <a:spcPts val="1600"/>
              </a:lnSpc>
              <a:spcBef>
                <a:spcPts val="600"/>
              </a:spcBef>
              <a:spcAft>
                <a:spcPts val="600"/>
              </a:spcAft>
              <a:buClr>
                <a:srgbClr val="00AAB4"/>
              </a:buClr>
              <a:buSzPct val="130000"/>
              <a:defRPr/>
            </a:pPr>
            <a:endPar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endParaRPr>
          </a:p>
        </p:txBody>
      </p:sp>
      <p:graphicFrame>
        <p:nvGraphicFramePr>
          <p:cNvPr id="45" name="Google Shape;195;p5">
            <a:extLst>
              <a:ext uri="{FF2B5EF4-FFF2-40B4-BE49-F238E27FC236}">
                <a16:creationId xmlns:a16="http://schemas.microsoft.com/office/drawing/2014/main" id="{5CC8EE22-A9CE-4344-A873-2C0FDA3295F3}"/>
              </a:ext>
            </a:extLst>
          </p:cNvPr>
          <p:cNvGraphicFramePr/>
          <p:nvPr>
            <p:extLst>
              <p:ext uri="{D42A27DB-BD31-4B8C-83A1-F6EECF244321}">
                <p14:modId xmlns:p14="http://schemas.microsoft.com/office/powerpoint/2010/main" val="2400112549"/>
              </p:ext>
            </p:extLst>
          </p:nvPr>
        </p:nvGraphicFramePr>
        <p:xfrm>
          <a:off x="4683161" y="1726429"/>
          <a:ext cx="2121044" cy="3297126"/>
        </p:xfrm>
        <a:graphic>
          <a:graphicData uri="http://schemas.openxmlformats.org/drawingml/2006/chart">
            <c:chart xmlns:c="http://schemas.openxmlformats.org/drawingml/2006/chart" xmlns:r="http://schemas.openxmlformats.org/officeDocument/2006/relationships" r:id="rId2"/>
          </a:graphicData>
        </a:graphic>
      </p:graphicFrame>
      <p:sp>
        <p:nvSpPr>
          <p:cNvPr id="49" name="Google Shape;189;p5">
            <a:extLst>
              <a:ext uri="{FF2B5EF4-FFF2-40B4-BE49-F238E27FC236}">
                <a16:creationId xmlns:a16="http://schemas.microsoft.com/office/drawing/2014/main" id="{11CFE876-BA4E-A944-9BEA-5B3DFB111A46}"/>
              </a:ext>
            </a:extLst>
          </p:cNvPr>
          <p:cNvSpPr txBox="1"/>
          <p:nvPr/>
        </p:nvSpPr>
        <p:spPr>
          <a:xfrm>
            <a:off x="5124765" y="1498042"/>
            <a:ext cx="1795915" cy="1745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105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srgbClr val="072146">
                    <a:lumMod val="90000"/>
                    <a:lumOff val="10000"/>
                  </a:srgbClr>
                </a:solidFill>
                <a:effectLst/>
                <a:uLnTx/>
                <a:uFillTx/>
                <a:latin typeface="BBVABentonSansLight"/>
                <a:ea typeface="ＭＳ Ｐゴシック" charset="-128"/>
                <a:cs typeface="+mn-cs"/>
                <a:sym typeface="BBVABentonSansLight"/>
              </a:rPr>
              <a:t>Los Tribunales de Justicia de España</a:t>
            </a:r>
            <a:endParaRPr kumimoji="0" sz="900" b="1" i="0" u="none" strike="noStrike" kern="1200" cap="none" spc="0" normalizeH="0" baseline="0" noProof="0" dirty="0">
              <a:ln>
                <a:noFill/>
              </a:ln>
              <a:solidFill>
                <a:srgbClr val="072146">
                  <a:lumMod val="90000"/>
                  <a:lumOff val="10000"/>
                </a:srgbClr>
              </a:solidFill>
              <a:effectLst/>
              <a:uLnTx/>
              <a:uFillTx/>
              <a:latin typeface="BBVABentonSansLight"/>
              <a:ea typeface="ＭＳ Ｐゴシック" charset="-128"/>
              <a:cs typeface="+mn-cs"/>
              <a:sym typeface="BBVABentonSansLight"/>
            </a:endParaRPr>
          </a:p>
        </p:txBody>
      </p:sp>
      <p:sp>
        <p:nvSpPr>
          <p:cNvPr id="15" name="3 CuadroTexto">
            <a:extLst>
              <a:ext uri="{FF2B5EF4-FFF2-40B4-BE49-F238E27FC236}">
                <a16:creationId xmlns:a16="http://schemas.microsoft.com/office/drawing/2014/main" id="{2613C432-47C6-E342-AD78-7595EACEE5A4}"/>
              </a:ext>
            </a:extLst>
          </p:cNvPr>
          <p:cNvSpPr txBox="1"/>
          <p:nvPr/>
        </p:nvSpPr>
        <p:spPr>
          <a:xfrm>
            <a:off x="473010" y="2671996"/>
            <a:ext cx="1898009" cy="51296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marL="7938" marR="0" lvl="1" indent="0" algn="l" defTabSz="914400" rtl="0" eaLnBrk="1" fontAlgn="auto" latinLnBrk="0" hangingPunct="1">
              <a:lnSpc>
                <a:spcPts val="1000"/>
              </a:lnSpc>
              <a:spcBef>
                <a:spcPts val="300"/>
              </a:spcBef>
              <a:spcAft>
                <a:spcPts val="300"/>
              </a:spcAft>
              <a:buClr>
                <a:srgbClr val="00AAB4"/>
              </a:buClr>
              <a:buSzPct val="130000"/>
              <a:buFontTx/>
              <a:buNone/>
              <a:tabLst/>
              <a:defRPr/>
            </a:pPr>
            <a:r>
              <a:rPr kumimoji="0" lang="es-ES_tradnl" sz="900" b="0" i="0" u="none" strike="noStrike" kern="1200" cap="none" spc="0" normalizeH="0" baseline="0" noProof="0">
                <a:ln>
                  <a:noFill/>
                </a:ln>
                <a:solidFill>
                  <a:srgbClr val="666666"/>
                </a:solidFill>
                <a:effectLst/>
                <a:uLnTx/>
                <a:uFillTx/>
                <a:latin typeface="BBVABentonSans"/>
                <a:ea typeface="+mn-ea"/>
                <a:cs typeface="+mn-cs"/>
                <a:sym typeface="BBVABentonSansLight"/>
              </a:rPr>
              <a:t>Media en una escala  de 0 a 10, en la que 0 significa que “no tiene ninguna confianza” y 10 que “tiene muchísima confianza”. Base: 2.015 casos.</a:t>
            </a:r>
          </a:p>
        </p:txBody>
      </p:sp>
      <p:sp>
        <p:nvSpPr>
          <p:cNvPr id="16" name="3 CuadroTexto">
            <a:extLst>
              <a:ext uri="{FF2B5EF4-FFF2-40B4-BE49-F238E27FC236}">
                <a16:creationId xmlns:a16="http://schemas.microsoft.com/office/drawing/2014/main" id="{EC4E94BD-C856-694C-A4D1-B6ACBFFADEFA}"/>
              </a:ext>
            </a:extLst>
          </p:cNvPr>
          <p:cNvSpPr txBox="1"/>
          <p:nvPr/>
        </p:nvSpPr>
        <p:spPr>
          <a:xfrm>
            <a:off x="492125" y="1831594"/>
            <a:ext cx="1705667" cy="507831"/>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marL="7938" marR="0" lvl="1" indent="0" algn="l" defTabSz="914400" rtl="0" eaLnBrk="1" fontAlgn="auto" latinLnBrk="0" hangingPunct="1">
              <a:lnSpc>
                <a:spcPct val="100000"/>
              </a:lnSpc>
              <a:spcBef>
                <a:spcPts val="0"/>
              </a:spcBef>
              <a:spcAft>
                <a:spcPts val="0"/>
              </a:spcAft>
              <a:buClr>
                <a:srgbClr val="00AAB4"/>
              </a:buClr>
              <a:buSzPct val="130000"/>
              <a:buFontTx/>
              <a:buNone/>
              <a:tabLst/>
              <a:defRPr/>
            </a:pPr>
            <a:r>
              <a:rPr kumimoji="0" lang="es-ES_tradnl" sz="1100" b="1" i="0" u="none" strike="noStrike" kern="1200" cap="none" spc="0" normalizeH="0" baseline="0" noProof="0">
                <a:ln>
                  <a:noFill/>
                </a:ln>
                <a:solidFill>
                  <a:srgbClr val="666666"/>
                </a:solidFill>
                <a:effectLst/>
                <a:uLnTx/>
                <a:uFillTx/>
                <a:latin typeface="BBVABentonSans"/>
                <a:ea typeface="+mn-ea"/>
                <a:cs typeface="+mn-cs"/>
                <a:sym typeface="BBVABentonSansLight"/>
              </a:rPr>
              <a:t>En general, ¿en qué medida confía en cada una de las siguientes organizaciones? </a:t>
            </a:r>
          </a:p>
        </p:txBody>
      </p:sp>
      <p:sp>
        <p:nvSpPr>
          <p:cNvPr id="17" name="CuadroTexto 16">
            <a:extLst>
              <a:ext uri="{FF2B5EF4-FFF2-40B4-BE49-F238E27FC236}">
                <a16:creationId xmlns:a16="http://schemas.microsoft.com/office/drawing/2014/main" id="{F38249A3-3E0D-E248-BB86-1516904FEAB3}"/>
              </a:ext>
            </a:extLst>
          </p:cNvPr>
          <p:cNvSpPr txBox="1"/>
          <p:nvPr/>
        </p:nvSpPr>
        <p:spPr>
          <a:xfrm>
            <a:off x="3353682" y="1772812"/>
            <a:ext cx="375424" cy="200055"/>
          </a:xfrm>
          <a:prstGeom prst="rect">
            <a:avLst/>
          </a:prstGeom>
          <a:noFill/>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AR" sz="700" b="1" i="0" u="none" strike="noStrike" kern="0" cap="none" spc="0" normalizeH="0" baseline="0" noProof="0" dirty="0">
                <a:ln>
                  <a:noFill/>
                </a:ln>
                <a:solidFill>
                  <a:srgbClr val="666666"/>
                </a:solidFill>
                <a:effectLst/>
                <a:uLnTx/>
                <a:uFillTx/>
                <a:latin typeface="BBVABentonSansLight"/>
                <a:sym typeface="BBVABentonSansLight"/>
              </a:rPr>
              <a:t>Total</a:t>
            </a:r>
          </a:p>
        </p:txBody>
      </p:sp>
      <p:sp>
        <p:nvSpPr>
          <p:cNvPr id="18" name="Título 1">
            <a:extLst>
              <a:ext uri="{FF2B5EF4-FFF2-40B4-BE49-F238E27FC236}">
                <a16:creationId xmlns:a16="http://schemas.microsoft.com/office/drawing/2014/main" id="{6DFC06A3-9779-8943-BD8C-8AFA4DAE1DD8}"/>
              </a:ext>
            </a:extLst>
          </p:cNvPr>
          <p:cNvSpPr>
            <a:spLocks noGrp="1"/>
          </p:cNvSpPr>
          <p:nvPr>
            <p:ph type="title"/>
          </p:nvPr>
        </p:nvSpPr>
        <p:spPr>
          <a:xfrm>
            <a:off x="473010" y="227824"/>
            <a:ext cx="6884100" cy="342000"/>
          </a:xfrm>
        </p:spPr>
        <p:txBody>
          <a:bodyPr/>
          <a:lstStyle/>
          <a:p>
            <a:r>
              <a:rPr lang="es-ES" sz="1800" dirty="0">
                <a:solidFill>
                  <a:srgbClr val="084481"/>
                </a:solidFill>
              </a:rPr>
              <a:t>Confianza en instituciones según segmentos</a:t>
            </a:r>
          </a:p>
        </p:txBody>
      </p:sp>
      <p:sp>
        <p:nvSpPr>
          <p:cNvPr id="19" name="1 Título">
            <a:extLst>
              <a:ext uri="{FF2B5EF4-FFF2-40B4-BE49-F238E27FC236}">
                <a16:creationId xmlns:a16="http://schemas.microsoft.com/office/drawing/2014/main" id="{39693E07-2066-F44E-A649-2A086CE9D14A}"/>
              </a:ext>
            </a:extLst>
          </p:cNvPr>
          <p:cNvSpPr txBox="1">
            <a:spLocks/>
          </p:cNvSpPr>
          <p:nvPr/>
        </p:nvSpPr>
        <p:spPr>
          <a:xfrm>
            <a:off x="473007" y="460932"/>
            <a:ext cx="7100521" cy="220676"/>
          </a:xfrm>
          <a:prstGeom prst="rect">
            <a:avLst/>
          </a:prstGeom>
        </p:spPr>
        <p:txBody>
          <a:bodyPr wrap="square" lIns="0" tIns="17831" rIns="0" bIns="17831">
            <a:spAutoFit/>
          </a:bodyPr>
          <a:lstStyle>
            <a:defPPr>
              <a:defRPr lang="en-US"/>
            </a:defPPr>
            <a:lvl1pPr marR="0" lvl="0" indent="0" defTabSz="356599" eaLnBrk="0" fontAlgn="auto" hangingPunct="0">
              <a:lnSpc>
                <a:spcPct val="100000"/>
              </a:lnSpc>
              <a:spcBef>
                <a:spcPts val="0"/>
              </a:spcBef>
              <a:spcAft>
                <a:spcPts val="0"/>
              </a:spcAft>
              <a:buClrTx/>
              <a:buSzTx/>
              <a:buFontTx/>
              <a:buNone/>
              <a:tabLst/>
              <a:defRPr kumimoji="0" sz="1200" b="1" i="0" u="none" strike="noStrike" cap="none" spc="0" normalizeH="0" baseline="0">
                <a:ln>
                  <a:noFill/>
                </a:ln>
                <a:solidFill>
                  <a:srgbClr val="02A59C"/>
                </a:solidFill>
                <a:effectLst/>
                <a:uLnTx/>
                <a:uFillTx/>
                <a:latin typeface="BBVABentonSans"/>
                <a:ea typeface="ＭＳ Ｐゴシック" charset="-128"/>
              </a:defRPr>
            </a:lvl1pPr>
            <a:lvl2pPr algn="ctr" defTabSz="356599" eaLnBrk="0" hangingPunct="0">
              <a:defRPr sz="3400">
                <a:latin typeface="Calibri" charset="0"/>
                <a:ea typeface="ＭＳ Ｐゴシック" charset="-128"/>
                <a:cs typeface="ＭＳ Ｐゴシック" charset="-128"/>
              </a:defRPr>
            </a:lvl2pPr>
            <a:lvl3pPr algn="ctr" defTabSz="356599" eaLnBrk="0" hangingPunct="0">
              <a:defRPr sz="3400">
                <a:latin typeface="Calibri" charset="0"/>
                <a:ea typeface="ＭＳ Ｐゴシック" charset="-128"/>
                <a:cs typeface="ＭＳ Ｐゴシック" charset="-128"/>
              </a:defRPr>
            </a:lvl3pPr>
            <a:lvl4pPr algn="ctr" defTabSz="356599" eaLnBrk="0" hangingPunct="0">
              <a:defRPr sz="3400">
                <a:latin typeface="Calibri" charset="0"/>
                <a:ea typeface="ＭＳ Ｐゴシック" charset="-128"/>
                <a:cs typeface="ＭＳ Ｐゴシック" charset="-128"/>
              </a:defRPr>
            </a:lvl4pPr>
            <a:lvl5pPr algn="ctr" defTabSz="356599" eaLnBrk="0" hangingPunct="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r>
              <a:rPr lang="es-ES_tradnl" kern="1200">
                <a:cs typeface="+mn-cs"/>
              </a:rPr>
              <a:t>Instituciones garantes del Estado de derecho</a:t>
            </a:r>
          </a:p>
        </p:txBody>
      </p:sp>
      <p:graphicFrame>
        <p:nvGraphicFramePr>
          <p:cNvPr id="22" name="Google Shape;195;p5">
            <a:extLst>
              <a:ext uri="{FF2B5EF4-FFF2-40B4-BE49-F238E27FC236}">
                <a16:creationId xmlns:a16="http://schemas.microsoft.com/office/drawing/2014/main" id="{2AC068F1-CD23-1449-9DCC-5B9FBB4F005D}"/>
              </a:ext>
            </a:extLst>
          </p:cNvPr>
          <p:cNvGraphicFramePr/>
          <p:nvPr>
            <p:extLst>
              <p:ext uri="{D42A27DB-BD31-4B8C-83A1-F6EECF244321}">
                <p14:modId xmlns:p14="http://schemas.microsoft.com/office/powerpoint/2010/main" val="3089584690"/>
              </p:ext>
            </p:extLst>
          </p:nvPr>
        </p:nvGraphicFramePr>
        <p:xfrm>
          <a:off x="2823571" y="1721039"/>
          <a:ext cx="2121044" cy="3297126"/>
        </p:xfrm>
        <a:graphic>
          <a:graphicData uri="http://schemas.openxmlformats.org/drawingml/2006/chart">
            <c:chart xmlns:c="http://schemas.openxmlformats.org/drawingml/2006/chart" xmlns:r="http://schemas.openxmlformats.org/officeDocument/2006/relationships" r:id="rId3"/>
          </a:graphicData>
        </a:graphic>
      </p:graphicFrame>
      <p:sp>
        <p:nvSpPr>
          <p:cNvPr id="23" name="Google Shape;189;p5">
            <a:extLst>
              <a:ext uri="{FF2B5EF4-FFF2-40B4-BE49-F238E27FC236}">
                <a16:creationId xmlns:a16="http://schemas.microsoft.com/office/drawing/2014/main" id="{DD71F827-7D2C-BC48-AF33-3018669228FC}"/>
              </a:ext>
            </a:extLst>
          </p:cNvPr>
          <p:cNvSpPr txBox="1"/>
          <p:nvPr/>
        </p:nvSpPr>
        <p:spPr>
          <a:xfrm>
            <a:off x="3212375" y="1512364"/>
            <a:ext cx="1795915" cy="1745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105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rPr>
              <a:t>Ejército</a:t>
            </a:r>
            <a:endParaRPr kumimoji="0"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endParaRPr>
          </a:p>
        </p:txBody>
      </p:sp>
    </p:spTree>
    <p:extLst>
      <p:ext uri="{BB962C8B-B14F-4D97-AF65-F5344CB8AC3E}">
        <p14:creationId xmlns:p14="http://schemas.microsoft.com/office/powerpoint/2010/main" val="133601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523AC-66DA-85C8-FEC3-D5184F2BF8AA}"/>
            </a:ext>
          </a:extLst>
        </p:cNvPr>
        <p:cNvGrpSpPr/>
        <p:nvPr/>
      </p:nvGrpSpPr>
      <p:grpSpPr>
        <a:xfrm>
          <a:off x="0" y="0"/>
          <a:ext cx="0" cy="0"/>
          <a:chOff x="0" y="0"/>
          <a:chExt cx="0" cy="0"/>
        </a:xfrm>
      </p:grpSpPr>
      <p:sp>
        <p:nvSpPr>
          <p:cNvPr id="7" name="3 CuadroTexto">
            <a:extLst>
              <a:ext uri="{FF2B5EF4-FFF2-40B4-BE49-F238E27FC236}">
                <a16:creationId xmlns:a16="http://schemas.microsoft.com/office/drawing/2014/main" id="{6EE1587A-66AC-17CA-4D28-F8A53174FBBE}"/>
              </a:ext>
            </a:extLst>
          </p:cNvPr>
          <p:cNvSpPr txBox="1"/>
          <p:nvPr/>
        </p:nvSpPr>
        <p:spPr>
          <a:xfrm>
            <a:off x="516839" y="502251"/>
            <a:ext cx="8256459" cy="3872855"/>
          </a:xfrm>
          <a:prstGeom prst="rect">
            <a:avLst/>
          </a:prstGeom>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defTabSz="356599">
              <a:lnSpc>
                <a:spcPct val="110000"/>
              </a:lnSpc>
              <a:spcBef>
                <a:spcPts val="4200"/>
              </a:spcBef>
              <a:defRPr sz="1600">
                <a:solidFill>
                  <a:schemeClr val="bg2"/>
                </a:solidFill>
                <a:latin typeface="+mn-lt"/>
                <a:ea typeface="+mn-ea"/>
              </a:defRPr>
            </a:lvl1pPr>
            <a:lvl2pPr marL="179388" lvl="1" indent="-171450" eaLnBrk="1" hangingPunct="1">
              <a:lnSpc>
                <a:spcPts val="1800"/>
              </a:lnSpc>
              <a:spcBef>
                <a:spcPts val="400"/>
              </a:spcBef>
              <a:spcAft>
                <a:spcPts val="400"/>
              </a:spcAft>
              <a:buClr>
                <a:srgbClr val="00AAB4"/>
              </a:buClr>
              <a:buSzPct val="130000"/>
              <a:buFont typeface="Arial" panose="020B0604020202020204" pitchFamily="34" charset="0"/>
              <a:buChar char="•"/>
              <a:defRPr sz="1200" kern="1200">
                <a:solidFill>
                  <a:srgbClr val="2A2A2A"/>
                </a:solidFill>
                <a:uLnTx/>
                <a:latin typeface="BBVABentonSans"/>
                <a:ea typeface="+mn-ea"/>
                <a:cs typeface="+mn-cs"/>
              </a:defRPr>
            </a:lvl2pPr>
            <a:lvl5pPr marL="179388" lvl="4" indent="-171450" hangingPunct="1">
              <a:lnSpc>
                <a:spcPts val="1800"/>
              </a:lnSpc>
              <a:spcBef>
                <a:spcPts val="400"/>
              </a:spcBef>
              <a:spcAft>
                <a:spcPts val="400"/>
              </a:spcAft>
              <a:buClr>
                <a:srgbClr val="00AAB4"/>
              </a:buClr>
              <a:buSzPct val="130000"/>
              <a:buFont typeface="Arial" panose="020B0604020202020204" pitchFamily="34" charset="0"/>
              <a:buChar char="•"/>
              <a:defRPr sz="1200" kern="1200">
                <a:solidFill>
                  <a:srgbClr val="2A2A2A"/>
                </a:solidFill>
                <a:latin typeface="BBVABentonSans"/>
                <a:ea typeface="+mn-ea"/>
                <a:cs typeface="+mn-cs"/>
              </a:defRPr>
            </a:lvl5pPr>
          </a:lstStyle>
          <a:p>
            <a:pPr lvl="1" algn="just">
              <a:buClr>
                <a:schemeClr val="tx1"/>
              </a:buClr>
            </a:pPr>
            <a:r>
              <a:rPr lang="es-ES" dirty="0"/>
              <a:t>En contraste, aquellas instituciones sujetas a divisiones políticas, como el Parlamento, el Gobierno de España y los partidos políticos, se colocan en la parte más baja del mapa de confianza. </a:t>
            </a:r>
          </a:p>
          <a:p>
            <a:pPr lvl="1" algn="just">
              <a:buClr>
                <a:schemeClr val="tx1"/>
              </a:buClr>
            </a:pPr>
            <a:r>
              <a:rPr lang="es-ES_tradnl" dirty="0"/>
              <a:t>Los medios de comunicación, componente esencial de una sociedad pluralista, obtienen niveles medios de confianza, siendo la más alta dentro de ellos, la alcanzada por los periódicos y la radio y, a cierta distancia, por la televisión. Los medios públicos obtienen valoraciones medias solo ligeramente superiores a los privados, sin ser significativas las distancias entre ellos. En contraste, las redes sociales, se caracterizan por un claro déficit de confianza. </a:t>
            </a:r>
          </a:p>
          <a:p>
            <a:pPr lvl="1" algn="just">
              <a:buClr>
                <a:schemeClr val="tx1"/>
              </a:buClr>
            </a:pPr>
            <a:r>
              <a:rPr lang="es-ES_tradnl" dirty="0"/>
              <a:t>Mientras que actores económicos, como las empresas privadas, públicas y grandes empresas españolas son percibidas como actores confiables, hay mayor división de opiniones respecto a las empresas multinacionales y, de manera más marcada, los bancos. </a:t>
            </a:r>
          </a:p>
          <a:p>
            <a:pPr lvl="1" algn="just">
              <a:buClr>
                <a:schemeClr val="tx1"/>
              </a:buClr>
            </a:pPr>
            <a:r>
              <a:rPr lang="es-ES_tradnl" dirty="0"/>
              <a:t>Dentro de otras instituciones confiables para la </a:t>
            </a:r>
            <a:r>
              <a:rPr lang="es-ES_tradnl" dirty="0" smtClean="0"/>
              <a:t>sociedad destaca la </a:t>
            </a:r>
            <a:r>
              <a:rPr lang="es-ES_tradnl" dirty="0"/>
              <a:t>Sanidad </a:t>
            </a:r>
            <a:r>
              <a:rPr lang="es-ES_tradnl" dirty="0" smtClean="0"/>
              <a:t>Pública, y a algo de distancia, la </a:t>
            </a:r>
            <a:r>
              <a:rPr lang="es-ES_tradnl" dirty="0"/>
              <a:t>Sanidad </a:t>
            </a:r>
            <a:r>
              <a:rPr lang="es-ES_tradnl" dirty="0" smtClean="0"/>
              <a:t>Privada. </a:t>
            </a:r>
            <a:r>
              <a:rPr lang="es-ES_tradnl" dirty="0"/>
              <a:t>Las organizaciones ecologistas también resultan confiables, mientras que la Iglesia Católica divide las valoraciones y se sitúa por debajo del punto medio de confianza. </a:t>
            </a:r>
          </a:p>
          <a:p>
            <a:pPr lvl="1" algn="just">
              <a:buClr>
                <a:schemeClr val="tx1"/>
              </a:buClr>
            </a:pPr>
            <a:r>
              <a:rPr lang="es-ES_tradnl" dirty="0"/>
              <a:t>Dentro de las instituciones supranacionales obtienen un respaldo amplio entre la ciudadanía la OMS y la Cruz Roja. La OTAN, la ONU y la Comisión Europea dividen las expresiones de confianza de los españoles. </a:t>
            </a:r>
          </a:p>
        </p:txBody>
      </p:sp>
    </p:spTree>
    <p:extLst>
      <p:ext uri="{BB962C8B-B14F-4D97-AF65-F5344CB8AC3E}">
        <p14:creationId xmlns:p14="http://schemas.microsoft.com/office/powerpoint/2010/main" val="3004059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a:xfrm>
            <a:off x="446207" y="126204"/>
            <a:ext cx="6884100" cy="342000"/>
          </a:xfrm>
        </p:spPr>
        <p:txBody>
          <a:bodyPr/>
          <a:lstStyle/>
          <a:p>
            <a:r>
              <a:rPr lang="es-ES" sz="1800" dirty="0">
                <a:solidFill>
                  <a:srgbClr val="084481"/>
                </a:solidFill>
              </a:rPr>
              <a:t>Valoración del Estado de Derecho y la Justicia</a:t>
            </a:r>
          </a:p>
        </p:txBody>
      </p:sp>
      <p:sp>
        <p:nvSpPr>
          <p:cNvPr id="3" name="3 CuadroTexto">
            <a:extLst>
              <a:ext uri="{FF2B5EF4-FFF2-40B4-BE49-F238E27FC236}">
                <a16:creationId xmlns:a16="http://schemas.microsoft.com/office/drawing/2014/main" id="{F3501298-D1ED-CB9D-BD53-314D3BE0FC8A}"/>
              </a:ext>
            </a:extLst>
          </p:cNvPr>
          <p:cNvSpPr txBox="1"/>
          <p:nvPr/>
        </p:nvSpPr>
        <p:spPr>
          <a:xfrm>
            <a:off x="123351" y="468204"/>
            <a:ext cx="2242665" cy="3261406"/>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hangingPunct="1">
              <a:lnSpc>
                <a:spcPts val="1500"/>
              </a:lnSpc>
              <a:spcBef>
                <a:spcPts val="600"/>
              </a:spcBef>
              <a:buClr>
                <a:srgbClr val="00AAB4"/>
              </a:buClr>
              <a:buSzPct val="130000"/>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La valoración de la independencia judicial como un pilar básico del Estado de derecho es trasversal a todos los segmentos políticos, acentuándose entre quienes tienen un mayor nivel de estudios.</a:t>
            </a:r>
            <a:r>
              <a:rPr lang="es-ES_tradnl" sz="1200" kern="1200" dirty="0">
                <a:solidFill>
                  <a:srgbClr val="2A2A2A"/>
                </a:solidFill>
                <a:latin typeface="BBVABentonSans"/>
                <a:ea typeface="+mn-ea"/>
                <a:cs typeface="+mn-cs"/>
              </a:rPr>
              <a:t> También es trasversal, aunque en distintos grados, la confianza en los jueces, la creencia de que defienden los valores democráticos de la Constitución y que actúan de manera objetiva, acentuándose esta percepción entre los simpatizantes del PP.  </a:t>
            </a:r>
            <a:endPar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endParaRPr>
          </a:p>
        </p:txBody>
      </p:sp>
      <p:graphicFrame>
        <p:nvGraphicFramePr>
          <p:cNvPr id="45" name="Google Shape;195;p5">
            <a:extLst>
              <a:ext uri="{FF2B5EF4-FFF2-40B4-BE49-F238E27FC236}">
                <a16:creationId xmlns:a16="http://schemas.microsoft.com/office/drawing/2014/main" id="{5CC8EE22-A9CE-4344-A873-2C0FDA3295F3}"/>
              </a:ext>
            </a:extLst>
          </p:cNvPr>
          <p:cNvGraphicFramePr/>
          <p:nvPr>
            <p:extLst>
              <p:ext uri="{D42A27DB-BD31-4B8C-83A1-F6EECF244321}">
                <p14:modId xmlns:p14="http://schemas.microsoft.com/office/powerpoint/2010/main" val="1887752900"/>
              </p:ext>
            </p:extLst>
          </p:nvPr>
        </p:nvGraphicFramePr>
        <p:xfrm>
          <a:off x="2512149" y="1684342"/>
          <a:ext cx="2121044" cy="3472104"/>
        </p:xfrm>
        <a:graphic>
          <a:graphicData uri="http://schemas.openxmlformats.org/drawingml/2006/chart">
            <c:chart xmlns:c="http://schemas.openxmlformats.org/drawingml/2006/chart" xmlns:r="http://schemas.openxmlformats.org/officeDocument/2006/relationships" r:id="rId3"/>
          </a:graphicData>
        </a:graphic>
      </p:graphicFrame>
      <p:sp>
        <p:nvSpPr>
          <p:cNvPr id="46" name="Google Shape;189;p5">
            <a:extLst>
              <a:ext uri="{FF2B5EF4-FFF2-40B4-BE49-F238E27FC236}">
                <a16:creationId xmlns:a16="http://schemas.microsoft.com/office/drawing/2014/main" id="{5CE55E08-4D4E-5342-84AC-F10E375E2C79}"/>
              </a:ext>
            </a:extLst>
          </p:cNvPr>
          <p:cNvSpPr txBox="1"/>
          <p:nvPr/>
        </p:nvSpPr>
        <p:spPr>
          <a:xfrm>
            <a:off x="7665962" y="1049371"/>
            <a:ext cx="1367271" cy="5900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rPr>
              <a:t>La gran mayoría de los jueces está al margen de las disputas de los partidos políticos</a:t>
            </a:r>
            <a:endParaRPr kumimoji="0"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endParaRPr>
          </a:p>
        </p:txBody>
      </p:sp>
      <p:sp>
        <p:nvSpPr>
          <p:cNvPr id="47" name="Google Shape;189;p5">
            <a:extLst>
              <a:ext uri="{FF2B5EF4-FFF2-40B4-BE49-F238E27FC236}">
                <a16:creationId xmlns:a16="http://schemas.microsoft.com/office/drawing/2014/main" id="{8D2E8A04-DEE0-C24B-AC41-7D4AE86070B4}"/>
              </a:ext>
            </a:extLst>
          </p:cNvPr>
          <p:cNvSpPr txBox="1"/>
          <p:nvPr/>
        </p:nvSpPr>
        <p:spPr>
          <a:xfrm>
            <a:off x="4587498" y="1067539"/>
            <a:ext cx="1303602" cy="5900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rPr>
              <a:t>La gran mayoría de los jueces defiende los valores democráticos de la Constitución</a:t>
            </a:r>
            <a:endParaRPr kumimoji="0"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endParaRPr>
          </a:p>
        </p:txBody>
      </p:sp>
      <p:sp>
        <p:nvSpPr>
          <p:cNvPr id="48" name="Google Shape;189;p5">
            <a:extLst>
              <a:ext uri="{FF2B5EF4-FFF2-40B4-BE49-F238E27FC236}">
                <a16:creationId xmlns:a16="http://schemas.microsoft.com/office/drawing/2014/main" id="{F0E04341-69C9-104B-948A-941106F37EB9}"/>
              </a:ext>
            </a:extLst>
          </p:cNvPr>
          <p:cNvSpPr txBox="1"/>
          <p:nvPr/>
        </p:nvSpPr>
        <p:spPr>
          <a:xfrm>
            <a:off x="5950195" y="1041537"/>
            <a:ext cx="1587194" cy="5900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90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rPr>
              <a:t>La gran mayoría de los jueces se comporta de manera objetiva, es decir, se atiene en sus sentencias a lo que marca la ley</a:t>
            </a:r>
            <a:endParaRPr kumimoji="0" sz="900" b="1" i="0" u="none" strike="noStrike" kern="1200" cap="none" spc="0" normalizeH="0" baseline="0" noProof="0">
              <a:ln>
                <a:noFill/>
              </a:ln>
              <a:solidFill>
                <a:srgbClr val="004481"/>
              </a:solidFill>
              <a:effectLst/>
              <a:uLnTx/>
              <a:uFillTx/>
              <a:latin typeface="BBVABentonSansLight"/>
              <a:ea typeface="ＭＳ Ｐゴシック" charset="-128"/>
              <a:cs typeface="+mn-cs"/>
              <a:sym typeface="BBVABentonSansLight"/>
            </a:endParaRPr>
          </a:p>
        </p:txBody>
      </p:sp>
      <p:sp>
        <p:nvSpPr>
          <p:cNvPr id="49" name="Google Shape;189;p5">
            <a:extLst>
              <a:ext uri="{FF2B5EF4-FFF2-40B4-BE49-F238E27FC236}">
                <a16:creationId xmlns:a16="http://schemas.microsoft.com/office/drawing/2014/main" id="{11CFE876-BA4E-A944-9BEA-5B3DFB111A46}"/>
              </a:ext>
            </a:extLst>
          </p:cNvPr>
          <p:cNvSpPr txBox="1"/>
          <p:nvPr/>
        </p:nvSpPr>
        <p:spPr>
          <a:xfrm>
            <a:off x="3352815" y="1068974"/>
            <a:ext cx="1149064" cy="5900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17831" rIns="0" bIns="17831">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356599" eaLnBrk="0">
              <a:defRPr sz="1050" b="1" kern="1200">
                <a:solidFill>
                  <a:srgbClr val="02A59C"/>
                </a:solidFill>
                <a:uLnTx/>
                <a:ea typeface="ＭＳ Ｐゴシック" charset="-128"/>
                <a:cs typeface="+mn-cs"/>
              </a:defRPr>
            </a:lvl1pPr>
            <a:lvl2pPr algn="ctr" defTabSz="356599" eaLnBrk="0">
              <a:defRPr sz="3400">
                <a:latin typeface="Calibri" charset="0"/>
                <a:ea typeface="ＭＳ Ｐゴシック" charset="-128"/>
                <a:cs typeface="ＭＳ Ｐゴシック" charset="-128"/>
              </a:defRPr>
            </a:lvl2pPr>
            <a:lvl3pPr algn="ctr" defTabSz="356599" eaLnBrk="0">
              <a:defRPr sz="3400">
                <a:latin typeface="Calibri" charset="0"/>
                <a:ea typeface="ＭＳ Ｐゴシック" charset="-128"/>
                <a:cs typeface="ＭＳ Ｐゴシック" charset="-128"/>
              </a:defRPr>
            </a:lvl3pPr>
            <a:lvl4pPr algn="ctr" defTabSz="356599" eaLnBrk="0">
              <a:defRPr sz="3400">
                <a:latin typeface="Calibri" charset="0"/>
                <a:ea typeface="ＭＳ Ｐゴシック" charset="-128"/>
                <a:cs typeface="ＭＳ Ｐゴシック" charset="-128"/>
              </a:defRPr>
            </a:lvl4pPr>
            <a:lvl5pPr algn="ctr" defTabSz="356599" eaLnBrk="0">
              <a:defRPr sz="3400">
                <a:latin typeface="Calibri" charset="0"/>
                <a:ea typeface="ＭＳ Ｐゴシック" charset="-128"/>
                <a:cs typeface="ＭＳ Ｐゴシック" charset="-128"/>
              </a:defRPr>
            </a:lvl5pPr>
            <a:lvl6pPr marL="356599" algn="ctr" defTabSz="356599" fontAlgn="base">
              <a:spcBef>
                <a:spcPct val="0"/>
              </a:spcBef>
              <a:spcAft>
                <a:spcPct val="0"/>
              </a:spcAft>
              <a:defRPr sz="3400">
                <a:latin typeface="Calibri" charset="0"/>
                <a:ea typeface="ＭＳ Ｐゴシック" charset="-128"/>
                <a:cs typeface="ＭＳ Ｐゴシック" charset="-128"/>
              </a:defRPr>
            </a:lvl6pPr>
            <a:lvl7pPr marL="713196" algn="ctr" defTabSz="356599" fontAlgn="base">
              <a:spcBef>
                <a:spcPct val="0"/>
              </a:spcBef>
              <a:spcAft>
                <a:spcPct val="0"/>
              </a:spcAft>
              <a:defRPr sz="3400">
                <a:latin typeface="Calibri" charset="0"/>
                <a:ea typeface="ＭＳ Ｐゴシック" charset="-128"/>
                <a:cs typeface="ＭＳ Ｐゴシック" charset="-128"/>
              </a:defRPr>
            </a:lvl7pPr>
            <a:lvl8pPr marL="1069795" algn="ctr" defTabSz="356599" fontAlgn="base">
              <a:spcBef>
                <a:spcPct val="0"/>
              </a:spcBef>
              <a:spcAft>
                <a:spcPct val="0"/>
              </a:spcAft>
              <a:defRPr sz="3400">
                <a:latin typeface="Calibri" charset="0"/>
                <a:ea typeface="ＭＳ Ｐゴシック" charset="-128"/>
                <a:cs typeface="ＭＳ Ｐゴシック" charset="-128"/>
              </a:defRPr>
            </a:lvl8pPr>
            <a:lvl9pPr marL="1426393" algn="ctr" defTabSz="356599" fontAlgn="base">
              <a:spcBef>
                <a:spcPct val="0"/>
              </a:spcBef>
              <a:spcAft>
                <a:spcPct val="0"/>
              </a:spcAft>
              <a:defRPr sz="3400">
                <a:latin typeface="Calibri" charset="0"/>
                <a:ea typeface="ＭＳ Ｐゴシック" charset="-128"/>
                <a:cs typeface="ＭＳ Ｐゴシック" charset="-128"/>
              </a:defRPr>
            </a:lvl9pPr>
          </a:lstStyle>
          <a:p>
            <a:pPr marL="0" marR="0" lvl="0" indent="0" algn="ctr" defTabSz="356599" rtl="0" eaLnBrk="0" fontAlgn="auto" latinLnBrk="0" hangingPunct="1">
              <a:lnSpc>
                <a:spcPct val="100000"/>
              </a:lnSpc>
              <a:spcBef>
                <a:spcPts val="0"/>
              </a:spcBef>
              <a:spcAft>
                <a:spcPts val="0"/>
              </a:spcAft>
              <a:buClrTx/>
              <a:buSzTx/>
              <a:buFontTx/>
              <a:buNone/>
              <a:tabLst/>
              <a:defRPr/>
            </a:pPr>
            <a:r>
              <a:rPr kumimoji="0" lang="es-ES"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rPr>
              <a:t>La independencia judicial es un pilar básico del Estado de Derecho</a:t>
            </a:r>
            <a:endParaRPr kumimoji="0" sz="900" b="1" i="0" u="none" strike="noStrike" kern="1200" cap="none" spc="0" normalizeH="0" baseline="0" noProof="0" dirty="0">
              <a:ln>
                <a:noFill/>
              </a:ln>
              <a:solidFill>
                <a:srgbClr val="004481"/>
              </a:solidFill>
              <a:effectLst/>
              <a:uLnTx/>
              <a:uFillTx/>
              <a:latin typeface="BBVABentonSansLight"/>
              <a:ea typeface="ＭＳ Ｐゴシック" charset="-128"/>
              <a:cs typeface="+mn-cs"/>
              <a:sym typeface="BBVABentonSansLight"/>
            </a:endParaRPr>
          </a:p>
        </p:txBody>
      </p:sp>
      <p:graphicFrame>
        <p:nvGraphicFramePr>
          <p:cNvPr id="51" name="Google Shape;195;p5">
            <a:extLst>
              <a:ext uri="{FF2B5EF4-FFF2-40B4-BE49-F238E27FC236}">
                <a16:creationId xmlns:a16="http://schemas.microsoft.com/office/drawing/2014/main" id="{236812B4-A9C3-B641-B6B2-5572D7E83F10}"/>
              </a:ext>
            </a:extLst>
          </p:cNvPr>
          <p:cNvGraphicFramePr/>
          <p:nvPr>
            <p:extLst>
              <p:ext uri="{D42A27DB-BD31-4B8C-83A1-F6EECF244321}">
                <p14:modId xmlns:p14="http://schemas.microsoft.com/office/powerpoint/2010/main" val="2631339113"/>
              </p:ext>
            </p:extLst>
          </p:nvPr>
        </p:nvGraphicFramePr>
        <p:xfrm>
          <a:off x="6894162" y="1682255"/>
          <a:ext cx="2121044" cy="34721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 name="Google Shape;195;p5">
            <a:extLst>
              <a:ext uri="{FF2B5EF4-FFF2-40B4-BE49-F238E27FC236}">
                <a16:creationId xmlns:a16="http://schemas.microsoft.com/office/drawing/2014/main" id="{DE763E01-71F7-9D4C-BD16-19D600AE8E35}"/>
              </a:ext>
            </a:extLst>
          </p:cNvPr>
          <p:cNvGraphicFramePr/>
          <p:nvPr>
            <p:extLst>
              <p:ext uri="{D42A27DB-BD31-4B8C-83A1-F6EECF244321}">
                <p14:modId xmlns:p14="http://schemas.microsoft.com/office/powerpoint/2010/main" val="3318514071"/>
              </p:ext>
            </p:extLst>
          </p:nvPr>
        </p:nvGraphicFramePr>
        <p:xfrm>
          <a:off x="3951529" y="1684343"/>
          <a:ext cx="2121044" cy="34721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3" name="Google Shape;195;p5">
            <a:extLst>
              <a:ext uri="{FF2B5EF4-FFF2-40B4-BE49-F238E27FC236}">
                <a16:creationId xmlns:a16="http://schemas.microsoft.com/office/drawing/2014/main" id="{EF70C555-4EA1-5B46-A76A-BC0DD015DD64}"/>
              </a:ext>
            </a:extLst>
          </p:cNvPr>
          <p:cNvGraphicFramePr/>
          <p:nvPr>
            <p:extLst>
              <p:ext uri="{D42A27DB-BD31-4B8C-83A1-F6EECF244321}">
                <p14:modId xmlns:p14="http://schemas.microsoft.com/office/powerpoint/2010/main" val="1943347582"/>
              </p:ext>
            </p:extLst>
          </p:nvPr>
        </p:nvGraphicFramePr>
        <p:xfrm>
          <a:off x="5345113" y="1686430"/>
          <a:ext cx="2121044" cy="3472104"/>
        </p:xfrm>
        <a:graphic>
          <a:graphicData uri="http://schemas.openxmlformats.org/drawingml/2006/chart">
            <c:chart xmlns:c="http://schemas.openxmlformats.org/drawingml/2006/chart" xmlns:r="http://schemas.openxmlformats.org/officeDocument/2006/relationships" r:id="rId6"/>
          </a:graphicData>
        </a:graphic>
      </p:graphicFrame>
      <p:sp>
        <p:nvSpPr>
          <p:cNvPr id="15" name="3 CuadroTexto">
            <a:extLst>
              <a:ext uri="{FF2B5EF4-FFF2-40B4-BE49-F238E27FC236}">
                <a16:creationId xmlns:a16="http://schemas.microsoft.com/office/drawing/2014/main" id="{0F765F53-F9BA-8949-B29A-0CD21D7CF77D}"/>
              </a:ext>
            </a:extLst>
          </p:cNvPr>
          <p:cNvSpPr txBox="1"/>
          <p:nvPr/>
        </p:nvSpPr>
        <p:spPr>
          <a:xfrm>
            <a:off x="2408826" y="773495"/>
            <a:ext cx="6771502" cy="138499"/>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700" i="0" u="none" strike="noStrike" cap="none" spc="0" normalizeH="0" baseline="0">
                <a:ln>
                  <a:noFill/>
                </a:ln>
                <a:solidFill>
                  <a:srgbClr val="2A2A2A"/>
                </a:solidFill>
                <a:effectLst/>
                <a:uLnTx/>
                <a:uFillTx/>
                <a:latin typeface="BBVABentonSans"/>
              </a:defRPr>
            </a:lvl2pPr>
          </a:lstStyle>
          <a:p>
            <a:pPr marL="7938" marR="0" lvl="1" indent="0" algn="ctr" defTabSz="914400" rtl="0" eaLnBrk="1" fontAlgn="auto" latinLnBrk="0" hangingPunct="1">
              <a:lnSpc>
                <a:spcPct val="100000"/>
              </a:lnSpc>
              <a:spcBef>
                <a:spcPts val="0"/>
              </a:spcBef>
              <a:spcAft>
                <a:spcPts val="0"/>
              </a:spcAft>
              <a:buClr>
                <a:srgbClr val="00AAB4"/>
              </a:buClr>
              <a:buSzPct val="130000"/>
              <a:buFontTx/>
              <a:buNone/>
              <a:tabLst/>
              <a:defRPr/>
            </a:pPr>
            <a:r>
              <a:rPr kumimoji="0" lang="es-ES_tradnl" sz="900" b="0" i="0" u="none" strike="noStrike" kern="1200" cap="none" spc="0" normalizeH="0" baseline="0" noProof="0" dirty="0">
                <a:ln>
                  <a:noFill/>
                </a:ln>
                <a:solidFill>
                  <a:srgbClr val="666666"/>
                </a:solidFill>
                <a:effectLst/>
                <a:uLnTx/>
                <a:uFillTx/>
                <a:latin typeface="BBVABentonSans"/>
                <a:ea typeface="+mn-ea"/>
                <a:cs typeface="+mn-cs"/>
                <a:sym typeface="BBVABentonSansLight"/>
              </a:rPr>
              <a:t>Media en una escala  de 0 a 10, en la que 0 significa que “completamente en desacuerdo” y 10 “completamente de acuerdo”. Base: 2.015 casos</a:t>
            </a:r>
          </a:p>
        </p:txBody>
      </p:sp>
      <p:sp>
        <p:nvSpPr>
          <p:cNvPr id="16" name="3 CuadroTexto">
            <a:extLst>
              <a:ext uri="{FF2B5EF4-FFF2-40B4-BE49-F238E27FC236}">
                <a16:creationId xmlns:a16="http://schemas.microsoft.com/office/drawing/2014/main" id="{BD726836-408F-824E-B5AA-CD52A0AB4E87}"/>
              </a:ext>
            </a:extLst>
          </p:cNvPr>
          <p:cNvSpPr txBox="1"/>
          <p:nvPr/>
        </p:nvSpPr>
        <p:spPr>
          <a:xfrm>
            <a:off x="2666253" y="346830"/>
            <a:ext cx="6256647" cy="169277"/>
          </a:xfrm>
          <a:prstGeom prst="rect">
            <a:avLst/>
          </a:prstGeom>
        </p:spPr>
        <p:txBody>
          <a:bodyPr wrap="square" lIns="0" tIns="0" rIns="0" bIns="0">
            <a:spAutoFit/>
          </a:bodyPr>
          <a:lstStyle>
            <a:defPPr>
              <a:defRPr lang="en-US"/>
            </a:defPPr>
            <a:lvl1pPr lvl="0" defTabSz="356599" fontAlgn="auto">
              <a:lnSpc>
                <a:spcPct val="110000"/>
              </a:lnSpc>
              <a:spcBef>
                <a:spcPts val="4200"/>
              </a:spcBef>
              <a:spcAft>
                <a:spcPts val="0"/>
              </a:spcAft>
              <a:defRPr sz="1600" u="none">
                <a:solidFill>
                  <a:schemeClr val="bg2"/>
                </a:solidFill>
              </a:defRPr>
            </a:lvl1pPr>
            <a:lvl2pPr marL="7938" marR="0" lvl="1" indent="0" fontAlgn="auto">
              <a:lnSpc>
                <a:spcPts val="1000"/>
              </a:lnSpc>
              <a:spcBef>
                <a:spcPts val="300"/>
              </a:spcBef>
              <a:spcAft>
                <a:spcPts val="300"/>
              </a:spcAft>
              <a:buClr>
                <a:srgbClr val="00AAB4"/>
              </a:buClr>
              <a:buSzPct val="130000"/>
              <a:buFontTx/>
              <a:buNone/>
              <a:tabLst/>
              <a:defRPr kumimoji="0" sz="800" b="1" i="0" u="none" strike="noStrike" cap="none" spc="0" normalizeH="0" baseline="0">
                <a:ln>
                  <a:noFill/>
                </a:ln>
                <a:solidFill>
                  <a:srgbClr val="2A2A2A"/>
                </a:solidFill>
                <a:effectLst/>
                <a:uLnTx/>
                <a:uFillTx/>
                <a:latin typeface="BBVABentonSans"/>
              </a:defRPr>
            </a:lvl2pPr>
          </a:lstStyle>
          <a:p>
            <a:pPr marL="7938" marR="0" lvl="1" indent="0" algn="ctr" defTabSz="914400" rtl="0" eaLnBrk="1" fontAlgn="auto" latinLnBrk="0" hangingPunct="1">
              <a:lnSpc>
                <a:spcPct val="100000"/>
              </a:lnSpc>
              <a:spcBef>
                <a:spcPts val="0"/>
              </a:spcBef>
              <a:spcAft>
                <a:spcPts val="0"/>
              </a:spcAft>
              <a:buClr>
                <a:srgbClr val="00AAB4"/>
              </a:buClr>
              <a:buSzPct val="130000"/>
              <a:buFontTx/>
              <a:buNone/>
              <a:tabLst/>
              <a:defRPr/>
            </a:pPr>
            <a:r>
              <a:rPr kumimoji="0" lang="es-ES_tradnl" sz="1100" b="1" i="0" u="none" strike="noStrike" kern="1200" cap="none" spc="0" normalizeH="0" baseline="0" noProof="0" dirty="0">
                <a:ln>
                  <a:noFill/>
                </a:ln>
                <a:solidFill>
                  <a:srgbClr val="666666"/>
                </a:solidFill>
                <a:effectLst/>
                <a:uLnTx/>
                <a:uFillTx/>
                <a:latin typeface="BBVABentonSans"/>
                <a:ea typeface="+mn-ea"/>
                <a:cs typeface="+mn-cs"/>
                <a:sym typeface="BBVABentonSansLight"/>
              </a:rPr>
              <a:t>¿Cuál es su nivel de acuerdo o desacuerdo con cada una de las frases que le leo a continuación? </a:t>
            </a:r>
            <a:endParaRPr kumimoji="0" lang="es-ES_tradnl" sz="1100" b="1" i="0" u="sng" strike="noStrike" kern="1200" cap="none" spc="0" normalizeH="0" baseline="0" noProof="0" dirty="0">
              <a:ln>
                <a:noFill/>
              </a:ln>
              <a:solidFill>
                <a:srgbClr val="666666"/>
              </a:solidFill>
              <a:effectLst/>
              <a:uLnTx/>
              <a:uFillTx/>
              <a:latin typeface="BBVABentonSans"/>
              <a:ea typeface="+mn-ea"/>
              <a:cs typeface="+mn-cs"/>
              <a:sym typeface="BBVABentonSansLight"/>
            </a:endParaRPr>
          </a:p>
        </p:txBody>
      </p:sp>
      <p:sp>
        <p:nvSpPr>
          <p:cNvPr id="4" name="CuadroTexto 3">
            <a:extLst>
              <a:ext uri="{FF2B5EF4-FFF2-40B4-BE49-F238E27FC236}">
                <a16:creationId xmlns:a16="http://schemas.microsoft.com/office/drawing/2014/main" id="{3CB5D9D0-608D-3042-99A9-E81FAF1D3FCA}"/>
              </a:ext>
            </a:extLst>
          </p:cNvPr>
          <p:cNvSpPr txBox="1"/>
          <p:nvPr/>
        </p:nvSpPr>
        <p:spPr>
          <a:xfrm>
            <a:off x="3002685" y="1727659"/>
            <a:ext cx="375424" cy="200055"/>
          </a:xfrm>
          <a:prstGeom prst="rect">
            <a:avLst/>
          </a:prstGeom>
          <a:noFill/>
        </p:spPr>
        <p:txBody>
          <a:bodyPr wrap="non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AR" sz="700" b="1" i="0" u="none" strike="noStrike" kern="0" cap="none" spc="0" normalizeH="0" baseline="0" noProof="0" dirty="0">
                <a:ln>
                  <a:noFill/>
                </a:ln>
                <a:solidFill>
                  <a:srgbClr val="666666"/>
                </a:solidFill>
                <a:effectLst/>
                <a:uLnTx/>
                <a:uFillTx/>
                <a:latin typeface="BBVABentonSansLight"/>
                <a:sym typeface="BBVABentonSansLight"/>
              </a:rPr>
              <a:t>Total</a:t>
            </a:r>
          </a:p>
        </p:txBody>
      </p:sp>
    </p:spTree>
    <p:extLst>
      <p:ext uri="{BB962C8B-B14F-4D97-AF65-F5344CB8AC3E}">
        <p14:creationId xmlns:p14="http://schemas.microsoft.com/office/powerpoint/2010/main" val="3301945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Rectángulo redondeado">
            <a:hlinkClick r:id="rId3"/>
            <a:extLst>
              <a:ext uri="{FF2B5EF4-FFF2-40B4-BE49-F238E27FC236}">
                <a16:creationId xmlns:a16="http://schemas.microsoft.com/office/drawing/2014/main" id="{05EDEF7B-747A-251D-A68E-7240B43514CF}"/>
              </a:ext>
            </a:extLst>
          </p:cNvPr>
          <p:cNvSpPr/>
          <p:nvPr/>
        </p:nvSpPr>
        <p:spPr>
          <a:xfrm>
            <a:off x="394751" y="485775"/>
            <a:ext cx="6626181" cy="465138"/>
          </a:xfrm>
          <a:prstGeom prst="roundRect">
            <a:avLst>
              <a:gd name="adj" fmla="val 8332"/>
            </a:avLst>
          </a:prstGeom>
          <a:noFill/>
          <a:ln>
            <a:noFill/>
          </a:ln>
          <a:effectLst/>
          <a:scene3d>
            <a:camera prst="orthographicFront">
              <a:rot lat="0" lon="0" rev="0"/>
            </a:camera>
            <a:lightRig rig="threePt" dir="t"/>
          </a:scene3d>
          <a:sp3d prstMaterial="plastic"/>
        </p:spPr>
        <p:style>
          <a:lnRef idx="0">
            <a:schemeClr val="accent6"/>
          </a:lnRef>
          <a:fillRef idx="3">
            <a:schemeClr val="accent6"/>
          </a:fillRef>
          <a:effectRef idx="3">
            <a:schemeClr val="accent6"/>
          </a:effectRef>
          <a:fontRef idx="minor">
            <a:schemeClr val="lt1"/>
          </a:fontRef>
        </p:style>
        <p:txBody>
          <a:bodyPr anchor="ctr"/>
          <a:lstStyle/>
          <a:p>
            <a:pPr marL="0" marR="0" lvl="0" indent="6350" defTabSz="914400" rtl="0" eaLnBrk="1" fontAlgn="auto" latinLnBrk="0" hangingPunct="1">
              <a:lnSpc>
                <a:spcPts val="1800"/>
              </a:lnSpc>
              <a:spcBef>
                <a:spcPts val="600"/>
              </a:spcBef>
              <a:spcAft>
                <a:spcPts val="600"/>
              </a:spcAft>
              <a:buClrTx/>
              <a:buSzTx/>
              <a:buFontTx/>
              <a:buNone/>
              <a:tabLst/>
              <a:defRPr/>
            </a:pPr>
            <a:r>
              <a:rPr kumimoji="0" lang="es-ES" sz="2000" b="1" i="0" u="none" strike="noStrike" kern="1200" cap="none" spc="0" normalizeH="0" baseline="0" noProof="0">
                <a:ln>
                  <a:noFill/>
                </a:ln>
                <a:solidFill>
                  <a:srgbClr val="084481"/>
                </a:solidFill>
                <a:effectLst/>
                <a:uLnTx/>
                <a:uFillTx/>
                <a:latin typeface="BBVABentonSansLight"/>
                <a:ea typeface="+mn-ea"/>
                <a:cs typeface="+mn-cs"/>
                <a:sym typeface="BBVABentonSansLight"/>
              </a:rPr>
              <a:t>Ficha técnica</a:t>
            </a:r>
          </a:p>
        </p:txBody>
      </p:sp>
      <p:sp>
        <p:nvSpPr>
          <p:cNvPr id="12" name="3 CuadroTexto">
            <a:extLst>
              <a:ext uri="{FF2B5EF4-FFF2-40B4-BE49-F238E27FC236}">
                <a16:creationId xmlns:a16="http://schemas.microsoft.com/office/drawing/2014/main" id="{54309325-55C2-552F-88E0-41D78166792E}"/>
              </a:ext>
            </a:extLst>
          </p:cNvPr>
          <p:cNvSpPr txBox="1"/>
          <p:nvPr/>
        </p:nvSpPr>
        <p:spPr>
          <a:xfrm>
            <a:off x="492125" y="1131888"/>
            <a:ext cx="7869087" cy="3240246"/>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182563" marR="0" lvl="1" indent="-174625" algn="l" defTabSz="914400" rtl="0" eaLnBrk="1" fontAlgn="auto" latinLnBrk="0" hangingPunct="1">
              <a:lnSpc>
                <a:spcPts val="1800"/>
              </a:lnSpc>
              <a:spcBef>
                <a:spcPts val="400"/>
              </a:spcBef>
              <a:spcAft>
                <a:spcPts val="400"/>
              </a:spcAft>
              <a:buClr>
                <a:schemeClr val="tx1"/>
              </a:buClr>
              <a:buSzPct val="130000"/>
              <a:buFont typeface="Arial" panose="020B0604020202020204" pitchFamily="34" charset="0"/>
              <a:buChar char="•"/>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Ámbito geográfico del estudio: España</a:t>
            </a:r>
          </a:p>
          <a:p>
            <a:pPr marL="182563" marR="0" lvl="1" indent="-174625" algn="l" defTabSz="914400" rtl="0" eaLnBrk="1" fontAlgn="auto" latinLnBrk="0" hangingPunct="1">
              <a:lnSpc>
                <a:spcPts val="1800"/>
              </a:lnSpc>
              <a:spcBef>
                <a:spcPts val="400"/>
              </a:spcBef>
              <a:spcAft>
                <a:spcPts val="400"/>
              </a:spcAft>
              <a:buClr>
                <a:schemeClr val="tx1"/>
              </a:buClr>
              <a:buSzPct val="130000"/>
              <a:buFont typeface="Arial" panose="020B0604020202020204" pitchFamily="34" charset="0"/>
              <a:buChar char="•"/>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Universo: población general de 18 años y más.</a:t>
            </a:r>
          </a:p>
          <a:p>
            <a:pPr marL="182563" marR="0" lvl="1" indent="-174625" algn="l" defTabSz="914400" rtl="0" eaLnBrk="1" fontAlgn="auto" latinLnBrk="0" hangingPunct="1">
              <a:lnSpc>
                <a:spcPts val="1800"/>
              </a:lnSpc>
              <a:spcBef>
                <a:spcPts val="400"/>
              </a:spcBef>
              <a:spcAft>
                <a:spcPts val="400"/>
              </a:spcAft>
              <a:buClr>
                <a:schemeClr val="tx1"/>
              </a:buClr>
              <a:buSzPct val="130000"/>
              <a:buFont typeface="Arial" panose="020B0604020202020204" pitchFamily="34" charset="0"/>
              <a:buChar char="•"/>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Método: encuesta telefónica asistida por ordenador. </a:t>
            </a:r>
          </a:p>
          <a:p>
            <a:pPr marL="182563" marR="0" lvl="1" indent="-174625" algn="l" defTabSz="914400" rtl="0" eaLnBrk="1" fontAlgn="auto" latinLnBrk="0" hangingPunct="1">
              <a:lnSpc>
                <a:spcPts val="1800"/>
              </a:lnSpc>
              <a:spcBef>
                <a:spcPts val="400"/>
              </a:spcBef>
              <a:spcAft>
                <a:spcPts val="400"/>
              </a:spcAft>
              <a:buClr>
                <a:schemeClr val="tx1"/>
              </a:buClr>
              <a:buSzPct val="130000"/>
              <a:buFont typeface="Arial" panose="020B0604020202020204" pitchFamily="34" charset="0"/>
              <a:buChar char="•"/>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Tamaño y distribución de la muestra: 2.015 casos. Distribución de la muestra aleatoria y con  selección del individuo según cuotas de sexo y edad. </a:t>
            </a:r>
          </a:p>
          <a:p>
            <a:pPr marL="182563" marR="0" lvl="1" indent="-174625" algn="l" defTabSz="914400" rtl="0" eaLnBrk="1" fontAlgn="auto" latinLnBrk="0" hangingPunct="1">
              <a:lnSpc>
                <a:spcPts val="1800"/>
              </a:lnSpc>
              <a:spcBef>
                <a:spcPts val="400"/>
              </a:spcBef>
              <a:spcAft>
                <a:spcPts val="400"/>
              </a:spcAft>
              <a:buClr>
                <a:schemeClr val="tx1"/>
              </a:buClr>
              <a:buSzPct val="130000"/>
              <a:buFont typeface="Arial" panose="020B0604020202020204" pitchFamily="34" charset="0"/>
              <a:buChar char="•"/>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Error de muestreo: el error muestral estimado con un nivel de confianza del 95.5% y en el caso más desfavorable (p=q=0,5) es de +/- 2,2.  </a:t>
            </a:r>
          </a:p>
          <a:p>
            <a:pPr marL="182563" marR="0" lvl="1" indent="-174625" algn="l" defTabSz="914400" rtl="0" eaLnBrk="1" fontAlgn="auto" latinLnBrk="0" hangingPunct="1">
              <a:lnSpc>
                <a:spcPts val="1800"/>
              </a:lnSpc>
              <a:spcBef>
                <a:spcPts val="400"/>
              </a:spcBef>
              <a:spcAft>
                <a:spcPts val="400"/>
              </a:spcAft>
              <a:buClr>
                <a:schemeClr val="tx1"/>
              </a:buClr>
              <a:buSzPct val="130000"/>
              <a:buFont typeface="Arial" panose="020B0604020202020204" pitchFamily="34" charset="0"/>
              <a:buChar char="•"/>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Fecha de realización del trabajo de campo:  diciembre 2024 y enero 2025</a:t>
            </a:r>
          </a:p>
          <a:p>
            <a:pPr marL="182563" marR="0" lvl="1" indent="-174625" algn="l" defTabSz="914400" rtl="0" eaLnBrk="1" fontAlgn="auto" latinLnBrk="0" hangingPunct="1">
              <a:lnSpc>
                <a:spcPts val="1800"/>
              </a:lnSpc>
              <a:spcBef>
                <a:spcPts val="400"/>
              </a:spcBef>
              <a:spcAft>
                <a:spcPts val="400"/>
              </a:spcAft>
              <a:buClr>
                <a:schemeClr val="tx1"/>
              </a:buClr>
              <a:buSzPct val="130000"/>
              <a:buFont typeface="Arial" panose="020B0604020202020204" pitchFamily="34" charset="0"/>
              <a:buChar char="•"/>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El trabajo de campo ha sido coordinado y ejecutado por </a:t>
            </a:r>
            <a:r>
              <a:rPr kumimoji="0" lang="es-ES_tradnl" sz="1200" b="0" i="0" u="none" strike="noStrike" kern="1200" cap="none" spc="0" normalizeH="0" baseline="0" noProof="0" dirty="0" err="1">
                <a:ln>
                  <a:noFill/>
                </a:ln>
                <a:solidFill>
                  <a:srgbClr val="2A2A2A"/>
                </a:solidFill>
                <a:effectLst/>
                <a:uLnTx/>
                <a:uFillTx/>
                <a:latin typeface="BBVABentonSans"/>
                <a:ea typeface="+mn-ea"/>
                <a:cs typeface="+mn-cs"/>
                <a:sym typeface="BBVABentonSansLight"/>
              </a:rPr>
              <a:t>Imop</a:t>
            </a: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 </a:t>
            </a:r>
            <a:r>
              <a:rPr kumimoji="0" lang="es-ES_tradnl" sz="1200" b="0" i="0" u="none" strike="noStrike" kern="1200" cap="none" spc="0" normalizeH="0" baseline="0" noProof="0" dirty="0" err="1">
                <a:ln>
                  <a:noFill/>
                </a:ln>
                <a:solidFill>
                  <a:srgbClr val="2A2A2A"/>
                </a:solidFill>
                <a:effectLst/>
                <a:uLnTx/>
                <a:uFillTx/>
                <a:latin typeface="BBVABentonSans"/>
                <a:ea typeface="+mn-ea"/>
                <a:cs typeface="+mn-cs"/>
                <a:sym typeface="BBVABentonSansLight"/>
              </a:rPr>
              <a:t>Insight</a:t>
            </a: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a:t>
            </a:r>
          </a:p>
          <a:p>
            <a:pPr marL="182563" marR="0" lvl="1" indent="-174625" algn="l" defTabSz="914400" rtl="0" eaLnBrk="1" fontAlgn="auto" latinLnBrk="0" hangingPunct="1">
              <a:lnSpc>
                <a:spcPts val="1800"/>
              </a:lnSpc>
              <a:spcBef>
                <a:spcPts val="400"/>
              </a:spcBef>
              <a:spcAft>
                <a:spcPts val="400"/>
              </a:spcAft>
              <a:buClr>
                <a:schemeClr val="tx1"/>
              </a:buClr>
              <a:buSzPct val="130000"/>
              <a:buFont typeface="Arial" panose="020B0604020202020204" pitchFamily="34" charset="0"/>
              <a:buChar char="•"/>
              <a:tabLst/>
              <a:defRPr/>
            </a:pPr>
            <a:r>
              <a:rPr kumimoji="0" lang="es-ES_tradnl" sz="1200" b="0" i="0" u="none" strike="noStrike" kern="1200" cap="none" spc="0" normalizeH="0" baseline="0" noProof="0" dirty="0">
                <a:ln>
                  <a:noFill/>
                </a:ln>
                <a:solidFill>
                  <a:srgbClr val="2A2A2A"/>
                </a:solidFill>
                <a:effectLst/>
                <a:uLnTx/>
                <a:uFillTx/>
                <a:latin typeface="BBVABentonSans"/>
                <a:ea typeface="+mn-ea"/>
                <a:cs typeface="+mn-cs"/>
                <a:sym typeface="BBVABentonSansLight"/>
              </a:rPr>
              <a:t>El diseño del cuestionario y el análisis de los datos se han llevado a cabo por el Departamento de Estudios Sociales y Opinión Pública de la Fundación BBVA.  </a:t>
            </a:r>
          </a:p>
        </p:txBody>
      </p:sp>
    </p:spTree>
    <p:extLst>
      <p:ext uri="{BB962C8B-B14F-4D97-AF65-F5344CB8AC3E}">
        <p14:creationId xmlns:p14="http://schemas.microsoft.com/office/powerpoint/2010/main" val="246932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523AC-66DA-85C8-FEC3-D5184F2BF8AA}"/>
            </a:ext>
          </a:extLst>
        </p:cNvPr>
        <p:cNvGrpSpPr/>
        <p:nvPr/>
      </p:nvGrpSpPr>
      <p:grpSpPr>
        <a:xfrm>
          <a:off x="0" y="0"/>
          <a:ext cx="0" cy="0"/>
          <a:chOff x="0" y="0"/>
          <a:chExt cx="0" cy="0"/>
        </a:xfrm>
      </p:grpSpPr>
      <p:sp>
        <p:nvSpPr>
          <p:cNvPr id="7" name="3 CuadroTexto">
            <a:extLst>
              <a:ext uri="{FF2B5EF4-FFF2-40B4-BE49-F238E27FC236}">
                <a16:creationId xmlns:a16="http://schemas.microsoft.com/office/drawing/2014/main" id="{6EE1587A-66AC-17CA-4D28-F8A53174FBBE}"/>
              </a:ext>
            </a:extLst>
          </p:cNvPr>
          <p:cNvSpPr txBox="1"/>
          <p:nvPr/>
        </p:nvSpPr>
        <p:spPr>
          <a:xfrm>
            <a:off x="516839" y="502251"/>
            <a:ext cx="8256459" cy="2616101"/>
          </a:xfrm>
          <a:prstGeom prst="rect">
            <a:avLst/>
          </a:prstGeom>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defTabSz="356599">
              <a:lnSpc>
                <a:spcPct val="110000"/>
              </a:lnSpc>
              <a:spcBef>
                <a:spcPts val="4200"/>
              </a:spcBef>
              <a:defRPr sz="1600">
                <a:solidFill>
                  <a:schemeClr val="bg2"/>
                </a:solidFill>
                <a:latin typeface="+mn-lt"/>
                <a:ea typeface="+mn-ea"/>
              </a:defRPr>
            </a:lvl1pPr>
            <a:lvl2pPr marL="179388" lvl="1" indent="-171450" eaLnBrk="1" hangingPunct="1">
              <a:lnSpc>
                <a:spcPts val="1800"/>
              </a:lnSpc>
              <a:spcBef>
                <a:spcPts val="400"/>
              </a:spcBef>
              <a:spcAft>
                <a:spcPts val="400"/>
              </a:spcAft>
              <a:buClr>
                <a:srgbClr val="00AAB4"/>
              </a:buClr>
              <a:buSzPct val="130000"/>
              <a:buFont typeface="Arial" panose="020B0604020202020204" pitchFamily="34" charset="0"/>
              <a:buChar char="•"/>
              <a:defRPr sz="1200" kern="1200">
                <a:solidFill>
                  <a:srgbClr val="2A2A2A"/>
                </a:solidFill>
                <a:uLnTx/>
                <a:latin typeface="BBVABentonSans"/>
                <a:ea typeface="+mn-ea"/>
                <a:cs typeface="+mn-cs"/>
              </a:defRPr>
            </a:lvl2pPr>
            <a:lvl5pPr marL="179388" lvl="4" indent="-171450" hangingPunct="1">
              <a:lnSpc>
                <a:spcPts val="1800"/>
              </a:lnSpc>
              <a:spcBef>
                <a:spcPts val="400"/>
              </a:spcBef>
              <a:spcAft>
                <a:spcPts val="400"/>
              </a:spcAft>
              <a:buClr>
                <a:srgbClr val="00AAB4"/>
              </a:buClr>
              <a:buSzPct val="130000"/>
              <a:buFont typeface="Arial" panose="020B0604020202020204" pitchFamily="34" charset="0"/>
              <a:buChar char="•"/>
              <a:defRPr sz="1200" kern="1200">
                <a:solidFill>
                  <a:srgbClr val="2A2A2A"/>
                </a:solidFill>
                <a:latin typeface="BBVABentonSans"/>
                <a:ea typeface="+mn-ea"/>
                <a:cs typeface="+mn-cs"/>
              </a:defRPr>
            </a:lvl5pPr>
          </a:lstStyle>
          <a:p>
            <a:pPr lvl="1" algn="just">
              <a:buClr>
                <a:schemeClr val="tx1"/>
              </a:buClr>
            </a:pPr>
            <a:r>
              <a:rPr lang="es-ES_tradnl" dirty="0"/>
              <a:t>Existe correspondencia entre la confianza en los grupos profesionales y la confianza en las instituciones en las cuales desarrollan su actividad. En la pirámide de confianza, se sitúan los científicos, médicos y maestros, seguidos de cerca por los policías y los militares. </a:t>
            </a:r>
          </a:p>
          <a:p>
            <a:pPr lvl="1" algn="just">
              <a:buClr>
                <a:schemeClr val="tx1"/>
              </a:buClr>
            </a:pPr>
            <a:r>
              <a:rPr lang="es-ES_tradnl" dirty="0"/>
              <a:t>En un nivel medio-alto de confianza se colocan, en este orden, los jueces, los empresarios, los periodistas y los ecologistas. Por debajo del umbral de confianza, los financieros, sindicalistas, sacerdotes, y, con puntuaciones, muy bajas, los políticos e </a:t>
            </a:r>
            <a:r>
              <a:rPr lang="es-ES_tradnl" i="1" dirty="0" err="1"/>
              <a:t>influencers</a:t>
            </a:r>
            <a:r>
              <a:rPr lang="es-ES_tradnl" dirty="0"/>
              <a:t>.  </a:t>
            </a:r>
          </a:p>
          <a:p>
            <a:pPr lvl="1" algn="just">
              <a:buClr>
                <a:schemeClr val="tx1"/>
              </a:buClr>
            </a:pPr>
            <a:r>
              <a:rPr lang="es-ES_tradnl" dirty="0"/>
              <a:t>En algunos casos, los grupos son mejor valorados que su institución correspondiente, tendencia que se observa claramente en el caso de los médicos y los jueces, por encima de la confianza en la Sanidad y los Tribunales. </a:t>
            </a:r>
          </a:p>
          <a:p>
            <a:pPr lvl="1" algn="just">
              <a:buClr>
                <a:schemeClr val="tx1"/>
              </a:buClr>
            </a:pPr>
            <a:r>
              <a:rPr lang="es-ES" dirty="0"/>
              <a:t>La ideología (orientación izquierda-derecha) y la simpatía política diferencia claramente la confianza expresada hacia las diferentes instituciones políticas, sociales y económicas. </a:t>
            </a:r>
            <a:endParaRPr lang="es-ES_tradnl" dirty="0"/>
          </a:p>
        </p:txBody>
      </p:sp>
    </p:spTree>
    <p:extLst>
      <p:ext uri="{BB962C8B-B14F-4D97-AF65-F5344CB8AC3E}">
        <p14:creationId xmlns:p14="http://schemas.microsoft.com/office/powerpoint/2010/main" val="411578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0292" y="2138754"/>
            <a:ext cx="5903043" cy="1763211"/>
          </a:xfrm>
          <a:prstGeom prst="rect">
            <a:avLst/>
          </a:prstGeom>
        </p:spPr>
        <p:txBody>
          <a:bodyPr/>
          <a:lstStyle/>
          <a:p>
            <a:r>
              <a:rPr lang="es-ES" dirty="0"/>
              <a:t>Confianza interpersonal</a:t>
            </a:r>
          </a:p>
        </p:txBody>
      </p:sp>
    </p:spTree>
    <p:extLst>
      <p:ext uri="{BB962C8B-B14F-4D97-AF65-F5344CB8AC3E}">
        <p14:creationId xmlns:p14="http://schemas.microsoft.com/office/powerpoint/2010/main" val="40802678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oogle Shape;311;p14">
            <a:extLst>
              <a:ext uri="{FF2B5EF4-FFF2-40B4-BE49-F238E27FC236}">
                <a16:creationId xmlns:a16="http://schemas.microsoft.com/office/drawing/2014/main" id="{B035C529-BB8F-BE86-F86A-9BDF0993CA38}"/>
              </a:ext>
            </a:extLst>
          </p:cNvPr>
          <p:cNvGraphicFramePr/>
          <p:nvPr>
            <p:extLst>
              <p:ext uri="{D42A27DB-BD31-4B8C-83A1-F6EECF244321}">
                <p14:modId xmlns:p14="http://schemas.microsoft.com/office/powerpoint/2010/main" val="1475808633"/>
              </p:ext>
            </p:extLst>
          </p:nvPr>
        </p:nvGraphicFramePr>
        <p:xfrm>
          <a:off x="4706061" y="1279569"/>
          <a:ext cx="4447178" cy="3806671"/>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a:extLst>
              <a:ext uri="{FF2B5EF4-FFF2-40B4-BE49-F238E27FC236}">
                <a16:creationId xmlns:a16="http://schemas.microsoft.com/office/drawing/2014/main" id="{D2AA7520-98BE-F190-08EE-CBC9357B2687}"/>
              </a:ext>
            </a:extLst>
          </p:cNvPr>
          <p:cNvSpPr>
            <a:spLocks noGrp="1"/>
          </p:cNvSpPr>
          <p:nvPr>
            <p:ph type="title"/>
          </p:nvPr>
        </p:nvSpPr>
        <p:spPr/>
        <p:txBody>
          <a:bodyPr lIns="0" tIns="0" rIns="0" bIns="0" anchor="t"/>
          <a:lstStyle/>
          <a:p>
            <a:r>
              <a:rPr lang="es-ES" sz="1800" dirty="0">
                <a:solidFill>
                  <a:srgbClr val="084481"/>
                </a:solidFill>
              </a:rPr>
              <a:t>Confianza general</a:t>
            </a:r>
          </a:p>
        </p:txBody>
      </p:sp>
      <p:sp>
        <p:nvSpPr>
          <p:cNvPr id="3" name="3 CuadroTexto">
            <a:extLst>
              <a:ext uri="{FF2B5EF4-FFF2-40B4-BE49-F238E27FC236}">
                <a16:creationId xmlns:a16="http://schemas.microsoft.com/office/drawing/2014/main" id="{F3501298-D1ED-CB9D-BD53-314D3BE0FC8A}"/>
              </a:ext>
            </a:extLst>
          </p:cNvPr>
          <p:cNvSpPr txBox="1"/>
          <p:nvPr/>
        </p:nvSpPr>
        <p:spPr>
          <a:xfrm>
            <a:off x="501363" y="799796"/>
            <a:ext cx="8395893" cy="615553"/>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just" hangingPunct="1">
              <a:lnSpc>
                <a:spcPts val="1600"/>
              </a:lnSpc>
              <a:spcBef>
                <a:spcPts val="600"/>
              </a:spcBef>
              <a:spcAft>
                <a:spcPts val="600"/>
              </a:spcAft>
              <a:buClr>
                <a:srgbClr val="00AAB4"/>
              </a:buClr>
              <a:buSzPct val="130000"/>
              <a:defRPr/>
            </a:pPr>
            <a:r>
              <a:rPr lang="es-ES_tradnl" sz="1200" kern="1200" dirty="0">
                <a:solidFill>
                  <a:srgbClr val="2A2A2A"/>
                </a:solidFill>
                <a:latin typeface="BBVABentonSans"/>
                <a:ea typeface="+mn-ea"/>
                <a:cs typeface="+mn-cs"/>
              </a:rPr>
              <a:t>Predomina la confianza en la mayoría de las personas, siendo de 5,3 el valor medio en una escala de 0 a 10. Casi la mitad de la población da las puntuaciones de mayor confianza, frente a una cuarta parte que se coloca en las de menor confianza. La confianza interpersonal se mantiene estable en los últimos cinco años.</a:t>
            </a:r>
          </a:p>
        </p:txBody>
      </p:sp>
      <p:sp>
        <p:nvSpPr>
          <p:cNvPr id="6" name="3 CuadroTexto">
            <a:extLst>
              <a:ext uri="{FF2B5EF4-FFF2-40B4-BE49-F238E27FC236}">
                <a16:creationId xmlns:a16="http://schemas.microsoft.com/office/drawing/2014/main" id="{C0C4CAD7-8451-5D59-88B8-D531C32D76E8}"/>
              </a:ext>
            </a:extLst>
          </p:cNvPr>
          <p:cNvSpPr txBox="1"/>
          <p:nvPr/>
        </p:nvSpPr>
        <p:spPr>
          <a:xfrm>
            <a:off x="501364" y="2657144"/>
            <a:ext cx="2086615" cy="461665"/>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hangingPunct="1">
              <a:lnSpc>
                <a:spcPts val="1200"/>
              </a:lnSpc>
              <a:buClr>
                <a:srgbClr val="00AAB4"/>
              </a:buClr>
              <a:buSzPct val="130000"/>
              <a:defRPr/>
            </a:pPr>
            <a:r>
              <a:rPr lang="es-ES_tradnl" sz="1100" b="1" kern="1200" dirty="0">
                <a:solidFill>
                  <a:srgbClr val="666666"/>
                </a:solidFill>
                <a:latin typeface="BBVABentonSans"/>
                <a:ea typeface="+mn-ea"/>
                <a:cs typeface="+mn-cs"/>
              </a:rPr>
              <a:t>¿Por lo general, diría usted que se puede, o que no se puede confiar en la mayoría de la gente?</a:t>
            </a:r>
          </a:p>
        </p:txBody>
      </p:sp>
      <p:sp>
        <p:nvSpPr>
          <p:cNvPr id="7" name="3 CuadroTexto">
            <a:extLst>
              <a:ext uri="{FF2B5EF4-FFF2-40B4-BE49-F238E27FC236}">
                <a16:creationId xmlns:a16="http://schemas.microsoft.com/office/drawing/2014/main" id="{77CEE593-ED1D-0821-9D94-F90736682CCE}"/>
              </a:ext>
            </a:extLst>
          </p:cNvPr>
          <p:cNvSpPr txBox="1"/>
          <p:nvPr/>
        </p:nvSpPr>
        <p:spPr>
          <a:xfrm>
            <a:off x="510603" y="3404429"/>
            <a:ext cx="1979443" cy="508024"/>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hangingPunct="1">
              <a:lnSpc>
                <a:spcPts val="1000"/>
              </a:lnSpc>
              <a:spcBef>
                <a:spcPts val="300"/>
              </a:spcBef>
              <a:spcAft>
                <a:spcPts val="300"/>
              </a:spcAft>
              <a:buClr>
                <a:srgbClr val="00AAB4"/>
              </a:buClr>
              <a:buSzPct val="130000"/>
              <a:defRPr/>
            </a:pPr>
            <a:r>
              <a:rPr lang="es-ES_tradnl" sz="900" kern="1200" dirty="0">
                <a:solidFill>
                  <a:srgbClr val="666666"/>
                </a:solidFill>
                <a:latin typeface="BBVABentonSans"/>
                <a:ea typeface="+mn-ea"/>
                <a:cs typeface="+mn-cs"/>
              </a:rPr>
              <a:t>Distribución y media  en una escala  de 0 a 10, en la que 0 significa que “no tiene ninguna confianza” y 10 que “tiene muchísima confianza”. Base: 2.015 casos. </a:t>
            </a:r>
          </a:p>
        </p:txBody>
      </p:sp>
      <p:sp>
        <p:nvSpPr>
          <p:cNvPr id="13" name="3 CuadroTexto">
            <a:extLst>
              <a:ext uri="{FF2B5EF4-FFF2-40B4-BE49-F238E27FC236}">
                <a16:creationId xmlns:a16="http://schemas.microsoft.com/office/drawing/2014/main" id="{AA9D4480-757D-8F9E-A0C9-811AE4DAE2C1}"/>
              </a:ext>
            </a:extLst>
          </p:cNvPr>
          <p:cNvSpPr txBox="1"/>
          <p:nvPr/>
        </p:nvSpPr>
        <p:spPr>
          <a:xfrm>
            <a:off x="5735431" y="2085173"/>
            <a:ext cx="3055187" cy="168508"/>
          </a:xfrm>
          <a:prstGeom prst="rect">
            <a:avLst/>
          </a:prstGeom>
        </p:spPr>
        <p:txBody>
          <a:bodyPr wrap="square" lIns="0" tIns="0" rIns="0" bIns="0">
            <a:spAutoFit/>
          </a:bodyPr>
          <a:lstStyle>
            <a:defPPr>
              <a:defRPr lang="es-ES_tradnl"/>
            </a:defPPr>
            <a:lvl1pPr lvl="0" defTabSz="356599" fontAlgn="auto">
              <a:lnSpc>
                <a:spcPct val="110000"/>
              </a:lnSpc>
              <a:spcBef>
                <a:spcPts val="4200"/>
              </a:spcBef>
              <a:spcAft>
                <a:spcPts val="0"/>
              </a:spcAft>
              <a:defRPr sz="1600" u="none">
                <a:solidFill>
                  <a:schemeClr val="bg2"/>
                </a:solidFill>
                <a:latin typeface="+mn-lt"/>
                <a:ea typeface="+mn-ea"/>
              </a:defRPr>
            </a:lvl1pPr>
          </a:lstStyle>
          <a:p>
            <a:pPr marL="7938" lvl="1" indent="0" algn="ctr" hangingPunct="1">
              <a:lnSpc>
                <a:spcPts val="1400"/>
              </a:lnSpc>
              <a:spcBef>
                <a:spcPts val="300"/>
              </a:spcBef>
              <a:spcAft>
                <a:spcPts val="300"/>
              </a:spcAft>
              <a:buClr>
                <a:srgbClr val="00AAB4"/>
              </a:buClr>
              <a:buSzPct val="130000"/>
              <a:defRPr/>
            </a:pPr>
            <a:r>
              <a:rPr lang="es-ES_tradnl" sz="1000" b="1" kern="1200" dirty="0">
                <a:latin typeface="BBVABentonSans"/>
                <a:ea typeface="+mn-ea"/>
                <a:cs typeface="+mn-cs"/>
              </a:rPr>
              <a:t>Evolución de la media de confianza interpersonal</a:t>
            </a:r>
          </a:p>
        </p:txBody>
      </p:sp>
      <p:graphicFrame>
        <p:nvGraphicFramePr>
          <p:cNvPr id="11" name="Object 8">
            <a:extLst>
              <a:ext uri="{FF2B5EF4-FFF2-40B4-BE49-F238E27FC236}">
                <a16:creationId xmlns:a16="http://schemas.microsoft.com/office/drawing/2014/main" id="{0C3AF018-4739-DB45-812A-C39784DB844F}"/>
              </a:ext>
            </a:extLst>
          </p:cNvPr>
          <p:cNvGraphicFramePr>
            <a:graphicFrameLocks noChangeAspect="1"/>
          </p:cNvGraphicFramePr>
          <p:nvPr>
            <p:extLst>
              <p:ext uri="{D42A27DB-BD31-4B8C-83A1-F6EECF244321}">
                <p14:modId xmlns:p14="http://schemas.microsoft.com/office/powerpoint/2010/main" val="114045118"/>
              </p:ext>
            </p:extLst>
          </p:nvPr>
        </p:nvGraphicFramePr>
        <p:xfrm>
          <a:off x="2638478" y="1906245"/>
          <a:ext cx="3022814" cy="32372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4859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object 2"/>
          <p:cNvSpPr txBox="1">
            <a:spLocks noGrp="1"/>
          </p:cNvSpPr>
          <p:nvPr>
            <p:ph type="sldNum" sz="quarter" idx="2"/>
          </p:nvPr>
        </p:nvSpPr>
        <p:spPr>
          <a:xfrm>
            <a:off x="8958567" y="3138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dirty="0"/>
          </a:p>
        </p:txBody>
      </p:sp>
      <p:sp>
        <p:nvSpPr>
          <p:cNvPr id="94" name="3 CuadroTexto"/>
          <p:cNvSpPr txBox="1"/>
          <p:nvPr/>
        </p:nvSpPr>
        <p:spPr>
          <a:xfrm>
            <a:off x="473009" y="835188"/>
            <a:ext cx="8360241"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lvl="1" indent="7938">
              <a:lnSpc>
                <a:spcPts val="1600"/>
              </a:lnSpc>
              <a:spcBef>
                <a:spcPts val="600"/>
              </a:spcBef>
              <a:defRPr sz="1200">
                <a:solidFill>
                  <a:srgbClr val="2A2A2A"/>
                </a:solidFill>
                <a:latin typeface="BBVABentonSans"/>
                <a:ea typeface="BBVABentonSans"/>
                <a:cs typeface="BBVABentonSans"/>
                <a:sym typeface="BBVABentonSans"/>
              </a:defRPr>
            </a:pPr>
            <a:r>
              <a:rPr lang="es-AR" dirty="0"/>
              <a:t>El radio de cercanía personal está claramente vinculado con la confianza. Los círculos más cercanos como los familiares y amigos obtienen el mayor nivel de confianza y, aún siendo elevada, disminuye cuando se trata de los compañeros de trabajo o estudio, el jefe o el profesor. Aunque siempre por encima del umbral de confianza, se atenúa aún más en el caso de círculos más lejanos, con un nivel de conocimiento más bajo y, por tanto incertidumbre respecto a su conducta, como vecinos, gente que habla la misma lengua, gente de su pueblo y, a mayor distancia, gente del propio país. </a:t>
            </a:r>
            <a:endParaRPr dirty="0"/>
          </a:p>
        </p:txBody>
      </p:sp>
      <p:sp>
        <p:nvSpPr>
          <p:cNvPr id="95" name="3 CuadroTexto"/>
          <p:cNvSpPr txBox="1"/>
          <p:nvPr/>
        </p:nvSpPr>
        <p:spPr>
          <a:xfrm>
            <a:off x="481030" y="3035744"/>
            <a:ext cx="2551703" cy="3077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defTabSz="356599">
              <a:lnSpc>
                <a:spcPct val="110000"/>
              </a:lnSpc>
              <a:spcBef>
                <a:spcPts val="4200"/>
              </a:spcBef>
              <a:defRPr sz="1600">
                <a:solidFill>
                  <a:schemeClr val="bg2"/>
                </a:solidFill>
                <a:latin typeface="+mn-lt"/>
                <a:ea typeface="+mn-ea"/>
              </a:defRPr>
            </a:lvl1pPr>
            <a:lvl2pPr marL="7938" lvl="1" indent="0" hangingPunct="1">
              <a:lnSpc>
                <a:spcPts val="1200"/>
              </a:lnSpc>
              <a:buClr>
                <a:srgbClr val="00AAB4"/>
              </a:buClr>
              <a:buSzPct val="130000"/>
              <a:defRPr sz="1100" b="1" kern="1200">
                <a:solidFill>
                  <a:schemeClr val="bg1">
                    <a:lumMod val="50000"/>
                  </a:schemeClr>
                </a:solidFill>
                <a:latin typeface="BBVABentonSans"/>
                <a:ea typeface="+mn-ea"/>
                <a:cs typeface="+mn-cs"/>
              </a:defRPr>
            </a:lvl2pPr>
          </a:lstStyle>
          <a:p>
            <a:pPr lvl="1"/>
            <a:r>
              <a:rPr dirty="0">
                <a:solidFill>
                  <a:srgbClr val="666666"/>
                </a:solidFill>
              </a:rPr>
              <a:t>¿En general, ¿</a:t>
            </a:r>
            <a:r>
              <a:rPr dirty="0" err="1">
                <a:solidFill>
                  <a:srgbClr val="666666"/>
                </a:solidFill>
              </a:rPr>
              <a:t>en</a:t>
            </a:r>
            <a:r>
              <a:rPr dirty="0">
                <a:solidFill>
                  <a:srgbClr val="666666"/>
                </a:solidFill>
              </a:rPr>
              <a:t> </a:t>
            </a:r>
            <a:r>
              <a:rPr dirty="0" err="1">
                <a:solidFill>
                  <a:srgbClr val="666666"/>
                </a:solidFill>
              </a:rPr>
              <a:t>qué</a:t>
            </a:r>
            <a:r>
              <a:rPr dirty="0">
                <a:solidFill>
                  <a:srgbClr val="666666"/>
                </a:solidFill>
              </a:rPr>
              <a:t> </a:t>
            </a:r>
            <a:r>
              <a:rPr dirty="0" err="1">
                <a:solidFill>
                  <a:srgbClr val="666666"/>
                </a:solidFill>
              </a:rPr>
              <a:t>medida</a:t>
            </a:r>
            <a:r>
              <a:rPr dirty="0">
                <a:solidFill>
                  <a:srgbClr val="666666"/>
                </a:solidFill>
              </a:rPr>
              <a:t> </a:t>
            </a:r>
            <a:r>
              <a:rPr dirty="0" err="1">
                <a:solidFill>
                  <a:srgbClr val="666666"/>
                </a:solidFill>
              </a:rPr>
              <a:t>confía</a:t>
            </a:r>
            <a:r>
              <a:rPr dirty="0">
                <a:solidFill>
                  <a:srgbClr val="666666"/>
                </a:solidFill>
              </a:rPr>
              <a:t> </a:t>
            </a:r>
            <a:r>
              <a:rPr dirty="0" err="1">
                <a:solidFill>
                  <a:srgbClr val="666666"/>
                </a:solidFill>
              </a:rPr>
              <a:t>usted</a:t>
            </a:r>
            <a:r>
              <a:rPr dirty="0">
                <a:solidFill>
                  <a:srgbClr val="666666"/>
                </a:solidFill>
              </a:rPr>
              <a:t> </a:t>
            </a:r>
            <a:r>
              <a:rPr dirty="0" err="1">
                <a:solidFill>
                  <a:srgbClr val="666666"/>
                </a:solidFill>
              </a:rPr>
              <a:t>en</a:t>
            </a:r>
            <a:r>
              <a:rPr dirty="0">
                <a:solidFill>
                  <a:srgbClr val="666666"/>
                </a:solidFill>
              </a:rPr>
              <a:t> </a:t>
            </a:r>
            <a:r>
              <a:rPr dirty="0" err="1">
                <a:solidFill>
                  <a:srgbClr val="666666"/>
                </a:solidFill>
              </a:rPr>
              <a:t>los</a:t>
            </a:r>
            <a:r>
              <a:rPr dirty="0">
                <a:solidFill>
                  <a:srgbClr val="666666"/>
                </a:solidFill>
              </a:rPr>
              <a:t> </a:t>
            </a:r>
            <a:r>
              <a:rPr dirty="0" err="1">
                <a:solidFill>
                  <a:srgbClr val="666666"/>
                </a:solidFill>
              </a:rPr>
              <a:t>siguientes</a:t>
            </a:r>
            <a:r>
              <a:rPr dirty="0">
                <a:solidFill>
                  <a:srgbClr val="666666"/>
                </a:solidFill>
              </a:rPr>
              <a:t> </a:t>
            </a:r>
            <a:r>
              <a:rPr dirty="0" err="1">
                <a:solidFill>
                  <a:srgbClr val="666666"/>
                </a:solidFill>
              </a:rPr>
              <a:t>grupos</a:t>
            </a:r>
            <a:r>
              <a:rPr dirty="0">
                <a:solidFill>
                  <a:srgbClr val="666666"/>
                </a:solidFill>
              </a:rPr>
              <a:t> y personas?</a:t>
            </a:r>
          </a:p>
        </p:txBody>
      </p:sp>
      <p:sp>
        <p:nvSpPr>
          <p:cNvPr id="96" name="3 CuadroTexto"/>
          <p:cNvSpPr txBox="1"/>
          <p:nvPr/>
        </p:nvSpPr>
        <p:spPr>
          <a:xfrm>
            <a:off x="500146" y="3668918"/>
            <a:ext cx="2520016" cy="384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lvl="1" indent="7938">
              <a:lnSpc>
                <a:spcPts val="1000"/>
              </a:lnSpc>
              <a:spcBef>
                <a:spcPts val="300"/>
              </a:spcBef>
              <a:defRPr sz="800">
                <a:solidFill>
                  <a:srgbClr val="2A2A2A"/>
                </a:solidFill>
                <a:latin typeface="BBVABentonSans"/>
                <a:ea typeface="BBVABentonSans"/>
                <a:cs typeface="BBVABentonSans"/>
                <a:sym typeface="BBVABentonSans"/>
              </a:defRPr>
            </a:pPr>
            <a:r>
              <a:rPr sz="900" dirty="0">
                <a:solidFill>
                  <a:srgbClr val="666666"/>
                </a:solidFill>
              </a:rPr>
              <a:t>Media </a:t>
            </a:r>
            <a:r>
              <a:rPr sz="900" dirty="0" err="1">
                <a:solidFill>
                  <a:srgbClr val="666666"/>
                </a:solidFill>
              </a:rPr>
              <a:t>en</a:t>
            </a:r>
            <a:r>
              <a:rPr sz="900" dirty="0">
                <a:solidFill>
                  <a:srgbClr val="666666"/>
                </a:solidFill>
              </a:rPr>
              <a:t> </a:t>
            </a:r>
            <a:r>
              <a:rPr sz="900" dirty="0" err="1">
                <a:solidFill>
                  <a:srgbClr val="666666"/>
                </a:solidFill>
              </a:rPr>
              <a:t>una</a:t>
            </a:r>
            <a:r>
              <a:rPr sz="900" dirty="0">
                <a:solidFill>
                  <a:srgbClr val="666666"/>
                </a:solidFill>
              </a:rPr>
              <a:t> </a:t>
            </a:r>
            <a:r>
              <a:rPr sz="900" dirty="0" err="1">
                <a:solidFill>
                  <a:srgbClr val="666666"/>
                </a:solidFill>
              </a:rPr>
              <a:t>esca</a:t>
            </a:r>
            <a:r>
              <a:rPr sz="900" dirty="0" err="1">
                <a:solidFill>
                  <a:srgbClr val="666666"/>
                </a:solidFill>
                <a:latin typeface="BBVABentonSans"/>
              </a:rPr>
              <a:t>la</a:t>
            </a:r>
            <a:r>
              <a:rPr sz="900" dirty="0">
                <a:solidFill>
                  <a:srgbClr val="666666"/>
                </a:solidFill>
                <a:latin typeface="BBVABentonSans"/>
              </a:rPr>
              <a:t> de 0 a 10  </a:t>
            </a:r>
            <a:r>
              <a:rPr sz="900" dirty="0" err="1">
                <a:solidFill>
                  <a:srgbClr val="666666"/>
                </a:solidFill>
              </a:rPr>
              <a:t>en</a:t>
            </a:r>
            <a:r>
              <a:rPr sz="900" dirty="0">
                <a:solidFill>
                  <a:srgbClr val="666666"/>
                </a:solidFill>
              </a:rPr>
              <a:t> la que 0 </a:t>
            </a:r>
            <a:r>
              <a:rPr lang="es-AR" sz="900" dirty="0">
                <a:solidFill>
                  <a:srgbClr val="666666"/>
                </a:solidFill>
              </a:rPr>
              <a:t>“significa que “no tiene ninguna confianza” y 10 que “tiene muchísima confianza”.   </a:t>
            </a:r>
            <a:r>
              <a:rPr sz="900" dirty="0">
                <a:solidFill>
                  <a:srgbClr val="666666"/>
                </a:solidFill>
              </a:rPr>
              <a:t>Base: </a:t>
            </a:r>
            <a:r>
              <a:rPr lang="es-ES" sz="900" dirty="0">
                <a:solidFill>
                  <a:srgbClr val="666666"/>
                </a:solidFill>
              </a:rPr>
              <a:t>2.015</a:t>
            </a:r>
            <a:r>
              <a:rPr sz="900" dirty="0">
                <a:solidFill>
                  <a:srgbClr val="666666"/>
                </a:solidFill>
              </a:rPr>
              <a:t> </a:t>
            </a:r>
            <a:r>
              <a:rPr sz="900" dirty="0" err="1">
                <a:solidFill>
                  <a:srgbClr val="666666"/>
                </a:solidFill>
              </a:rPr>
              <a:t>casos</a:t>
            </a:r>
            <a:r>
              <a:rPr sz="900" dirty="0">
                <a:solidFill>
                  <a:srgbClr val="666666"/>
                </a:solidFill>
              </a:rPr>
              <a:t>.</a:t>
            </a:r>
          </a:p>
        </p:txBody>
      </p:sp>
      <p:sp>
        <p:nvSpPr>
          <p:cNvPr id="97" name="AutoShape 14"/>
          <p:cNvSpPr/>
          <p:nvPr/>
        </p:nvSpPr>
        <p:spPr>
          <a:xfrm>
            <a:off x="8307008" y="2332385"/>
            <a:ext cx="560295" cy="21182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0800" y="21600"/>
                </a:lnTo>
                <a:lnTo>
                  <a:pt x="0" y="0"/>
                </a:lnTo>
                <a:close/>
              </a:path>
            </a:pathLst>
          </a:custGeom>
          <a:gradFill>
            <a:gsLst>
              <a:gs pos="23000">
                <a:schemeClr val="tx1"/>
              </a:gs>
              <a:gs pos="76000">
                <a:srgbClr val="5BBEFF"/>
              </a:gs>
            </a:gsLst>
            <a:lin ang="5400000"/>
          </a:gradFill>
          <a:ln w="12700">
            <a:miter lim="400000"/>
          </a:ln>
        </p:spPr>
        <p:txBody>
          <a:bodyPr lIns="45719" rIns="45719" anchor="ctr"/>
          <a:lstStyle/>
          <a:p>
            <a:pPr algn="ctr">
              <a:spcBef>
                <a:spcPts val="800"/>
              </a:spcBef>
              <a:defRPr sz="1400" b="1">
                <a:solidFill>
                  <a:srgbClr val="FFFFFF"/>
                </a:solidFill>
                <a:latin typeface="Century Gothic"/>
                <a:ea typeface="Century Gothic"/>
                <a:cs typeface="Century Gothic"/>
                <a:sym typeface="Century Gothic"/>
              </a:defRPr>
            </a:pPr>
            <a:endParaRPr dirty="0"/>
          </a:p>
        </p:txBody>
      </p:sp>
      <p:sp>
        <p:nvSpPr>
          <p:cNvPr id="98" name="Text Box 15"/>
          <p:cNvSpPr txBox="1"/>
          <p:nvPr/>
        </p:nvSpPr>
        <p:spPr>
          <a:xfrm rot="15656298">
            <a:off x="7799014" y="3029476"/>
            <a:ext cx="997325" cy="25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ctr">
              <a:spcBef>
                <a:spcPts val="900"/>
              </a:spcBef>
              <a:defRPr sz="1000" b="1">
                <a:solidFill>
                  <a:srgbClr val="CC0000"/>
                </a:solidFill>
                <a:latin typeface="Century Gothic"/>
                <a:ea typeface="Century Gothic"/>
                <a:cs typeface="Century Gothic"/>
                <a:sym typeface="Century Gothic"/>
              </a:defRPr>
            </a:lvl1pPr>
          </a:lstStyle>
          <a:p>
            <a:r>
              <a:rPr dirty="0" err="1">
                <a:solidFill>
                  <a:schemeClr val="accent4"/>
                </a:solidFill>
              </a:rPr>
              <a:t>Cercanía</a:t>
            </a:r>
            <a:endParaRPr dirty="0">
              <a:solidFill>
                <a:schemeClr val="accent4"/>
              </a:solidFill>
            </a:endParaRPr>
          </a:p>
        </p:txBody>
      </p:sp>
      <p:sp>
        <p:nvSpPr>
          <p:cNvPr id="99" name="Text Box 16"/>
          <p:cNvSpPr txBox="1"/>
          <p:nvPr/>
        </p:nvSpPr>
        <p:spPr>
          <a:xfrm rot="16637421">
            <a:off x="8364879" y="3009675"/>
            <a:ext cx="997324" cy="25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ctr">
              <a:spcBef>
                <a:spcPts val="900"/>
              </a:spcBef>
              <a:defRPr sz="1000" b="1">
                <a:solidFill>
                  <a:srgbClr val="CC0000"/>
                </a:solidFill>
                <a:latin typeface="Century Gothic"/>
                <a:ea typeface="Century Gothic"/>
                <a:cs typeface="Century Gothic"/>
                <a:sym typeface="Century Gothic"/>
              </a:defRPr>
            </a:lvl1pPr>
          </a:lstStyle>
          <a:p>
            <a:r>
              <a:rPr err="1">
                <a:solidFill>
                  <a:schemeClr val="accent4"/>
                </a:solidFill>
              </a:rPr>
              <a:t>Confianza</a:t>
            </a:r>
            <a:endParaRPr>
              <a:solidFill>
                <a:schemeClr val="accent4"/>
              </a:solidFill>
            </a:endParaRPr>
          </a:p>
        </p:txBody>
      </p:sp>
      <p:sp>
        <p:nvSpPr>
          <p:cNvPr id="100" name="Text Box 17"/>
          <p:cNvSpPr txBox="1"/>
          <p:nvPr/>
        </p:nvSpPr>
        <p:spPr>
          <a:xfrm>
            <a:off x="8078408" y="2083779"/>
            <a:ext cx="997325" cy="254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ctr">
              <a:spcBef>
                <a:spcPts val="900"/>
              </a:spcBef>
              <a:defRPr sz="1200" b="1">
                <a:solidFill>
                  <a:srgbClr val="CC0000"/>
                </a:solidFill>
                <a:latin typeface="Century Gothic"/>
                <a:ea typeface="Century Gothic"/>
                <a:cs typeface="Century Gothic"/>
                <a:sym typeface="Century Gothic"/>
              </a:defRPr>
            </a:lvl1pPr>
          </a:lstStyle>
          <a:p>
            <a:r>
              <a:rPr dirty="0">
                <a:solidFill>
                  <a:schemeClr val="tx1"/>
                </a:solidFill>
              </a:rPr>
              <a:t>+</a:t>
            </a:r>
          </a:p>
        </p:txBody>
      </p:sp>
      <p:sp>
        <p:nvSpPr>
          <p:cNvPr id="101" name="Text Box 18"/>
          <p:cNvSpPr txBox="1"/>
          <p:nvPr/>
        </p:nvSpPr>
        <p:spPr>
          <a:xfrm>
            <a:off x="8097832" y="4562083"/>
            <a:ext cx="997324" cy="342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lvl1pPr algn="ctr">
              <a:spcBef>
                <a:spcPts val="900"/>
              </a:spcBef>
              <a:defRPr sz="1600" b="1">
                <a:solidFill>
                  <a:srgbClr val="CC0000"/>
                </a:solidFill>
                <a:latin typeface="Century Gothic"/>
                <a:ea typeface="Century Gothic"/>
                <a:cs typeface="Century Gothic"/>
                <a:sym typeface="Century Gothic"/>
              </a:defRPr>
            </a:lvl1pPr>
          </a:lstStyle>
          <a:p>
            <a:r>
              <a:rPr dirty="0">
                <a:solidFill>
                  <a:srgbClr val="5BBEFF"/>
                </a:solidFill>
              </a:rPr>
              <a:t>-</a:t>
            </a:r>
          </a:p>
        </p:txBody>
      </p:sp>
      <p:graphicFrame>
        <p:nvGraphicFramePr>
          <p:cNvPr id="102" name="Google Shape;195;p5"/>
          <p:cNvGraphicFramePr/>
          <p:nvPr>
            <p:extLst>
              <p:ext uri="{D42A27DB-BD31-4B8C-83A1-F6EECF244321}">
                <p14:modId xmlns:p14="http://schemas.microsoft.com/office/powerpoint/2010/main" val="3164428190"/>
              </p:ext>
            </p:extLst>
          </p:nvPr>
        </p:nvGraphicFramePr>
        <p:xfrm>
          <a:off x="3032733" y="2043488"/>
          <a:ext cx="4914349" cy="2624969"/>
        </p:xfrm>
        <a:graphic>
          <a:graphicData uri="http://schemas.openxmlformats.org/drawingml/2006/chart">
            <c:chart xmlns:c="http://schemas.openxmlformats.org/drawingml/2006/chart" xmlns:r="http://schemas.openxmlformats.org/officeDocument/2006/relationships" r:id="rId2"/>
          </a:graphicData>
        </a:graphic>
      </p:graphicFrame>
      <p:sp>
        <p:nvSpPr>
          <p:cNvPr id="13" name="Título 1">
            <a:extLst>
              <a:ext uri="{FF2B5EF4-FFF2-40B4-BE49-F238E27FC236}">
                <a16:creationId xmlns:a16="http://schemas.microsoft.com/office/drawing/2014/main" id="{E2D37E96-6640-C449-9679-9D9DDC68CAE5}"/>
              </a:ext>
            </a:extLst>
          </p:cNvPr>
          <p:cNvSpPr txBox="1">
            <a:spLocks/>
          </p:cNvSpPr>
          <p:nvPr/>
        </p:nvSpPr>
        <p:spPr>
          <a:xfrm>
            <a:off x="473010" y="406726"/>
            <a:ext cx="6884100" cy="3420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t"/>
          <a:lstStyle>
            <a:lvl1pPr eaLnBrk="1" hangingPunct="1">
              <a:spcBef>
                <a:spcPct val="0"/>
              </a:spcBef>
              <a:defRPr sz="2000" b="1" kern="1200">
                <a:latin typeface="+mj-lt"/>
                <a:ea typeface="+mj-ea"/>
                <a:cs typeface="+mj-cs"/>
              </a:defRPr>
            </a:lvl1pPr>
            <a:lvl2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2pPr>
            <a:lvl3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3pPr>
            <a:lvl4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4pPr>
            <a:lvl5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5pPr>
            <a:lvl6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6pPr>
            <a:lvl7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7pPr>
            <a:lvl8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8pPr>
            <a:lvl9pPr marL="0" marR="0" indent="0" algn="l" defTabSz="914400" rtl="0" latinLnBrk="0">
              <a:lnSpc>
                <a:spcPct val="110000"/>
              </a:lnSpc>
              <a:spcBef>
                <a:spcPts val="0"/>
              </a:spcBef>
              <a:spcAft>
                <a:spcPts val="0"/>
              </a:spcAft>
              <a:buClrTx/>
              <a:buSzTx/>
              <a:buFontTx/>
              <a:buNone/>
              <a:tabLst/>
              <a:defRPr sz="3600" b="1" i="0" u="none" strike="noStrike" cap="none" spc="0" baseline="0">
                <a:solidFill>
                  <a:srgbClr val="FFFFFF"/>
                </a:solidFill>
                <a:uFillTx/>
                <a:latin typeface="BBVABentonSans"/>
                <a:ea typeface="BBVABentonSans"/>
                <a:cs typeface="BBVABentonSans"/>
                <a:sym typeface="BBVABentonSans"/>
              </a:defRPr>
            </a:lvl9pPr>
          </a:lstStyle>
          <a:p>
            <a:r>
              <a:rPr lang="es-ES" sz="1800" dirty="0">
                <a:solidFill>
                  <a:srgbClr val="084481"/>
                </a:solidFill>
              </a:rPr>
              <a:t>Confianza según cercanía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 name="Google Shape;311;p14"/>
          <p:cNvGraphicFramePr/>
          <p:nvPr>
            <p:extLst>
              <p:ext uri="{D42A27DB-BD31-4B8C-83A1-F6EECF244321}">
                <p14:modId xmlns:p14="http://schemas.microsoft.com/office/powerpoint/2010/main" val="2663579753"/>
              </p:ext>
            </p:extLst>
          </p:nvPr>
        </p:nvGraphicFramePr>
        <p:xfrm>
          <a:off x="549335" y="1527958"/>
          <a:ext cx="8399068" cy="3341454"/>
        </p:xfrm>
        <a:graphic>
          <a:graphicData uri="http://schemas.openxmlformats.org/drawingml/2006/chart">
            <c:chart xmlns:c="http://schemas.openxmlformats.org/drawingml/2006/chart" xmlns:r="http://schemas.openxmlformats.org/officeDocument/2006/relationships" r:id="rId2"/>
          </a:graphicData>
        </a:graphic>
      </p:graphicFrame>
      <p:sp>
        <p:nvSpPr>
          <p:cNvPr id="104" name="object 2"/>
          <p:cNvSpPr txBox="1">
            <a:spLocks noGrp="1"/>
          </p:cNvSpPr>
          <p:nvPr>
            <p:ph type="sldNum" sz="quarter" idx="2"/>
          </p:nvPr>
        </p:nvSpPr>
        <p:spPr>
          <a:xfrm>
            <a:off x="8958567" y="3138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dirty="0"/>
          </a:p>
        </p:txBody>
      </p:sp>
      <p:sp>
        <p:nvSpPr>
          <p:cNvPr id="105" name="Título 1"/>
          <p:cNvSpPr txBox="1">
            <a:spLocks noGrp="1"/>
          </p:cNvSpPr>
          <p:nvPr>
            <p:ph type="title"/>
          </p:nvPr>
        </p:nvSpPr>
        <p:spPr>
          <a:xfrm>
            <a:off x="468000" y="396000"/>
            <a:ext cx="8219214" cy="342001"/>
          </a:xfrm>
          <a:prstGeom prst="rect">
            <a:avLst/>
          </a:prstGeom>
        </p:spPr>
        <p:txBody>
          <a:bodyPr lIns="0" tIns="0" rIns="0" bIns="0" anchor="t"/>
          <a:lstStyle>
            <a:lvl1pPr>
              <a:defRPr sz="1800"/>
            </a:lvl1pPr>
          </a:lstStyle>
          <a:p>
            <a:pPr>
              <a:spcBef>
                <a:spcPct val="0"/>
              </a:spcBef>
            </a:pPr>
            <a:r>
              <a:rPr lang="es-ES" kern="1200" dirty="0">
                <a:solidFill>
                  <a:srgbClr val="084481"/>
                </a:solidFill>
                <a:latin typeface="+mj-lt"/>
                <a:ea typeface="+mj-ea"/>
                <a:cs typeface="+mj-cs"/>
              </a:rPr>
              <a:t>Confianza</a:t>
            </a:r>
            <a:r>
              <a:rPr kern="1200" dirty="0">
                <a:solidFill>
                  <a:srgbClr val="084481"/>
                </a:solidFill>
                <a:latin typeface="+mj-lt"/>
                <a:ea typeface="+mj-ea"/>
                <a:cs typeface="+mj-cs"/>
              </a:rPr>
              <a:t> </a:t>
            </a:r>
            <a:r>
              <a:rPr kern="1200" dirty="0" err="1">
                <a:solidFill>
                  <a:srgbClr val="084481"/>
                </a:solidFill>
                <a:latin typeface="+mj-lt"/>
                <a:ea typeface="+mj-ea"/>
                <a:cs typeface="+mj-cs"/>
              </a:rPr>
              <a:t>según</a:t>
            </a:r>
            <a:r>
              <a:rPr kern="1200" dirty="0">
                <a:solidFill>
                  <a:srgbClr val="084481"/>
                </a:solidFill>
                <a:latin typeface="+mj-lt"/>
                <a:ea typeface="+mj-ea"/>
                <a:cs typeface="+mj-cs"/>
              </a:rPr>
              <a:t> </a:t>
            </a:r>
            <a:r>
              <a:rPr kern="1200" dirty="0" err="1">
                <a:solidFill>
                  <a:srgbClr val="084481"/>
                </a:solidFill>
                <a:latin typeface="+mj-lt"/>
                <a:ea typeface="+mj-ea"/>
                <a:cs typeface="+mj-cs"/>
              </a:rPr>
              <a:t>cercanía</a:t>
            </a:r>
            <a:endParaRPr kern="1200" dirty="0">
              <a:solidFill>
                <a:srgbClr val="084481"/>
              </a:solidFill>
              <a:latin typeface="+mj-lt"/>
              <a:ea typeface="+mj-ea"/>
              <a:cs typeface="+mj-cs"/>
            </a:endParaRPr>
          </a:p>
        </p:txBody>
      </p:sp>
      <p:sp>
        <p:nvSpPr>
          <p:cNvPr id="106" name="3 CuadroTexto"/>
          <p:cNvSpPr txBox="1"/>
          <p:nvPr/>
        </p:nvSpPr>
        <p:spPr>
          <a:xfrm>
            <a:off x="473009" y="913021"/>
            <a:ext cx="8551721"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lvl="1" indent="7938" algn="just">
              <a:lnSpc>
                <a:spcPts val="1600"/>
              </a:lnSpc>
              <a:spcBef>
                <a:spcPts val="600"/>
              </a:spcBef>
              <a:defRPr sz="1200">
                <a:solidFill>
                  <a:srgbClr val="2A2A2A"/>
                </a:solidFill>
                <a:latin typeface="BBVABentonSans"/>
                <a:ea typeface="BBVABentonSans"/>
                <a:cs typeface="BBVABentonSans"/>
                <a:sym typeface="BBVABentonSans"/>
              </a:defRPr>
            </a:pPr>
            <a:r>
              <a:rPr dirty="0"/>
              <a:t>La </a:t>
            </a:r>
            <a:r>
              <a:rPr dirty="0" err="1"/>
              <a:t>confianza</a:t>
            </a:r>
            <a:r>
              <a:rPr dirty="0"/>
              <a:t> </a:t>
            </a:r>
            <a:r>
              <a:rPr dirty="0" err="1"/>
              <a:t>en</a:t>
            </a:r>
            <a:r>
              <a:rPr dirty="0"/>
              <a:t> </a:t>
            </a:r>
            <a:r>
              <a:rPr dirty="0" err="1"/>
              <a:t>los</a:t>
            </a:r>
            <a:r>
              <a:rPr dirty="0"/>
              <a:t> </a:t>
            </a:r>
            <a:r>
              <a:rPr dirty="0" err="1"/>
              <a:t>distintos</a:t>
            </a:r>
            <a:r>
              <a:rPr dirty="0"/>
              <a:t> </a:t>
            </a:r>
            <a:r>
              <a:rPr dirty="0" err="1"/>
              <a:t>grupos</a:t>
            </a:r>
            <a:r>
              <a:rPr dirty="0"/>
              <a:t> </a:t>
            </a:r>
            <a:r>
              <a:rPr dirty="0" err="1"/>
              <a:t>sociales</a:t>
            </a:r>
            <a:r>
              <a:rPr dirty="0"/>
              <a:t> se </a:t>
            </a:r>
            <a:r>
              <a:rPr dirty="0" err="1"/>
              <a:t>mantiene</a:t>
            </a:r>
            <a:r>
              <a:rPr dirty="0"/>
              <a:t> </a:t>
            </a:r>
            <a:r>
              <a:rPr dirty="0" err="1"/>
              <a:t>relativamente</a:t>
            </a:r>
            <a:r>
              <a:rPr dirty="0"/>
              <a:t> </a:t>
            </a:r>
            <a:r>
              <a:rPr dirty="0" err="1"/>
              <a:t>estable</a:t>
            </a:r>
            <a:r>
              <a:rPr dirty="0"/>
              <a:t> </a:t>
            </a:r>
            <a:r>
              <a:rPr dirty="0" err="1"/>
              <a:t>en</a:t>
            </a:r>
            <a:r>
              <a:rPr dirty="0"/>
              <a:t> las </a:t>
            </a:r>
            <a:r>
              <a:rPr dirty="0" err="1"/>
              <a:t>últimas</a:t>
            </a:r>
            <a:r>
              <a:rPr dirty="0"/>
              <a:t> dos </a:t>
            </a:r>
            <a:r>
              <a:rPr dirty="0" err="1"/>
              <a:t>décadas</a:t>
            </a:r>
            <a:r>
              <a:rPr lang="es-ES_tradnl" dirty="0"/>
              <a:t>, con un ligero descenso </a:t>
            </a:r>
            <a:r>
              <a:rPr lang="es-ES" dirty="0"/>
              <a:t>e</a:t>
            </a:r>
            <a:r>
              <a:rPr dirty="0"/>
              <a:t>n 2013</a:t>
            </a:r>
            <a:r>
              <a:rPr lang="es-ES_tradnl" dirty="0"/>
              <a:t>, superado en años subsiguientes</a:t>
            </a:r>
            <a:r>
              <a:rPr lang="es-ES" dirty="0"/>
              <a:t>.</a:t>
            </a:r>
            <a:endParaRPr dirty="0"/>
          </a:p>
        </p:txBody>
      </p:sp>
      <p:sp>
        <p:nvSpPr>
          <p:cNvPr id="8" name="3 CuadroTexto">
            <a:extLst>
              <a:ext uri="{FF2B5EF4-FFF2-40B4-BE49-F238E27FC236}">
                <a16:creationId xmlns:a16="http://schemas.microsoft.com/office/drawing/2014/main" id="{7E490004-6F00-B149-9076-72AF4F5EB117}"/>
              </a:ext>
            </a:extLst>
          </p:cNvPr>
          <p:cNvSpPr txBox="1"/>
          <p:nvPr/>
        </p:nvSpPr>
        <p:spPr>
          <a:xfrm>
            <a:off x="468000" y="1748080"/>
            <a:ext cx="2551703" cy="3077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lvl="0" defTabSz="356599">
              <a:lnSpc>
                <a:spcPct val="110000"/>
              </a:lnSpc>
              <a:spcBef>
                <a:spcPts val="4200"/>
              </a:spcBef>
              <a:defRPr sz="1600">
                <a:solidFill>
                  <a:schemeClr val="bg2"/>
                </a:solidFill>
                <a:latin typeface="+mn-lt"/>
                <a:ea typeface="+mn-ea"/>
              </a:defRPr>
            </a:lvl1pPr>
            <a:lvl2pPr marL="7938" lvl="1" indent="0" hangingPunct="1">
              <a:lnSpc>
                <a:spcPts val="1200"/>
              </a:lnSpc>
              <a:buClr>
                <a:srgbClr val="00AAB4"/>
              </a:buClr>
              <a:buSzPct val="130000"/>
              <a:defRPr sz="1100" b="1" kern="1200">
                <a:solidFill>
                  <a:schemeClr val="bg1">
                    <a:lumMod val="50000"/>
                  </a:schemeClr>
                </a:solidFill>
                <a:latin typeface="BBVABentonSans"/>
                <a:ea typeface="+mn-ea"/>
                <a:cs typeface="+mn-cs"/>
              </a:defRPr>
            </a:lvl2pPr>
          </a:lstStyle>
          <a:p>
            <a:pPr lvl="1"/>
            <a:r>
              <a:rPr dirty="0">
                <a:solidFill>
                  <a:srgbClr val="666666"/>
                </a:solidFill>
              </a:rPr>
              <a:t>¿</a:t>
            </a:r>
            <a:r>
              <a:rPr dirty="0" err="1">
                <a:solidFill>
                  <a:srgbClr val="666666"/>
                </a:solidFill>
              </a:rPr>
              <a:t>En</a:t>
            </a:r>
            <a:r>
              <a:rPr dirty="0">
                <a:solidFill>
                  <a:srgbClr val="666666"/>
                </a:solidFill>
              </a:rPr>
              <a:t> general, ¿</a:t>
            </a:r>
            <a:r>
              <a:rPr dirty="0" err="1">
                <a:solidFill>
                  <a:srgbClr val="666666"/>
                </a:solidFill>
              </a:rPr>
              <a:t>en</a:t>
            </a:r>
            <a:r>
              <a:rPr dirty="0">
                <a:solidFill>
                  <a:srgbClr val="666666"/>
                </a:solidFill>
              </a:rPr>
              <a:t> </a:t>
            </a:r>
            <a:r>
              <a:rPr dirty="0" err="1">
                <a:solidFill>
                  <a:srgbClr val="666666"/>
                </a:solidFill>
              </a:rPr>
              <a:t>qué</a:t>
            </a:r>
            <a:r>
              <a:rPr dirty="0">
                <a:solidFill>
                  <a:srgbClr val="666666"/>
                </a:solidFill>
              </a:rPr>
              <a:t> </a:t>
            </a:r>
            <a:r>
              <a:rPr dirty="0" err="1">
                <a:solidFill>
                  <a:srgbClr val="666666"/>
                </a:solidFill>
              </a:rPr>
              <a:t>medida</a:t>
            </a:r>
            <a:r>
              <a:rPr dirty="0">
                <a:solidFill>
                  <a:srgbClr val="666666"/>
                </a:solidFill>
              </a:rPr>
              <a:t> </a:t>
            </a:r>
            <a:r>
              <a:rPr dirty="0" err="1">
                <a:solidFill>
                  <a:srgbClr val="666666"/>
                </a:solidFill>
              </a:rPr>
              <a:t>confía</a:t>
            </a:r>
            <a:r>
              <a:rPr dirty="0">
                <a:solidFill>
                  <a:srgbClr val="666666"/>
                </a:solidFill>
              </a:rPr>
              <a:t> </a:t>
            </a:r>
            <a:r>
              <a:rPr dirty="0" err="1">
                <a:solidFill>
                  <a:srgbClr val="666666"/>
                </a:solidFill>
              </a:rPr>
              <a:t>usted</a:t>
            </a:r>
            <a:r>
              <a:rPr dirty="0">
                <a:solidFill>
                  <a:srgbClr val="666666"/>
                </a:solidFill>
              </a:rPr>
              <a:t> </a:t>
            </a:r>
            <a:r>
              <a:rPr dirty="0" err="1">
                <a:solidFill>
                  <a:srgbClr val="666666"/>
                </a:solidFill>
              </a:rPr>
              <a:t>en</a:t>
            </a:r>
            <a:r>
              <a:rPr dirty="0">
                <a:solidFill>
                  <a:srgbClr val="666666"/>
                </a:solidFill>
              </a:rPr>
              <a:t> </a:t>
            </a:r>
            <a:r>
              <a:rPr dirty="0" err="1">
                <a:solidFill>
                  <a:srgbClr val="666666"/>
                </a:solidFill>
              </a:rPr>
              <a:t>los</a:t>
            </a:r>
            <a:r>
              <a:rPr dirty="0">
                <a:solidFill>
                  <a:srgbClr val="666666"/>
                </a:solidFill>
              </a:rPr>
              <a:t> </a:t>
            </a:r>
            <a:r>
              <a:rPr dirty="0" err="1">
                <a:solidFill>
                  <a:srgbClr val="666666"/>
                </a:solidFill>
              </a:rPr>
              <a:t>siguientes</a:t>
            </a:r>
            <a:r>
              <a:rPr dirty="0">
                <a:solidFill>
                  <a:srgbClr val="666666"/>
                </a:solidFill>
              </a:rPr>
              <a:t> </a:t>
            </a:r>
            <a:r>
              <a:rPr dirty="0" err="1">
                <a:solidFill>
                  <a:srgbClr val="666666"/>
                </a:solidFill>
              </a:rPr>
              <a:t>grupos</a:t>
            </a:r>
            <a:r>
              <a:rPr dirty="0">
                <a:solidFill>
                  <a:srgbClr val="666666"/>
                </a:solidFill>
              </a:rPr>
              <a:t> y personas?</a:t>
            </a:r>
          </a:p>
        </p:txBody>
      </p:sp>
      <p:sp>
        <p:nvSpPr>
          <p:cNvPr id="9" name="3 CuadroTexto">
            <a:extLst>
              <a:ext uri="{FF2B5EF4-FFF2-40B4-BE49-F238E27FC236}">
                <a16:creationId xmlns:a16="http://schemas.microsoft.com/office/drawing/2014/main" id="{EA480AE7-B4E4-0B44-B903-F48D4DE4914C}"/>
              </a:ext>
            </a:extLst>
          </p:cNvPr>
          <p:cNvSpPr txBox="1"/>
          <p:nvPr/>
        </p:nvSpPr>
        <p:spPr>
          <a:xfrm>
            <a:off x="487116" y="2395942"/>
            <a:ext cx="2520016" cy="384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lvl="1" indent="7938">
              <a:lnSpc>
                <a:spcPts val="1000"/>
              </a:lnSpc>
              <a:spcBef>
                <a:spcPts val="300"/>
              </a:spcBef>
              <a:defRPr sz="800">
                <a:solidFill>
                  <a:srgbClr val="2A2A2A"/>
                </a:solidFill>
                <a:latin typeface="BBVABentonSans"/>
                <a:ea typeface="BBVABentonSans"/>
                <a:cs typeface="BBVABentonSans"/>
                <a:sym typeface="BBVABentonSans"/>
              </a:defRPr>
            </a:pPr>
            <a:r>
              <a:rPr sz="900" dirty="0">
                <a:solidFill>
                  <a:srgbClr val="666666"/>
                </a:solidFill>
              </a:rPr>
              <a:t>Media </a:t>
            </a:r>
            <a:r>
              <a:rPr sz="900" dirty="0" err="1">
                <a:solidFill>
                  <a:srgbClr val="666666"/>
                </a:solidFill>
              </a:rPr>
              <a:t>en</a:t>
            </a:r>
            <a:r>
              <a:rPr sz="900" dirty="0">
                <a:solidFill>
                  <a:srgbClr val="666666"/>
                </a:solidFill>
              </a:rPr>
              <a:t> </a:t>
            </a:r>
            <a:r>
              <a:rPr sz="900" dirty="0" err="1">
                <a:solidFill>
                  <a:srgbClr val="666666"/>
                </a:solidFill>
              </a:rPr>
              <a:t>una</a:t>
            </a:r>
            <a:r>
              <a:rPr sz="900" dirty="0">
                <a:solidFill>
                  <a:srgbClr val="666666"/>
                </a:solidFill>
              </a:rPr>
              <a:t> </a:t>
            </a:r>
            <a:r>
              <a:rPr sz="900" dirty="0" err="1">
                <a:solidFill>
                  <a:srgbClr val="666666"/>
                </a:solidFill>
              </a:rPr>
              <a:t>esca</a:t>
            </a:r>
            <a:r>
              <a:rPr sz="900" dirty="0" err="1">
                <a:solidFill>
                  <a:srgbClr val="666666"/>
                </a:solidFill>
                <a:latin typeface="BBVABentonSans"/>
              </a:rPr>
              <a:t>la</a:t>
            </a:r>
            <a:r>
              <a:rPr sz="900" dirty="0">
                <a:solidFill>
                  <a:srgbClr val="666666"/>
                </a:solidFill>
                <a:latin typeface="BBVABentonSans"/>
              </a:rPr>
              <a:t> de 0 a 10  </a:t>
            </a:r>
            <a:r>
              <a:rPr sz="900" dirty="0" err="1">
                <a:solidFill>
                  <a:srgbClr val="666666"/>
                </a:solidFill>
              </a:rPr>
              <a:t>en</a:t>
            </a:r>
            <a:r>
              <a:rPr sz="900" dirty="0">
                <a:solidFill>
                  <a:srgbClr val="666666"/>
                </a:solidFill>
              </a:rPr>
              <a:t> la que 0 </a:t>
            </a:r>
            <a:r>
              <a:rPr lang="es-AR" sz="900" dirty="0">
                <a:solidFill>
                  <a:srgbClr val="666666"/>
                </a:solidFill>
              </a:rPr>
              <a:t>“significa que “no tiene ninguna confianza” y 10 que “tiene muchísima confianza”.   </a:t>
            </a:r>
            <a:r>
              <a:rPr sz="900" dirty="0">
                <a:solidFill>
                  <a:srgbClr val="666666"/>
                </a:solidFill>
              </a:rPr>
              <a:t>Base: </a:t>
            </a:r>
            <a:r>
              <a:rPr lang="es-ES" sz="900" dirty="0">
                <a:solidFill>
                  <a:srgbClr val="666666"/>
                </a:solidFill>
              </a:rPr>
              <a:t>total de casos</a:t>
            </a:r>
            <a:endParaRPr sz="900" dirty="0">
              <a:solidFill>
                <a:srgbClr val="666666"/>
              </a:solidFill>
            </a:endParaRPr>
          </a:p>
        </p:txBody>
      </p:sp>
    </p:spTree>
  </p:cSld>
  <p:clrMapOvr>
    <a:masterClrMapping/>
  </p:clrMapOvr>
  <p:transition spd="med"/>
</p:sld>
</file>

<file path=ppt/theme/theme1.xml><?xml version="1.0" encoding="utf-8"?>
<a:theme xmlns:a="http://schemas.openxmlformats.org/drawingml/2006/main" name="BBVA Plantilla 16-9">
  <a:themeElements>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481"/>
            </a:solidFill>
            <a:effectLst/>
            <a:uFillTx/>
            <a:latin typeface="BBVABentonSansLight"/>
            <a:ea typeface="BBVABentonSansLight"/>
            <a:cs typeface="BBVABentonSansLight"/>
            <a:sym typeface="BBVABentonSans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481"/>
            </a:solidFill>
            <a:effectLst/>
            <a:uFillTx/>
            <a:latin typeface="BBVABentonSansLight"/>
            <a:ea typeface="BBVABentonSansLight"/>
            <a:cs typeface="BBVABentonSansLight"/>
            <a:sym typeface="BBVABentonSans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BBVA Plantilla 16-9">
  <a:themeElements>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oronita">
      <a:majorFont>
        <a:latin typeface="BBVABentonSans"/>
        <a:ea typeface=""/>
        <a:cs typeface=""/>
      </a:majorFont>
      <a:minorFont>
        <a:latin typeface="BBVABentonSans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B_BBVA Plantilla PowerPoint_BBVA Benton Sans_16-9.potx" id="{7DD6FDC6-1C13-4392-8A01-F1921AC617D0}" vid="{61109BEF-2CAA-4129-9454-0882F15AF14B}"/>
    </a:ext>
  </a:extLst>
</a:theme>
</file>

<file path=ppt/theme/theme3.xml><?xml version="1.0" encoding="utf-8"?>
<a:theme xmlns:a="http://schemas.openxmlformats.org/drawingml/2006/main" name="3_BBVA Plantilla 16-9">
  <a:themeElements>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oronita">
      <a:majorFont>
        <a:latin typeface="BBVABentonSans"/>
        <a:ea typeface=""/>
        <a:cs typeface=""/>
      </a:majorFont>
      <a:minorFont>
        <a:latin typeface="BBVABentonSans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B_BBVA Plantilla PowerPoint_BBVA Benton Sans_16-9.potx" id="{7DD6FDC6-1C13-4392-8A01-F1921AC617D0}" vid="{61109BEF-2CAA-4129-9454-0882F15AF14B}"/>
    </a:ext>
  </a:extLst>
</a:theme>
</file>

<file path=ppt/theme/theme4.xml><?xml version="1.0" encoding="utf-8"?>
<a:theme xmlns:a="http://schemas.openxmlformats.org/drawingml/2006/main" name="4_BBVA Plantilla 16-9">
  <a:themeElements>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oronita">
      <a:majorFont>
        <a:latin typeface="BBVABentonSans"/>
        <a:ea typeface=""/>
        <a:cs typeface=""/>
      </a:majorFont>
      <a:minorFont>
        <a:latin typeface="BBVABentonSans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B_BBVA Plantilla PowerPoint_BBVA Benton Sans_16-9.potx" id="{7DD6FDC6-1C13-4392-8A01-F1921AC617D0}" vid="{61109BEF-2CAA-4129-9454-0882F15AF14B}"/>
    </a:ext>
  </a:extLst>
</a:theme>
</file>

<file path=ppt/theme/theme5.xml><?xml version="1.0" encoding="utf-8"?>
<a:theme xmlns:a="http://schemas.openxmlformats.org/drawingml/2006/main" name="5_BBVA Plantilla 16-9">
  <a:themeElements>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oronita">
      <a:majorFont>
        <a:latin typeface="BBVABentonSans"/>
        <a:ea typeface=""/>
        <a:cs typeface=""/>
      </a:majorFont>
      <a:minorFont>
        <a:latin typeface="BBVABentonSans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B_BBVA Plantilla PowerPoint_BBVA Benton Sans_16-9.potx" id="{7DD6FDC6-1C13-4392-8A01-F1921AC617D0}" vid="{61109BEF-2CAA-4129-9454-0882F15AF14B}"/>
    </a:ext>
  </a:extLst>
</a:theme>
</file>

<file path=ppt/theme/theme6.xml><?xml version="1.0" encoding="utf-8"?>
<a:theme xmlns:a="http://schemas.openxmlformats.org/drawingml/2006/main" name="6_BBVA Plantilla 16-9">
  <a:themeElements>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oronita">
      <a:majorFont>
        <a:latin typeface="BBVABentonSans"/>
        <a:ea typeface=""/>
        <a:cs typeface=""/>
      </a:majorFont>
      <a:minorFont>
        <a:latin typeface="BBVABentonSans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B_BBVA Plantilla PowerPoint_BBVA Benton Sans_16-9.potx" id="{7DD6FDC6-1C13-4392-8A01-F1921AC617D0}" vid="{61109BEF-2CAA-4129-9454-0882F15AF14B}"/>
    </a:ext>
  </a:extLst>
</a:theme>
</file>

<file path=ppt/theme/theme7.xml><?xml version="1.0" encoding="utf-8"?>
<a:theme xmlns:a="http://schemas.openxmlformats.org/drawingml/2006/main" name="BBVA Plantilla 16-9">
  <a:themeElements>
    <a:clrScheme name="BBVA Plantilla 16-9">
      <a:dk1>
        <a:srgbClr val="000000"/>
      </a:dk1>
      <a:lt1>
        <a:srgbClr val="FFFFFF"/>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481"/>
            </a:solidFill>
            <a:effectLst/>
            <a:uFillTx/>
            <a:latin typeface="BBVABentonSansLight"/>
            <a:ea typeface="BBVABentonSansLight"/>
            <a:cs typeface="BBVABentonSansLight"/>
            <a:sym typeface="BBVABentonSans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4481"/>
            </a:solidFill>
            <a:effectLst/>
            <a:uFillTx/>
            <a:latin typeface="BBVABentonSansLight"/>
            <a:ea typeface="BBVABentonSansLight"/>
            <a:cs typeface="BBVABentonSansLight"/>
            <a:sym typeface="BBVABentonSans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oronita">
    <a:majorFont>
      <a:latin typeface="BBVABentonSans"/>
      <a:ea typeface=""/>
      <a:cs typeface=""/>
    </a:majorFont>
    <a:minorFont>
      <a:latin typeface="BBVABentonSans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BBVA Plantilla 16-9">
    <a:dk1>
      <a:srgbClr val="818181"/>
    </a:dk1>
    <a:lt1>
      <a:srgbClr val="004481"/>
    </a:lt1>
    <a:dk2>
      <a:srgbClr val="A7A7A7"/>
    </a:dk2>
    <a:lt2>
      <a:srgbClr val="535353"/>
    </a:lt2>
    <a:accent1>
      <a:srgbClr val="1973B8"/>
    </a:accent1>
    <a:accent2>
      <a:srgbClr val="5BBEFF"/>
    </a:accent2>
    <a:accent3>
      <a:srgbClr val="2DCCCD"/>
    </a:accent3>
    <a:accent4>
      <a:srgbClr val="072146"/>
    </a:accent4>
    <a:accent5>
      <a:srgbClr val="D8BE75"/>
    </a:accent5>
    <a:accent6>
      <a:srgbClr val="F7893B"/>
    </a:accent6>
    <a:hlink>
      <a:srgbClr val="0000FF"/>
    </a:hlink>
    <a:folHlink>
      <a:srgbClr val="FF00FF"/>
    </a:folHlink>
  </a:clrScheme>
  <a:fontScheme name="BBVA Plantilla 16-9">
    <a:majorFont>
      <a:latin typeface="Calibri"/>
      <a:ea typeface="Calibri"/>
      <a:cs typeface="Calibri"/>
    </a:majorFont>
    <a:minorFont>
      <a:latin typeface="Helvetica"/>
      <a:ea typeface="Helvetica"/>
      <a:cs typeface="Helvetica"/>
    </a:minorFont>
  </a:fontScheme>
  <a:fmtScheme name="BBVA Plantilla 16-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BBVA CORONITA">
    <a:dk1>
      <a:srgbClr val="004481"/>
    </a:dk1>
    <a:lt1>
      <a:srgbClr val="FFFFFF"/>
    </a:lt1>
    <a:dk2>
      <a:srgbClr val="1464A5"/>
    </a:dk2>
    <a:lt2>
      <a:srgbClr val="121212"/>
    </a:lt2>
    <a:accent1>
      <a:srgbClr val="1973B8"/>
    </a:accent1>
    <a:accent2>
      <a:srgbClr val="5BBEFF"/>
    </a:accent2>
    <a:accent3>
      <a:srgbClr val="2DCCCD"/>
    </a:accent3>
    <a:accent4>
      <a:srgbClr val="072146"/>
    </a:accent4>
    <a:accent5>
      <a:srgbClr val="D8BE75"/>
    </a:accent5>
    <a:accent6>
      <a:srgbClr val="F7893B"/>
    </a:accent6>
    <a:hlink>
      <a:srgbClr val="004481"/>
    </a:hlink>
    <a:folHlink>
      <a:srgbClr val="072146"/>
    </a:folHlink>
  </a:clrScheme>
  <a:fontScheme name="Coronita">
    <a:majorFont>
      <a:latin typeface="BBVABentonSans"/>
      <a:ea typeface=""/>
      <a:cs typeface=""/>
    </a:majorFont>
    <a:minorFont>
      <a:latin typeface="BBVABentonSans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Red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5439</Words>
  <PresentationFormat>On-screen Show (16:9)</PresentationFormat>
  <Paragraphs>603</Paragraphs>
  <Slides>41</Slides>
  <Notes>7</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41</vt:i4>
      </vt:variant>
    </vt:vector>
  </HeadingPairs>
  <TitlesOfParts>
    <vt:vector size="59" baseType="lpstr">
      <vt:lpstr>ＭＳ Ｐゴシック</vt:lpstr>
      <vt:lpstr>Arial</vt:lpstr>
      <vt:lpstr>BBVA Office Book</vt:lpstr>
      <vt:lpstr>BBVA Office Light</vt:lpstr>
      <vt:lpstr>BBVABentonSans</vt:lpstr>
      <vt:lpstr>BBVABentonSansLight</vt:lpstr>
      <vt:lpstr>BentonSansBBVA Book</vt:lpstr>
      <vt:lpstr>Calibri</vt:lpstr>
      <vt:lpstr>Century Gothic</vt:lpstr>
      <vt:lpstr>Helvetica</vt:lpstr>
      <vt:lpstr>Open Sans</vt:lpstr>
      <vt:lpstr>Times New Roman</vt:lpstr>
      <vt:lpstr>BBVA Plantilla 16-9</vt:lpstr>
      <vt:lpstr>1_BBVA Plantilla 16-9</vt:lpstr>
      <vt:lpstr>3_BBVA Plantilla 16-9</vt:lpstr>
      <vt:lpstr>4_BBVA Plantilla 16-9</vt:lpstr>
      <vt:lpstr>5_BBVA Plantilla 16-9</vt:lpstr>
      <vt:lpstr>6_BBVA Plantilla 16-9</vt:lpstr>
      <vt:lpstr>Estudio sobre confianza en la sociedad española 2025   Febrero 2025</vt:lpstr>
      <vt:lpstr>Estudio sobre Confianza en la Sociedad Española 2025</vt:lpstr>
      <vt:lpstr>Síntesis </vt:lpstr>
      <vt:lpstr>PowerPoint Presentation</vt:lpstr>
      <vt:lpstr>PowerPoint Presentation</vt:lpstr>
      <vt:lpstr>Confianza interpersonal</vt:lpstr>
      <vt:lpstr>Confianza general</vt:lpstr>
      <vt:lpstr>PowerPoint Presentation</vt:lpstr>
      <vt:lpstr>Confianza según cercanía</vt:lpstr>
      <vt:lpstr>Atributos de la confianza</vt:lpstr>
      <vt:lpstr>Vigencia de valores de las personas</vt:lpstr>
      <vt:lpstr>Características sociodemográficas y confianza</vt:lpstr>
      <vt:lpstr>La reciprocidad</vt:lpstr>
      <vt:lpstr>Confianza en instituciones</vt:lpstr>
      <vt:lpstr>Confianza en componentes esenciales de la sociedad contemporánea</vt:lpstr>
      <vt:lpstr>Confianza en instituciones</vt:lpstr>
      <vt:lpstr>Confianza en instituciones  </vt:lpstr>
      <vt:lpstr>Confianza en instituciones</vt:lpstr>
      <vt:lpstr>Confianza en instituciones</vt:lpstr>
      <vt:lpstr>PowerPoint Presentation</vt:lpstr>
      <vt:lpstr>Confianza en instituciones</vt:lpstr>
      <vt:lpstr>Confianza en instituciones</vt:lpstr>
      <vt:lpstr>Distribución de la confianza en instituciones y organizaciones supranacionales</vt:lpstr>
      <vt:lpstr>Confianza en  grupos profesionales.  Facetas de la confianza </vt:lpstr>
      <vt:lpstr>Confianza en grupos profesionales</vt:lpstr>
      <vt:lpstr>Evolución de la confianza en grupos profesionales</vt:lpstr>
      <vt:lpstr>Valoración de diferentes facetas de la confianza en grupos profesionales</vt:lpstr>
      <vt:lpstr>Confianza en instituciones y en los correspondientes grupos profesionales </vt:lpstr>
      <vt:lpstr>Correspondencia entre instituciones y grupos profesionales</vt:lpstr>
      <vt:lpstr>Relación entre instituciones y grupos profesionales</vt:lpstr>
      <vt:lpstr>Percepción de corrupción </vt:lpstr>
      <vt:lpstr>Percepción de corrupción</vt:lpstr>
      <vt:lpstr>Perfiles de confianza en función de perfiles sociodemográficos y políticos</vt:lpstr>
      <vt:lpstr>Confianza general según segmentos</vt:lpstr>
      <vt:lpstr>Confianza en instituciones según segmentos </vt:lpstr>
      <vt:lpstr>Confianza en instituciones según segmentos</vt:lpstr>
      <vt:lpstr>Confianza en instituciones según segmentos</vt:lpstr>
      <vt:lpstr>Confianza en instituciones según segmentos</vt:lpstr>
      <vt:lpstr>Confianza en instituciones según segmentos</vt:lpstr>
      <vt:lpstr>Valoración del Estado de Derecho y la Justicia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modified xsi:type="dcterms:W3CDTF">2025-02-10T13:51:16Z</dcterms:modified>
</cp:coreProperties>
</file>