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  <p:sldMasterId id="2147483656" r:id="rId2"/>
    <p:sldMasterId id="2147483669" r:id="rId3"/>
  </p:sldMasterIdLst>
  <p:notesMasterIdLst>
    <p:notesMasterId r:id="rId20"/>
  </p:notesMasterIdLst>
  <p:sldIdLst>
    <p:sldId id="1877" r:id="rId4"/>
    <p:sldId id="1951" r:id="rId5"/>
    <p:sldId id="1920" r:id="rId6"/>
    <p:sldId id="1970" r:id="rId7"/>
    <p:sldId id="1971" r:id="rId8"/>
    <p:sldId id="1833" r:id="rId9"/>
    <p:sldId id="1879" r:id="rId10"/>
    <p:sldId id="1965" r:id="rId11"/>
    <p:sldId id="1932" r:id="rId12"/>
    <p:sldId id="1968" r:id="rId13"/>
    <p:sldId id="1969" r:id="rId14"/>
    <p:sldId id="1935" r:id="rId15"/>
    <p:sldId id="1940" r:id="rId16"/>
    <p:sldId id="1938" r:id="rId17"/>
    <p:sldId id="1939" r:id="rId18"/>
    <p:sldId id="1957" r:id="rId19"/>
  </p:sldIdLst>
  <p:sldSz cx="9144000" cy="5143500" type="screen16x9"/>
  <p:notesSz cx="679767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579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3" orient="horz" pos="2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3" roundtripDataSignature="AMtx7mhq/NMb+7/dYdDTAAjLhyvGs4wd2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LVIA ANA CHURRUCA ZARASQUETA" initials="" lastIdx="12" clrIdx="0"/>
  <p:cmAuthor id="7" name="chelo perera" initials="cp" lastIdx="10" clrIdx="7">
    <p:extLst>
      <p:ext uri="{19B8F6BF-5375-455C-9EA6-DF929625EA0E}">
        <p15:presenceInfo xmlns:p15="http://schemas.microsoft.com/office/powerpoint/2012/main" userId="d9a74868c295d817" providerId="Windows Live"/>
      </p:ext>
    </p:extLst>
  </p:cmAuthor>
  <p:cmAuthor id="1" name="CHURRUCA ZARASQUETA, SILVIA ANA" initials="" lastIdx="1" clrIdx="1"/>
  <p:cmAuthor id="2" name="Usuario de Microsoft Office" initials="" lastIdx="1" clrIdx="2"/>
  <p:cmAuthor id="3" name="CHURRUCA ZARASQUETA, SILVIA ANA" initials="CZSA" lastIdx="5" clrIdx="3">
    <p:extLst>
      <p:ext uri="{19B8F6BF-5375-455C-9EA6-DF929625EA0E}">
        <p15:presenceInfo xmlns:p15="http://schemas.microsoft.com/office/powerpoint/2012/main" userId="CHURRUCA ZARASQUETA, SILVIA ANA" providerId="None"/>
      </p:ext>
    </p:extLst>
  </p:cmAuthor>
  <p:cmAuthor id="4" name="Microsoft Office User" initials="MOU" lastIdx="1" clrIdx="4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5" name="JAUREGUI NARVAEZ ,PABLO" initials="JN," lastIdx="1" clrIdx="5">
    <p:extLst>
      <p:ext uri="{19B8F6BF-5375-455C-9EA6-DF929625EA0E}">
        <p15:presenceInfo xmlns:p15="http://schemas.microsoft.com/office/powerpoint/2012/main" userId="JAUREGUI NARVAEZ ,PABLO" providerId="None"/>
      </p:ext>
    </p:extLst>
  </p:cmAuthor>
  <p:cmAuthor id="6" name="Usuario de Microsoft Office" initials="UdMO" lastIdx="43" clrIdx="6">
    <p:extLst>
      <p:ext uri="{19B8F6BF-5375-455C-9EA6-DF929625EA0E}">
        <p15:presenceInfo xmlns:p15="http://schemas.microsoft.com/office/powerpoint/2012/main" userId="Usuario de Microsoft Off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E64"/>
    <a:srgbClr val="004481"/>
    <a:srgbClr val="666666"/>
    <a:srgbClr val="1973B8"/>
    <a:srgbClr val="5BBEFF"/>
    <a:srgbClr val="F7893B"/>
    <a:srgbClr val="F8CD51"/>
    <a:srgbClr val="AD53A1"/>
    <a:srgbClr val="E9E9E9"/>
    <a:srgbClr val="CA9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5701"/>
  </p:normalViewPr>
  <p:slideViewPr>
    <p:cSldViewPr snapToGrid="0">
      <p:cViewPr varScale="1">
        <p:scale>
          <a:sx n="93" d="100"/>
          <a:sy n="93" d="100"/>
        </p:scale>
        <p:origin x="864" y="48"/>
      </p:cViewPr>
      <p:guideLst>
        <p:guide pos="5579"/>
        <p:guide pos="2903"/>
        <p:guide orient="horz" pos="26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03" d="100"/>
          <a:sy n="103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10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103" Type="http://customschemas.google.com/relationships/presentationmetadata" Target="metadata"/><Relationship Id="rId10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10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9.xlsm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3.xlsm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.xlsm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6.xlsm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7.xlsm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249741471258651E-2"/>
          <c:y val="4.8496331132744541E-2"/>
          <c:w val="0.21980510986930307"/>
          <c:h val="0.59741148696724589"/>
        </c:manualLayout>
      </c:layout>
      <c:doughnutChart>
        <c:varyColors val="1"/>
        <c:ser>
          <c:idx val="0"/>
          <c:order val="0"/>
          <c:spPr>
            <a:solidFill>
              <a:srgbClr val="AD53A1"/>
            </a:solidFill>
            <a:ln w="12591">
              <a:noFill/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3E2-774C-A7B9-EE1213C02035}"/>
              </c:ext>
            </c:extLst>
          </c:dPt>
          <c:dPt>
            <c:idx val="1"/>
            <c:bubble3D val="0"/>
            <c:spPr>
              <a:solidFill>
                <a:srgbClr val="F8CD51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3E2-774C-A7B9-EE1213C02035}"/>
              </c:ext>
            </c:extLst>
          </c:dPt>
          <c:dPt>
            <c:idx val="2"/>
            <c:bubble3D val="0"/>
            <c:spPr>
              <a:solidFill>
                <a:srgbClr val="F7893B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3E2-774C-A7B9-EE1213C0203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33E2-774C-A7B9-EE1213C0203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6-33E2-774C-A7B9-EE1213C0203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BentonSansBBVA Book" pitchFamily="2" charset="77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E2-774C-A7B9-EE1213C020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2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Hoja1!$A$3:$C$3</c:f>
              <c:strCache>
                <c:ptCount val="3"/>
                <c:pt idx="0">
                  <c:v>Los humanos somos seres racionales</c:v>
                </c:pt>
                <c:pt idx="1">
                  <c:v>Los humanos somos seres irracionales </c:v>
                </c:pt>
                <c:pt idx="2">
                  <c:v>Ns/Nc</c:v>
                </c:pt>
              </c:strCache>
            </c:strRef>
          </c:cat>
          <c:val>
            <c:numRef>
              <c:f>Hoja1!$A$4:$C$4</c:f>
              <c:numCache>
                <c:formatCode>0%</c:formatCode>
                <c:ptCount val="3"/>
                <c:pt idx="0">
                  <c:v>0.753</c:v>
                </c:pt>
                <c:pt idx="1">
                  <c:v>0.22800000000000001</c:v>
                </c:pt>
                <c:pt idx="2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E2-774C-A7B9-EE1213C02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0"/>
        <c:holeSize val="50"/>
      </c:doughnutChart>
      <c:spPr>
        <a:noFill/>
        <a:ln w="25181">
          <a:noFill/>
        </a:ln>
      </c:spPr>
    </c:plotArea>
    <c:legend>
      <c:legendPos val="b"/>
      <c:layout>
        <c:manualLayout>
          <c:xMode val="edge"/>
          <c:yMode val="edge"/>
          <c:x val="0.25078086838453972"/>
          <c:y val="0.17957772626134505"/>
          <c:w val="0.14960425393511051"/>
          <c:h val="0.39279112003946809"/>
        </c:manualLayout>
      </c:layout>
      <c:overlay val="0"/>
      <c:txPr>
        <a:bodyPr/>
        <a:lstStyle/>
        <a:p>
          <a:pPr rtl="0">
            <a:defRPr sz="900" b="0">
              <a:solidFill>
                <a:srgbClr val="666666"/>
              </a:solidFill>
              <a:latin typeface="BentonSansBBVA Book" pitchFamily="2" charset="77"/>
            </a:defRPr>
          </a:pPr>
          <a:endParaRPr lang="es-E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bg1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s-E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578972229183114"/>
          <c:y val="0.16894475487963381"/>
          <c:w val="0.42906640656949729"/>
          <c:h val="0.5723915921021967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Sheet1!$A$3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AD53A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65E-D34D-AED6-F4472F1C6C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5E-D34D-AED6-F4472F1C6C3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65E-D34D-AED6-F4472F1C6C3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65E-D34D-AED6-F4472F1C6C3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65E-D34D-AED6-F4472F1C6C3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65E-D34D-AED6-F4472F1C6C3F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Sheet1!$B$2:$E$2</c:f>
              <c:strCache>
                <c:ptCount val="4"/>
                <c:pt idx="0">
                  <c:v>Homeopatía</c:v>
                </c:pt>
                <c:pt idx="1">
                  <c:v>Reflexología</c:v>
                </c:pt>
                <c:pt idx="2">
                  <c:v>Reiki</c:v>
                </c:pt>
                <c:pt idx="3">
                  <c:v>Ayurveda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0.6458020000000001</c:v>
                </c:pt>
                <c:pt idx="1">
                  <c:v>0.56930000000000003</c:v>
                </c:pt>
                <c:pt idx="2">
                  <c:v>0.55042199999999997</c:v>
                </c:pt>
                <c:pt idx="3">
                  <c:v>0.28216599999999997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5E-D34D-AED6-F4472F1C6C3F}"/>
            </c:ext>
          </c:extLst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De vez en cuando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66666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Sheet1!$B$2:$E$2</c:f>
              <c:strCache>
                <c:ptCount val="4"/>
                <c:pt idx="0">
                  <c:v>Homeopatía</c:v>
                </c:pt>
                <c:pt idx="1">
                  <c:v>Reflexología</c:v>
                </c:pt>
                <c:pt idx="2">
                  <c:v>Reiki</c:v>
                </c:pt>
                <c:pt idx="3">
                  <c:v>Ayurveda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0.18976700000000002</c:v>
                </c:pt>
                <c:pt idx="1">
                  <c:v>0.116741</c:v>
                </c:pt>
                <c:pt idx="2">
                  <c:v>6.9051000000000001E-2</c:v>
                </c:pt>
                <c:pt idx="3">
                  <c:v>2.8315999999999997E-2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65E-D34D-AED6-F4472F1C6C3F}"/>
            </c:ext>
          </c:extLst>
        </c:ser>
        <c:ser>
          <c:idx val="1"/>
          <c:order val="2"/>
          <c:tx>
            <c:strRef>
              <c:f>Sheet1!$A$5</c:f>
              <c:strCache>
                <c:ptCount val="1"/>
                <c:pt idx="0">
                  <c:v>Habitualmente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30-4117-902B-4B46A38B5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Sheet1!$B$2:$E$2</c:f>
              <c:strCache>
                <c:ptCount val="4"/>
                <c:pt idx="0">
                  <c:v>Homeopatía</c:v>
                </c:pt>
                <c:pt idx="1">
                  <c:v>Reflexología</c:v>
                </c:pt>
                <c:pt idx="2">
                  <c:v>Reiki</c:v>
                </c:pt>
                <c:pt idx="3">
                  <c:v>Ayurveda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1.8381000000000002E-2</c:v>
                </c:pt>
                <c:pt idx="1">
                  <c:v>1.6890000000000002E-2</c:v>
                </c:pt>
                <c:pt idx="2">
                  <c:v>1.0431999999999999E-2</c:v>
                </c:pt>
                <c:pt idx="3">
                  <c:v>2.9809999999999997E-3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5E-D34D-AED6-F4472F1C6C3F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No sabe lo que es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Sheet1!$B$2:$E$2</c:f>
              <c:strCache>
                <c:ptCount val="4"/>
                <c:pt idx="0">
                  <c:v>Homeopatía</c:v>
                </c:pt>
                <c:pt idx="1">
                  <c:v>Reflexología</c:v>
                </c:pt>
                <c:pt idx="2">
                  <c:v>Reiki</c:v>
                </c:pt>
                <c:pt idx="3">
                  <c:v>Ayurveda</c:v>
                </c:pt>
              </c:strCache>
            </c:strRef>
          </c:cat>
          <c:val>
            <c:numRef>
              <c:f>Sheet1!$B$6:$E$6</c:f>
              <c:numCache>
                <c:formatCode>0%</c:formatCode>
                <c:ptCount val="4"/>
                <c:pt idx="0">
                  <c:v>0.14505699999999999</c:v>
                </c:pt>
                <c:pt idx="1">
                  <c:v>0.29607600000000001</c:v>
                </c:pt>
                <c:pt idx="2">
                  <c:v>0.36959800000000004</c:v>
                </c:pt>
                <c:pt idx="3">
                  <c:v>0.68454999999999999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65E-D34D-AED6-F4472F1C6C3F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Sheet1!$B$2:$E$2</c:f>
              <c:strCache>
                <c:ptCount val="4"/>
                <c:pt idx="0">
                  <c:v>Homeopatía</c:v>
                </c:pt>
                <c:pt idx="1">
                  <c:v>Reflexología</c:v>
                </c:pt>
                <c:pt idx="2">
                  <c:v>Reiki</c:v>
                </c:pt>
                <c:pt idx="3">
                  <c:v>Ayurveda</c:v>
                </c:pt>
              </c:strCache>
            </c:strRef>
          </c:cat>
          <c:val>
            <c:numRef>
              <c:f>Sheet1!$B$7:$E$7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5E-D34D-AED6-F4472F1C6C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4848816"/>
        <c:axId val="414847248"/>
      </c:barChart>
      <c:catAx>
        <c:axId val="41484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004481"/>
                </a:solidFill>
              </a:defRPr>
            </a:pPr>
            <a:endParaRPr lang="es-ES"/>
          </a:p>
        </c:txPr>
        <c:crossAx val="414847248"/>
        <c:crosses val="autoZero"/>
        <c:auto val="1"/>
        <c:lblAlgn val="ctr"/>
        <c:lblOffset val="100"/>
        <c:noMultiLvlLbl val="0"/>
      </c:catAx>
      <c:valAx>
        <c:axId val="414847248"/>
        <c:scaling>
          <c:orientation val="minMax"/>
          <c:max val="1"/>
          <c:min val="0"/>
        </c:scaling>
        <c:delete val="0"/>
        <c:axPos val="l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>
                <a:solidFill>
                  <a:srgbClr val="666666"/>
                </a:solidFill>
              </a:defRPr>
            </a:pPr>
            <a:endParaRPr lang="es-ES"/>
          </a:p>
        </c:txPr>
        <c:crossAx val="414848816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22135214437323542"/>
          <c:y val="0.84116272139279957"/>
          <c:w val="0.61297809911043166"/>
          <c:h val="6.7669286466028739E-2"/>
        </c:manualLayout>
      </c:layout>
      <c:overlay val="0"/>
      <c:txPr>
        <a:bodyPr/>
        <a:lstStyle/>
        <a:p>
          <a:pPr>
            <a:defRPr sz="1000" b="1">
              <a:solidFill>
                <a:srgbClr val="666666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4481"/>
          </a:solidFill>
          <a:latin typeface="BBVABentonSans" panose="00000000000000020000" pitchFamily="2" charset="0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734578161506155"/>
          <c:y val="5.1814560990069244E-2"/>
          <c:w val="0.35933925469502803"/>
          <c:h val="0.66457342380755835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Hoja1!$A$2</c:f>
              <c:strCache>
                <c:ptCount val="1"/>
                <c:pt idx="0">
                  <c:v>0 a 2</c:v>
                </c:pt>
              </c:strCache>
            </c:strRef>
          </c:tx>
          <c:spPr>
            <a:solidFill>
              <a:srgbClr val="AD53A1"/>
            </a:solidFill>
            <a:ln>
              <a:noFill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0-ED41-9E47-E54001A3A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Hoja1!$B$1:$E$1</c:f>
              <c:strCache>
                <c:ptCount val="4"/>
                <c:pt idx="0">
                  <c:v>La medicina convencional está desligada de las necesidades humanas del paciente</c:v>
                </c:pt>
                <c:pt idx="1">
                  <c:v>Creo que los centros de salud y hospitales deberían tener mayor conocimiento acerca de los tratamientos de salud alternativos</c:v>
                </c:pt>
                <c:pt idx="2">
                  <c:v>La medicina convencional recurre de forma excesiva a los medicamentos </c:v>
                </c:pt>
                <c:pt idx="3">
                  <c:v>Si tuviera un problema grave de salud, recurriría a los servicios del sistema de salud (consultorios, hospitales)</c:v>
                </c:pt>
              </c:strCache>
            </c:strRef>
          </c:cat>
          <c:val>
            <c:numRef>
              <c:f>Hoja1!$B$2:$E$2</c:f>
              <c:numCache>
                <c:formatCode>0%</c:formatCode>
                <c:ptCount val="4"/>
                <c:pt idx="0">
                  <c:v>0.31</c:v>
                </c:pt>
                <c:pt idx="1">
                  <c:v>0.2</c:v>
                </c:pt>
                <c:pt idx="2">
                  <c:v>0.09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90-ED41-9E47-E54001A3AADE}"/>
            </c:ext>
          </c:extLst>
        </c:ser>
        <c:ser>
          <c:idx val="2"/>
          <c:order val="1"/>
          <c:tx>
            <c:strRef>
              <c:f>Hoja1!$A$3</c:f>
              <c:strCache>
                <c:ptCount val="1"/>
                <c:pt idx="0">
                  <c:v>3 a 4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90-ED41-9E47-E54001A3AA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66666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Hoja1!$B$1:$E$1</c:f>
              <c:strCache>
                <c:ptCount val="4"/>
                <c:pt idx="0">
                  <c:v>La medicina convencional está desligada de las necesidades humanas del paciente</c:v>
                </c:pt>
                <c:pt idx="1">
                  <c:v>Creo que los centros de salud y hospitales deberían tener mayor conocimiento acerca de los tratamientos de salud alternativos</c:v>
                </c:pt>
                <c:pt idx="2">
                  <c:v>La medicina convencional recurre de forma excesiva a los medicamentos </c:v>
                </c:pt>
                <c:pt idx="3">
                  <c:v>Si tuviera un problema grave de salud, recurriría a los servicios del sistema de salud (consultorios, hospitales)</c:v>
                </c:pt>
              </c:strCache>
            </c:strRef>
          </c:cat>
          <c:val>
            <c:numRef>
              <c:f>Hoja1!$B$3:$E$3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</c:v>
                </c:pt>
                <c:pt idx="2">
                  <c:v>0.06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90-ED41-9E47-E54001A3AADE}"/>
            </c:ext>
          </c:extLst>
        </c:ser>
        <c:ser>
          <c:idx val="1"/>
          <c:order val="2"/>
          <c:tx>
            <c:strRef>
              <c:f>Hoja1!$A$4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90-ED41-9E47-E54001A3AA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Hoja1!$B$1:$E$1</c:f>
              <c:strCache>
                <c:ptCount val="4"/>
                <c:pt idx="0">
                  <c:v>La medicina convencional está desligada de las necesidades humanas del paciente</c:v>
                </c:pt>
                <c:pt idx="1">
                  <c:v>Creo que los centros de salud y hospitales deberían tener mayor conocimiento acerca de los tratamientos de salud alternativos</c:v>
                </c:pt>
                <c:pt idx="2">
                  <c:v>La medicina convencional recurre de forma excesiva a los medicamentos </c:v>
                </c:pt>
                <c:pt idx="3">
                  <c:v>Si tuviera un problema grave de salud, recurriría a los servicios del sistema de salud (consultorios, hospitales)</c:v>
                </c:pt>
              </c:strCache>
            </c:strRef>
          </c:cat>
          <c:val>
            <c:numRef>
              <c:f>Hoja1!$B$4:$E$4</c:f>
              <c:numCache>
                <c:formatCode>0%</c:formatCode>
                <c:ptCount val="4"/>
                <c:pt idx="0">
                  <c:v>0.17</c:v>
                </c:pt>
                <c:pt idx="1">
                  <c:v>0.14000000000000001</c:v>
                </c:pt>
                <c:pt idx="2">
                  <c:v>0.15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90-ED41-9E47-E54001A3AADE}"/>
            </c:ext>
          </c:extLst>
        </c:ser>
        <c:ser>
          <c:idx val="0"/>
          <c:order val="3"/>
          <c:tx>
            <c:strRef>
              <c:f>Hoja1!$A$5</c:f>
              <c:strCache>
                <c:ptCount val="1"/>
                <c:pt idx="0">
                  <c:v>6 a 7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Hoja1!$B$1:$E$1</c:f>
              <c:strCache>
                <c:ptCount val="4"/>
                <c:pt idx="0">
                  <c:v>La medicina convencional está desligada de las necesidades humanas del paciente</c:v>
                </c:pt>
                <c:pt idx="1">
                  <c:v>Creo que los centros de salud y hospitales deberían tener mayor conocimiento acerca de los tratamientos de salud alternativos</c:v>
                </c:pt>
                <c:pt idx="2">
                  <c:v>La medicina convencional recurre de forma excesiva a los medicamentos </c:v>
                </c:pt>
                <c:pt idx="3">
                  <c:v>Si tuviera un problema grave de salud, recurriría a los servicios del sistema de salud (consultorios, hospitales)</c:v>
                </c:pt>
              </c:strCache>
            </c:strRef>
          </c:cat>
          <c:val>
            <c:numRef>
              <c:f>Hoja1!$B$5:$E$5</c:f>
              <c:numCache>
                <c:formatCode>0%</c:formatCode>
                <c:ptCount val="4"/>
                <c:pt idx="0">
                  <c:v>0.18</c:v>
                </c:pt>
                <c:pt idx="1">
                  <c:v>0.2</c:v>
                </c:pt>
                <c:pt idx="2">
                  <c:v>0.26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90-ED41-9E47-E54001A3AADE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8 a 10</c:v>
                </c:pt>
              </c:strCache>
            </c:strRef>
          </c:tx>
          <c:spPr>
            <a:solidFill>
              <a:srgbClr val="00448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590-ED41-9E47-E54001A3AAD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590-ED41-9E47-E54001A3AA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590-ED41-9E47-E54001A3AA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590-ED41-9E47-E54001A3AA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590-ED41-9E47-E54001A3AA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590-ED41-9E47-E54001A3AADE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Hoja1!$B$1:$E$1</c:f>
              <c:strCache>
                <c:ptCount val="4"/>
                <c:pt idx="0">
                  <c:v>La medicina convencional está desligada de las necesidades humanas del paciente</c:v>
                </c:pt>
                <c:pt idx="1">
                  <c:v>Creo que los centros de salud y hospitales deberían tener mayor conocimiento acerca de los tratamientos de salud alternativos</c:v>
                </c:pt>
                <c:pt idx="2">
                  <c:v>La medicina convencional recurre de forma excesiva a los medicamentos </c:v>
                </c:pt>
                <c:pt idx="3">
                  <c:v>Si tuviera un problema grave de salud, recurriría a los servicios del sistema de salud (consultorios, hospitales)</c:v>
                </c:pt>
              </c:strCache>
            </c:strRef>
          </c:cat>
          <c:val>
            <c:numRef>
              <c:f>Hoja1!$B$6:$E$6</c:f>
              <c:numCache>
                <c:formatCode>0%</c:formatCode>
                <c:ptCount val="4"/>
                <c:pt idx="0">
                  <c:v>0.17</c:v>
                </c:pt>
                <c:pt idx="1">
                  <c:v>0.34</c:v>
                </c:pt>
                <c:pt idx="2">
                  <c:v>0.42</c:v>
                </c:pt>
                <c:pt idx="3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590-ED41-9E47-E54001A3AADE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5.94633317257944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00B-1644-A56A-23779879402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90-ED41-9E47-E54001A3AADE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90-ED41-9E47-E54001A3A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Hoja1!$B$1:$E$1</c:f>
              <c:strCache>
                <c:ptCount val="4"/>
                <c:pt idx="0">
                  <c:v>La medicina convencional está desligada de las necesidades humanas del paciente</c:v>
                </c:pt>
                <c:pt idx="1">
                  <c:v>Creo que los centros de salud y hospitales deberían tener mayor conocimiento acerca de los tratamientos de salud alternativos</c:v>
                </c:pt>
                <c:pt idx="2">
                  <c:v>La medicina convencional recurre de forma excesiva a los medicamentos </c:v>
                </c:pt>
                <c:pt idx="3">
                  <c:v>Si tuviera un problema grave de salud, recurriría a los servicios del sistema de salud (consultorios, hospitales)</c:v>
                </c:pt>
              </c:strCache>
            </c:strRef>
          </c:cat>
          <c:val>
            <c:numRef>
              <c:f>Hoja1!$B$7:$E$7</c:f>
              <c:numCache>
                <c:formatCode>0%</c:formatCode>
                <c:ptCount val="4"/>
                <c:pt idx="0">
                  <c:v>0.03</c:v>
                </c:pt>
                <c:pt idx="1">
                  <c:v>0.02</c:v>
                </c:pt>
                <c:pt idx="2">
                  <c:v>0.02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590-ED41-9E47-E54001A3AA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314688"/>
        <c:axId val="318315080"/>
      </c:barChart>
      <c:catAx>
        <c:axId val="318314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4481"/>
                </a:solidFill>
              </a:defRPr>
            </a:pPr>
            <a:endParaRPr lang="es-ES"/>
          </a:p>
        </c:txPr>
        <c:crossAx val="318315080"/>
        <c:crosses val="autoZero"/>
        <c:auto val="1"/>
        <c:lblAlgn val="ctr"/>
        <c:lblOffset val="100"/>
        <c:noMultiLvlLbl val="0"/>
      </c:catAx>
      <c:valAx>
        <c:axId val="318315080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>
                <a:solidFill>
                  <a:srgbClr val="666666"/>
                </a:solidFill>
              </a:defRPr>
            </a:pPr>
            <a:endParaRPr lang="es-ES"/>
          </a:p>
        </c:txPr>
        <c:crossAx val="318314688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0439123438697361"/>
          <c:y val="0.80239806214414633"/>
          <c:w val="0.42517936544353246"/>
          <c:h val="4.9637788290952098E-2"/>
        </c:manualLayout>
      </c:layout>
      <c:overlay val="0"/>
      <c:txPr>
        <a:bodyPr/>
        <a:lstStyle/>
        <a:p>
          <a:pPr>
            <a:defRPr sz="900" b="0">
              <a:solidFill>
                <a:schemeClr val="bg2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900" b="1" i="0" u="none" strike="noStrike" kern="1200" baseline="0">
          <a:solidFill>
            <a:schemeClr val="bg1"/>
          </a:solidFill>
          <a:latin typeface="+mj-lt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734578161506155"/>
          <c:y val="5.1814560990069244E-2"/>
          <c:w val="0.35933925469502803"/>
          <c:h val="0.81582341732384178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Hoja1!$A$2</c:f>
              <c:strCache>
                <c:ptCount val="1"/>
                <c:pt idx="0">
                  <c:v>0 a 2</c:v>
                </c:pt>
              </c:strCache>
            </c:strRef>
          </c:tx>
          <c:spPr>
            <a:solidFill>
              <a:srgbClr val="AD53A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Hoja1!$B$1:$F$1</c:f>
              <c:strCache>
                <c:ptCount val="5"/>
                <c:pt idx="0">
                  <c:v>Los tratamientos como la homeopatía ofrecen mejores soluciones para los problemas de salud que la medicina convencional</c:v>
                </c:pt>
                <c:pt idx="1">
                  <c:v>Las curas o tratamientos naturales son mucho más efectivos que los de la medicina convencional</c:v>
                </c:pt>
                <c:pt idx="2">
                  <c:v>La medicina alternativa alivia los efectos secundarios de los tratamientos médicos convencionales </c:v>
                </c:pt>
                <c:pt idx="3">
                  <c:v>En la medicina alternativa hay tan buenos profesionales como en la medicina convencional</c:v>
                </c:pt>
                <c:pt idx="4">
                  <c:v>Los tratamientos de salud alternativos deberían ser cubiertos por el sistema de salud</c:v>
                </c:pt>
              </c:strCache>
            </c:strRef>
          </c:cat>
          <c:val>
            <c:numRef>
              <c:f>Hoja1!$B$2:$F$2</c:f>
              <c:numCache>
                <c:formatCode>0%</c:formatCode>
                <c:ptCount val="5"/>
                <c:pt idx="0">
                  <c:v>0.48</c:v>
                </c:pt>
                <c:pt idx="1">
                  <c:v>0.41</c:v>
                </c:pt>
                <c:pt idx="2">
                  <c:v>0.28000000000000003</c:v>
                </c:pt>
                <c:pt idx="3">
                  <c:v>0.28199999999999997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11-C247-B6E4-1397A241C6DB}"/>
            </c:ext>
          </c:extLst>
        </c:ser>
        <c:ser>
          <c:idx val="2"/>
          <c:order val="1"/>
          <c:tx>
            <c:strRef>
              <c:f>Hoja1!$A$3</c:f>
              <c:strCache>
                <c:ptCount val="1"/>
                <c:pt idx="0">
                  <c:v>3 a 4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66666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Hoja1!$B$1:$F$1</c:f>
              <c:strCache>
                <c:ptCount val="5"/>
                <c:pt idx="0">
                  <c:v>Los tratamientos como la homeopatía ofrecen mejores soluciones para los problemas de salud que la medicina convencional</c:v>
                </c:pt>
                <c:pt idx="1">
                  <c:v>Las curas o tratamientos naturales son mucho más efectivos que los de la medicina convencional</c:v>
                </c:pt>
                <c:pt idx="2">
                  <c:v>La medicina alternativa alivia los efectos secundarios de los tratamientos médicos convencionales </c:v>
                </c:pt>
                <c:pt idx="3">
                  <c:v>En la medicina alternativa hay tan buenos profesionales como en la medicina convencional</c:v>
                </c:pt>
                <c:pt idx="4">
                  <c:v>Los tratamientos de salud alternativos deberían ser cubiertos por el sistema de salud</c:v>
                </c:pt>
              </c:strCache>
            </c:strRef>
          </c:cat>
          <c:val>
            <c:numRef>
              <c:f>Hoja1!$B$3:$F$3</c:f>
              <c:numCache>
                <c:formatCode>0%</c:formatCode>
                <c:ptCount val="5"/>
                <c:pt idx="0">
                  <c:v>0.16</c:v>
                </c:pt>
                <c:pt idx="1">
                  <c:v>0.21</c:v>
                </c:pt>
                <c:pt idx="2">
                  <c:v>0.17</c:v>
                </c:pt>
                <c:pt idx="3">
                  <c:v>0.14299999999999999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11-C247-B6E4-1397A241C6DB}"/>
            </c:ext>
          </c:extLst>
        </c:ser>
        <c:ser>
          <c:idx val="1"/>
          <c:order val="2"/>
          <c:tx>
            <c:strRef>
              <c:f>Hoja1!$A$4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Hoja1!$B$1:$F$1</c:f>
              <c:strCache>
                <c:ptCount val="5"/>
                <c:pt idx="0">
                  <c:v>Los tratamientos como la homeopatía ofrecen mejores soluciones para los problemas de salud que la medicina convencional</c:v>
                </c:pt>
                <c:pt idx="1">
                  <c:v>Las curas o tratamientos naturales son mucho más efectivos que los de la medicina convencional</c:v>
                </c:pt>
                <c:pt idx="2">
                  <c:v>La medicina alternativa alivia los efectos secundarios de los tratamientos médicos convencionales </c:v>
                </c:pt>
                <c:pt idx="3">
                  <c:v>En la medicina alternativa hay tan buenos profesionales como en la medicina convencional</c:v>
                </c:pt>
                <c:pt idx="4">
                  <c:v>Los tratamientos de salud alternativos deberían ser cubiertos por el sistema de salud</c:v>
                </c:pt>
              </c:strCache>
            </c:strRef>
          </c:cat>
          <c:val>
            <c:numRef>
              <c:f>Hoja1!$B$4:$F$4</c:f>
              <c:numCache>
                <c:formatCode>0%</c:formatCode>
                <c:ptCount val="5"/>
                <c:pt idx="0">
                  <c:v>0.16</c:v>
                </c:pt>
                <c:pt idx="1">
                  <c:v>0.18</c:v>
                </c:pt>
                <c:pt idx="2">
                  <c:v>0.2</c:v>
                </c:pt>
                <c:pt idx="3">
                  <c:v>0.17100000000000001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11-C247-B6E4-1397A241C6DB}"/>
            </c:ext>
          </c:extLst>
        </c:ser>
        <c:ser>
          <c:idx val="0"/>
          <c:order val="3"/>
          <c:tx>
            <c:strRef>
              <c:f>Hoja1!$A$5</c:f>
              <c:strCache>
                <c:ptCount val="1"/>
                <c:pt idx="0">
                  <c:v>6 a 7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1.463828031327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685-40AF-9C50-FEBC1429816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Hoja1!$B$1:$F$1</c:f>
              <c:strCache>
                <c:ptCount val="5"/>
                <c:pt idx="0">
                  <c:v>Los tratamientos como la homeopatía ofrecen mejores soluciones para los problemas de salud que la medicina convencional</c:v>
                </c:pt>
                <c:pt idx="1">
                  <c:v>Las curas o tratamientos naturales son mucho más efectivos que los de la medicina convencional</c:v>
                </c:pt>
                <c:pt idx="2">
                  <c:v>La medicina alternativa alivia los efectos secundarios de los tratamientos médicos convencionales </c:v>
                </c:pt>
                <c:pt idx="3">
                  <c:v>En la medicina alternativa hay tan buenos profesionales como en la medicina convencional</c:v>
                </c:pt>
                <c:pt idx="4">
                  <c:v>Los tratamientos de salud alternativos deberían ser cubiertos por el sistema de salud</c:v>
                </c:pt>
              </c:strCache>
            </c:strRef>
          </c:cat>
          <c:val>
            <c:numRef>
              <c:f>Hoja1!$B$5:$F$5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</c:v>
                </c:pt>
                <c:pt idx="2">
                  <c:v>0.16</c:v>
                </c:pt>
                <c:pt idx="3">
                  <c:v>0.13800000000000001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11-C247-B6E4-1397A241C6DB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8 a 10</c:v>
                </c:pt>
              </c:strCache>
            </c:strRef>
          </c:tx>
          <c:spPr>
            <a:solidFill>
              <a:srgbClr val="00448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311-C247-B6E4-1397A241C6D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311-C247-B6E4-1397A241C6D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311-C247-B6E4-1397A241C6D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311-C247-B6E4-1397A241C6D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311-C247-B6E4-1397A241C6D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311-C247-B6E4-1397A241C6DB}"/>
              </c:ext>
            </c:extLst>
          </c:dPt>
          <c:dLbls>
            <c:dLbl>
              <c:idx val="0"/>
              <c:layout>
                <c:manualLayout>
                  <c:x val="1.9821110575263361E-3"/>
                  <c:y val="-2.1957420469906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311-C247-B6E4-1397A241C6DB}"/>
                </c:ext>
              </c:extLst>
            </c:dLbl>
            <c:numFmt formatCode="0%" sourceLinked="0"/>
            <c:spPr>
              <a:noFill/>
              <a:ln w="259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Hoja1!$B$1:$F$1</c:f>
              <c:strCache>
                <c:ptCount val="5"/>
                <c:pt idx="0">
                  <c:v>Los tratamientos como la homeopatía ofrecen mejores soluciones para los problemas de salud que la medicina convencional</c:v>
                </c:pt>
                <c:pt idx="1">
                  <c:v>Las curas o tratamientos naturales son mucho más efectivos que los de la medicina convencional</c:v>
                </c:pt>
                <c:pt idx="2">
                  <c:v>La medicina alternativa alivia los efectos secundarios de los tratamientos médicos convencionales </c:v>
                </c:pt>
                <c:pt idx="3">
                  <c:v>En la medicina alternativa hay tan buenos profesionales como en la medicina convencional</c:v>
                </c:pt>
                <c:pt idx="4">
                  <c:v>Los tratamientos de salud alternativos deberían ser cubiertos por el sistema de salud</c:v>
                </c:pt>
              </c:strCache>
            </c:strRef>
          </c:cat>
          <c:val>
            <c:numRef>
              <c:f>Hoja1!$B$6:$F$6</c:f>
              <c:numCache>
                <c:formatCode>0%</c:formatCode>
                <c:ptCount val="5"/>
                <c:pt idx="0">
                  <c:v>4.4999999999999998E-2</c:v>
                </c:pt>
                <c:pt idx="1">
                  <c:v>0.08</c:v>
                </c:pt>
                <c:pt idx="2">
                  <c:v>0.13700000000000001</c:v>
                </c:pt>
                <c:pt idx="3">
                  <c:v>0.20399999999999999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11-C247-B6E4-1397A241C6DB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9.9105552876322615E-3"/>
                  <c:y val="1.829785039158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D74-174E-BEEC-99F6140F2816}"/>
                </c:ext>
              </c:extLst>
            </c:dLbl>
            <c:dLbl>
              <c:idx val="2"/>
              <c:layout>
                <c:manualLayout>
                  <c:x val="3.96422211505296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685-40AF-9C50-FEBC14298160}"/>
                </c:ext>
              </c:extLst>
            </c:dLbl>
            <c:dLbl>
              <c:idx val="4"/>
              <c:layout>
                <c:manualLayout>
                  <c:x val="9.9105552876322615E-3"/>
                  <c:y val="1.097871023495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311-C247-B6E4-1397A241C6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Hoja1!$B$1:$F$1</c:f>
              <c:strCache>
                <c:ptCount val="5"/>
                <c:pt idx="0">
                  <c:v>Los tratamientos como la homeopatía ofrecen mejores soluciones para los problemas de salud que la medicina convencional</c:v>
                </c:pt>
                <c:pt idx="1">
                  <c:v>Las curas o tratamientos naturales son mucho más efectivos que los de la medicina convencional</c:v>
                </c:pt>
                <c:pt idx="2">
                  <c:v>La medicina alternativa alivia los efectos secundarios de los tratamientos médicos convencionales </c:v>
                </c:pt>
                <c:pt idx="3">
                  <c:v>En la medicina alternativa hay tan buenos profesionales como en la medicina convencional</c:v>
                </c:pt>
                <c:pt idx="4">
                  <c:v>Los tratamientos de salud alternativos deberían ser cubiertos por el sistema de salud</c:v>
                </c:pt>
              </c:strCache>
            </c:strRef>
          </c:cat>
          <c:val>
            <c:numRef>
              <c:f>Hoja1!$B$7:$F$7</c:f>
              <c:numCache>
                <c:formatCode>0%</c:formatCode>
                <c:ptCount val="5"/>
                <c:pt idx="0">
                  <c:v>8.3000000000000004E-2</c:v>
                </c:pt>
                <c:pt idx="1">
                  <c:v>0.02</c:v>
                </c:pt>
                <c:pt idx="2">
                  <c:v>5.5999999999999994E-2</c:v>
                </c:pt>
                <c:pt idx="3">
                  <c:v>0.06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311-C247-B6E4-1397A241C6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314688"/>
        <c:axId val="318315080"/>
      </c:barChart>
      <c:catAx>
        <c:axId val="318314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4481"/>
                </a:solidFill>
              </a:defRPr>
            </a:pPr>
            <a:endParaRPr lang="es-ES"/>
          </a:p>
        </c:txPr>
        <c:crossAx val="318315080"/>
        <c:crosses val="autoZero"/>
        <c:auto val="1"/>
        <c:lblAlgn val="ctr"/>
        <c:lblOffset val="100"/>
        <c:noMultiLvlLbl val="0"/>
      </c:catAx>
      <c:valAx>
        <c:axId val="318315080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>
                <a:solidFill>
                  <a:srgbClr val="666666"/>
                </a:solidFill>
              </a:defRPr>
            </a:pPr>
            <a:endParaRPr lang="es-ES"/>
          </a:p>
        </c:txPr>
        <c:crossAx val="318314688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8258801275418231"/>
          <c:y val="0.94216006267950281"/>
          <c:w val="0.42517936544353246"/>
          <c:h val="4.9637788290952098E-2"/>
        </c:manualLayout>
      </c:layout>
      <c:overlay val="0"/>
      <c:txPr>
        <a:bodyPr/>
        <a:lstStyle/>
        <a:p>
          <a:pPr>
            <a:defRPr sz="900" b="0">
              <a:solidFill>
                <a:schemeClr val="bg2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900" b="1" i="0" u="none" strike="noStrike" kern="1200" baseline="0">
          <a:solidFill>
            <a:schemeClr val="bg1"/>
          </a:solidFill>
          <a:latin typeface="+mj-lt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734578161506155"/>
          <c:y val="5.1814560990069244E-2"/>
          <c:w val="0.35933925469502803"/>
          <c:h val="0.66457342380755835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Hoja1!$A$2</c:f>
              <c:strCache>
                <c:ptCount val="1"/>
                <c:pt idx="0">
                  <c:v>0 a 2</c:v>
                </c:pt>
              </c:strCache>
            </c:strRef>
          </c:tx>
          <c:spPr>
            <a:solidFill>
              <a:srgbClr val="AD53A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Los tratamientos de salud alternativos son una amenaza para la salud pública </c:v>
                </c:pt>
                <c:pt idx="1">
                  <c:v>Los tratamientos de salud alternativos son cosa de charlatanes</c:v>
                </c:pt>
                <c:pt idx="2">
                  <c:v>Los tratamientos de salud alternativos solo tienen un efecto de placebo, es decir, mejoran los síntomas porque la persona espera que funcionen </c:v>
                </c:pt>
              </c:strCache>
            </c:strRef>
          </c:cat>
          <c:val>
            <c:numRef>
              <c:f>Hoja1!$B$2:$D$2</c:f>
              <c:numCache>
                <c:formatCode>0%</c:formatCode>
                <c:ptCount val="3"/>
                <c:pt idx="0">
                  <c:v>0.28999999999999998</c:v>
                </c:pt>
                <c:pt idx="1">
                  <c:v>0.26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C-C04C-B040-2B2CB5C21D4B}"/>
            </c:ext>
          </c:extLst>
        </c:ser>
        <c:ser>
          <c:idx val="2"/>
          <c:order val="1"/>
          <c:tx>
            <c:strRef>
              <c:f>Hoja1!$A$3</c:f>
              <c:strCache>
                <c:ptCount val="1"/>
                <c:pt idx="0">
                  <c:v>3 a 4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66666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Los tratamientos de salud alternativos son una amenaza para la salud pública </c:v>
                </c:pt>
                <c:pt idx="1">
                  <c:v>Los tratamientos de salud alternativos son cosa de charlatanes</c:v>
                </c:pt>
                <c:pt idx="2">
                  <c:v>Los tratamientos de salud alternativos solo tienen un efecto de placebo, es decir, mejoran los síntomas porque la persona espera que funcionen </c:v>
                </c:pt>
              </c:strCache>
            </c:strRef>
          </c:cat>
          <c:val>
            <c:numRef>
              <c:f>Hoja1!$B$3:$D$3</c:f>
              <c:numCache>
                <c:formatCode>0%</c:formatCode>
                <c:ptCount val="3"/>
                <c:pt idx="0">
                  <c:v>0.2</c:v>
                </c:pt>
                <c:pt idx="1">
                  <c:v>0.18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2C-C04C-B040-2B2CB5C21D4B}"/>
            </c:ext>
          </c:extLst>
        </c:ser>
        <c:ser>
          <c:idx val="1"/>
          <c:order val="2"/>
          <c:tx>
            <c:strRef>
              <c:f>Hoja1!$A$4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Los tratamientos de salud alternativos son una amenaza para la salud pública </c:v>
                </c:pt>
                <c:pt idx="1">
                  <c:v>Los tratamientos de salud alternativos son cosa de charlatanes</c:v>
                </c:pt>
                <c:pt idx="2">
                  <c:v>Los tratamientos de salud alternativos solo tienen un efecto de placebo, es decir, mejoran los síntomas porque la persona espera que funcionen </c:v>
                </c:pt>
              </c:strCache>
            </c:strRef>
          </c:cat>
          <c:val>
            <c:numRef>
              <c:f>Hoja1!$B$4:$D$4</c:f>
              <c:numCache>
                <c:formatCode>0%</c:formatCode>
                <c:ptCount val="3"/>
                <c:pt idx="0">
                  <c:v>0.19</c:v>
                </c:pt>
                <c:pt idx="1">
                  <c:v>0.19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2C-C04C-B040-2B2CB5C21D4B}"/>
            </c:ext>
          </c:extLst>
        </c:ser>
        <c:ser>
          <c:idx val="0"/>
          <c:order val="3"/>
          <c:tx>
            <c:strRef>
              <c:f>Hoja1!$A$5</c:f>
              <c:strCache>
                <c:ptCount val="1"/>
                <c:pt idx="0">
                  <c:v>6 a 7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Los tratamientos de salud alternativos son una amenaza para la salud pública </c:v>
                </c:pt>
                <c:pt idx="1">
                  <c:v>Los tratamientos de salud alternativos son cosa de charlatanes</c:v>
                </c:pt>
                <c:pt idx="2">
                  <c:v>Los tratamientos de salud alternativos solo tienen un efecto de placebo, es decir, mejoran los síntomas porque la persona espera que funcionen </c:v>
                </c:pt>
              </c:strCache>
            </c:strRef>
          </c:cat>
          <c:val>
            <c:numRef>
              <c:f>Hoja1!$B$5:$D$5</c:f>
              <c:numCache>
                <c:formatCode>0%</c:formatCode>
                <c:ptCount val="3"/>
                <c:pt idx="0">
                  <c:v>0.12</c:v>
                </c:pt>
                <c:pt idx="1">
                  <c:v>0.13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2C-C04C-B040-2B2CB5C21D4B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8 a 10</c:v>
                </c:pt>
              </c:strCache>
            </c:strRef>
          </c:tx>
          <c:spPr>
            <a:solidFill>
              <a:srgbClr val="00448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42C-C04C-B040-2B2CB5C21D4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42C-C04C-B040-2B2CB5C21D4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42C-C04C-B040-2B2CB5C21D4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42C-C04C-B040-2B2CB5C21D4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42C-C04C-B040-2B2CB5C21D4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42C-C04C-B040-2B2CB5C21D4B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Hoja1!$B$1:$D$1</c:f>
              <c:strCache>
                <c:ptCount val="3"/>
                <c:pt idx="0">
                  <c:v>Los tratamientos de salud alternativos son una amenaza para la salud pública </c:v>
                </c:pt>
                <c:pt idx="1">
                  <c:v>Los tratamientos de salud alternativos son cosa de charlatanes</c:v>
                </c:pt>
                <c:pt idx="2">
                  <c:v>Los tratamientos de salud alternativos solo tienen un efecto de placebo, es decir, mejoran los síntomas porque la persona espera que funcionen </c:v>
                </c:pt>
              </c:strCache>
            </c:strRef>
          </c:cat>
          <c:val>
            <c:numRef>
              <c:f>Hoja1!$B$6:$D$6</c:f>
              <c:numCache>
                <c:formatCode>0%</c:formatCode>
                <c:ptCount val="3"/>
                <c:pt idx="0">
                  <c:v>0.17</c:v>
                </c:pt>
                <c:pt idx="1">
                  <c:v>0.21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2C-C04C-B040-2B2CB5C21D4B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9.91055528763226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42C-C04C-B040-2B2CB5C21D4B}"/>
                </c:ext>
              </c:extLst>
            </c:dLbl>
            <c:dLbl>
              <c:idx val="1"/>
              <c:layout>
                <c:manualLayout>
                  <c:x val="7.9284442301059254E-3"/>
                  <c:y val="1.567033133035158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414356414782491E-2"/>
                      <c:h val="5.08082286790255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D42C-C04C-B040-2B2CB5C21D4B}"/>
                </c:ext>
              </c:extLst>
            </c:dLbl>
            <c:dLbl>
              <c:idx val="2"/>
              <c:layout>
                <c:manualLayout>
                  <c:x val="9.9105552876322615E-3"/>
                  <c:y val="-1.82426666495757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42C-C04C-B040-2B2CB5C21D4B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42C-C04C-B040-2B2CB5C21D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Los tratamientos de salud alternativos son una amenaza para la salud pública </c:v>
                </c:pt>
                <c:pt idx="1">
                  <c:v>Los tratamientos de salud alternativos son cosa de charlatanes</c:v>
                </c:pt>
                <c:pt idx="2">
                  <c:v>Los tratamientos de salud alternativos solo tienen un efecto de placebo, es decir, mejoran los síntomas porque la persona espera que funcionen </c:v>
                </c:pt>
              </c:strCache>
            </c:strRef>
          </c:cat>
          <c:val>
            <c:numRef>
              <c:f>Hoja1!$B$7:$D$7</c:f>
              <c:numCache>
                <c:formatCode>0%</c:formatCode>
                <c:ptCount val="3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42C-C04C-B040-2B2CB5C21D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314688"/>
        <c:axId val="318315080"/>
      </c:barChart>
      <c:catAx>
        <c:axId val="318314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4481"/>
                </a:solidFill>
              </a:defRPr>
            </a:pPr>
            <a:endParaRPr lang="es-ES"/>
          </a:p>
        </c:txPr>
        <c:crossAx val="318315080"/>
        <c:crosses val="autoZero"/>
        <c:auto val="1"/>
        <c:lblAlgn val="ctr"/>
        <c:lblOffset val="100"/>
        <c:noMultiLvlLbl val="0"/>
      </c:catAx>
      <c:valAx>
        <c:axId val="318315080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>
                <a:solidFill>
                  <a:srgbClr val="666666"/>
                </a:solidFill>
              </a:defRPr>
            </a:pPr>
            <a:endParaRPr lang="es-ES"/>
          </a:p>
        </c:txPr>
        <c:crossAx val="318314688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0042701227192068"/>
          <c:y val="0.79045726967041841"/>
          <c:w val="0.42517936544353246"/>
          <c:h val="4.9637788290952098E-2"/>
        </c:manualLayout>
      </c:layout>
      <c:overlay val="0"/>
      <c:txPr>
        <a:bodyPr/>
        <a:lstStyle/>
        <a:p>
          <a:pPr>
            <a:defRPr sz="900" b="0">
              <a:solidFill>
                <a:schemeClr val="bg2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900" b="1" i="0" u="none" strike="noStrike" kern="1200" baseline="0">
          <a:solidFill>
            <a:schemeClr val="bg1"/>
          </a:solidFill>
          <a:latin typeface="+mj-lt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478853429618347E-2"/>
          <c:y val="0.16894475487963381"/>
          <c:w val="0.92110558342300586"/>
          <c:h val="0.5723915921021967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Sheet1!$A$3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rgbClr val="AD53A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65E-D34D-AED6-F4472F1C6C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5E-D34D-AED6-F4472F1C6C3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65E-D34D-AED6-F4472F1C6C3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65E-D34D-AED6-F4472F1C6C3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65E-D34D-AED6-F4472F1C6C3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65E-D34D-AED6-F4472F1C6C3F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Sheet1!$B$2:$H$2</c:f>
              <c:strCache>
                <c:ptCount val="7"/>
                <c:pt idx="0">
                  <c:v>Las vacunas</c:v>
                </c:pt>
                <c:pt idx="1">
                  <c:v>La psiquiatria</c:v>
                </c:pt>
                <c:pt idx="2">
                  <c:v>La meditación</c:v>
                </c:pt>
                <c:pt idx="3">
                  <c:v>El yoga</c:v>
                </c:pt>
                <c:pt idx="4">
                  <c:v>Los antidepresivos </c:v>
                </c:pt>
                <c:pt idx="5">
                  <c:v>La acupuntura </c:v>
                </c:pt>
                <c:pt idx="6">
                  <c:v>La homeopatía 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0.06</c:v>
                </c:pt>
                <c:pt idx="1">
                  <c:v>0.04</c:v>
                </c:pt>
                <c:pt idx="2">
                  <c:v>0.1</c:v>
                </c:pt>
                <c:pt idx="3">
                  <c:v>0.1</c:v>
                </c:pt>
                <c:pt idx="4">
                  <c:v>0.15</c:v>
                </c:pt>
                <c:pt idx="5">
                  <c:v>0.15</c:v>
                </c:pt>
                <c:pt idx="6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5E-D34D-AED6-F4472F1C6C3F}"/>
            </c:ext>
          </c:extLst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66666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Las vacunas</c:v>
                </c:pt>
                <c:pt idx="1">
                  <c:v>La psiquiatria</c:v>
                </c:pt>
                <c:pt idx="2">
                  <c:v>La meditación</c:v>
                </c:pt>
                <c:pt idx="3">
                  <c:v>El yoga</c:v>
                </c:pt>
                <c:pt idx="4">
                  <c:v>Los antidepresivos </c:v>
                </c:pt>
                <c:pt idx="5">
                  <c:v>La acupuntura </c:v>
                </c:pt>
                <c:pt idx="6">
                  <c:v>La homeopatía </c:v>
                </c:pt>
              </c:strCache>
            </c:strRef>
          </c:cat>
          <c:val>
            <c:numRef>
              <c:f>Sheet1!$B$4:$H$4</c:f>
              <c:numCache>
                <c:formatCode>0%</c:formatCode>
                <c:ptCount val="7"/>
                <c:pt idx="0">
                  <c:v>0.13</c:v>
                </c:pt>
                <c:pt idx="1">
                  <c:v>0.13</c:v>
                </c:pt>
                <c:pt idx="2">
                  <c:v>0.28000000000000003</c:v>
                </c:pt>
                <c:pt idx="3">
                  <c:v>0.26</c:v>
                </c:pt>
                <c:pt idx="4">
                  <c:v>0.28999999999999998</c:v>
                </c:pt>
                <c:pt idx="5">
                  <c:v>0.43</c:v>
                </c:pt>
                <c:pt idx="6">
                  <c:v>0.38500000000000001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65E-D34D-AED6-F4472F1C6C3F}"/>
            </c:ext>
          </c:extLst>
        </c:ser>
        <c:ser>
          <c:idx val="1"/>
          <c:order val="2"/>
          <c:tx>
            <c:strRef>
              <c:f>Sheet1!$A$5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Las vacunas</c:v>
                </c:pt>
                <c:pt idx="1">
                  <c:v>La psiquiatria</c:v>
                </c:pt>
                <c:pt idx="2">
                  <c:v>La meditación</c:v>
                </c:pt>
                <c:pt idx="3">
                  <c:v>El yoga</c:v>
                </c:pt>
                <c:pt idx="4">
                  <c:v>Los antidepresivos </c:v>
                </c:pt>
                <c:pt idx="5">
                  <c:v>La acupuntura </c:v>
                </c:pt>
                <c:pt idx="6">
                  <c:v>La homeopatía </c:v>
                </c:pt>
              </c:strCache>
            </c:strRef>
          </c:cat>
          <c:val>
            <c:numRef>
              <c:f>Sheet1!$B$5:$H$5</c:f>
              <c:numCache>
                <c:formatCode>0%</c:formatCode>
                <c:ptCount val="7"/>
                <c:pt idx="0">
                  <c:v>0.35</c:v>
                </c:pt>
                <c:pt idx="1">
                  <c:v>0.43</c:v>
                </c:pt>
                <c:pt idx="2">
                  <c:v>0.38</c:v>
                </c:pt>
                <c:pt idx="3">
                  <c:v>0.42</c:v>
                </c:pt>
                <c:pt idx="4">
                  <c:v>0.35</c:v>
                </c:pt>
                <c:pt idx="5">
                  <c:v>0.28000000000000003</c:v>
                </c:pt>
                <c:pt idx="6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5E-D34D-AED6-F4472F1C6C3F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00448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Las vacunas</c:v>
                </c:pt>
                <c:pt idx="1">
                  <c:v>La psiquiatria</c:v>
                </c:pt>
                <c:pt idx="2">
                  <c:v>La meditación</c:v>
                </c:pt>
                <c:pt idx="3">
                  <c:v>El yoga</c:v>
                </c:pt>
                <c:pt idx="4">
                  <c:v>Los antidepresivos </c:v>
                </c:pt>
                <c:pt idx="5">
                  <c:v>La acupuntura </c:v>
                </c:pt>
                <c:pt idx="6">
                  <c:v>La homeopatía </c:v>
                </c:pt>
              </c:strCache>
            </c:strRef>
          </c:cat>
          <c:val>
            <c:numRef>
              <c:f>Sheet1!$B$6:$H$6</c:f>
              <c:numCache>
                <c:formatCode>0%</c:formatCode>
                <c:ptCount val="7"/>
                <c:pt idx="0">
                  <c:v>0.46</c:v>
                </c:pt>
                <c:pt idx="1">
                  <c:v>0.38</c:v>
                </c:pt>
                <c:pt idx="2">
                  <c:v>0.22</c:v>
                </c:pt>
                <c:pt idx="3">
                  <c:v>0.18</c:v>
                </c:pt>
                <c:pt idx="4">
                  <c:v>0.18</c:v>
                </c:pt>
                <c:pt idx="5">
                  <c:v>0.09</c:v>
                </c:pt>
                <c:pt idx="6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65E-D34D-AED6-F4472F1C6C3F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75000"/>
                        <a:lumOff val="2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Las vacunas</c:v>
                </c:pt>
                <c:pt idx="1">
                  <c:v>La psiquiatria</c:v>
                </c:pt>
                <c:pt idx="2">
                  <c:v>La meditación</c:v>
                </c:pt>
                <c:pt idx="3">
                  <c:v>El yoga</c:v>
                </c:pt>
                <c:pt idx="4">
                  <c:v>Los antidepresivos </c:v>
                </c:pt>
                <c:pt idx="5">
                  <c:v>La acupuntura </c:v>
                </c:pt>
                <c:pt idx="6">
                  <c:v>La homeopatía </c:v>
                </c:pt>
              </c:strCache>
            </c:strRef>
          </c:cat>
          <c:val>
            <c:numRef>
              <c:f>Sheet1!$B$7:$H$7</c:f>
              <c:numCache>
                <c:formatCode>0%</c:formatCode>
                <c:ptCount val="7"/>
                <c:pt idx="1">
                  <c:v>0.02</c:v>
                </c:pt>
                <c:pt idx="2">
                  <c:v>2.1999999999999999E-2</c:v>
                </c:pt>
                <c:pt idx="3">
                  <c:v>0.04</c:v>
                </c:pt>
                <c:pt idx="4">
                  <c:v>0.03</c:v>
                </c:pt>
                <c:pt idx="5">
                  <c:v>0.05</c:v>
                </c:pt>
                <c:pt idx="6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5E-D34D-AED6-F4472F1C6C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14848816"/>
        <c:axId val="414847248"/>
      </c:barChart>
      <c:catAx>
        <c:axId val="41484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004481"/>
                </a:solidFill>
              </a:defRPr>
            </a:pPr>
            <a:endParaRPr lang="es-ES"/>
          </a:p>
        </c:txPr>
        <c:crossAx val="414847248"/>
        <c:crosses val="autoZero"/>
        <c:auto val="1"/>
        <c:lblAlgn val="ctr"/>
        <c:lblOffset val="100"/>
        <c:noMultiLvlLbl val="0"/>
      </c:catAx>
      <c:valAx>
        <c:axId val="414847248"/>
        <c:scaling>
          <c:orientation val="minMax"/>
          <c:max val="1"/>
          <c:min val="0"/>
        </c:scaling>
        <c:delete val="0"/>
        <c:axPos val="l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>
                <a:solidFill>
                  <a:srgbClr val="666666"/>
                </a:solidFill>
              </a:defRPr>
            </a:pPr>
            <a:endParaRPr lang="es-ES"/>
          </a:p>
        </c:txPr>
        <c:crossAx val="414848816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6773967619780864"/>
          <c:y val="0.84839931645516242"/>
          <c:w val="0.55499368432971519"/>
          <c:h val="6.7669286466028739E-2"/>
        </c:manualLayout>
      </c:layout>
      <c:overlay val="0"/>
      <c:txPr>
        <a:bodyPr/>
        <a:lstStyle/>
        <a:p>
          <a:pPr>
            <a:defRPr sz="1000" b="1">
              <a:solidFill>
                <a:srgbClr val="666666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4481"/>
          </a:solidFill>
          <a:latin typeface="BBVABentonSans" panose="00000000000000020000" pitchFamily="2" charset="0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81684495391765"/>
          <c:y val="3.0095647827283498E-2"/>
          <c:w val="0.2303994655637536"/>
          <c:h val="0.84975320464216775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Hoja1!$C$1</c:f>
              <c:strCache>
                <c:ptCount val="1"/>
                <c:pt idx="0">
                  <c:v>Los humanos somos seres racionales</c:v>
                </c:pt>
              </c:strCache>
            </c:strRef>
          </c:tx>
          <c:spPr>
            <a:solidFill>
              <a:srgbClr val="AD53A1"/>
            </a:solidFill>
            <a:ln w="317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DA-D048-9C8E-66509226F64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DA-D048-9C8E-66509226F64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BDA-D048-9C8E-66509226F64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BDA-D048-9C8E-66509226F64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BDA-D048-9C8E-66509226F64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BDA-D048-9C8E-66509226F6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Hoja1!$A$2:$B$25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</c:v>
                  </c:pt>
                  <c:pt idx="16">
                    <c:v>55-64</c:v>
                  </c:pt>
                  <c:pt idx="17">
                    <c:v>45-54</c:v>
                  </c:pt>
                  <c:pt idx="18">
                    <c:v>35-44</c:v>
                  </c:pt>
                  <c:pt idx="19">
                    <c:v>25-34</c:v>
                  </c:pt>
                  <c:pt idx="20">
                    <c:v>18-24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1">
                    <c:v>Sexo</c:v>
                  </c:pt>
                </c:lvl>
              </c:multiLvlStrCache>
            </c:multiLvlStrRef>
          </c:cat>
          <c:val>
            <c:numRef>
              <c:f>Hoja1!$C$2:$C$25</c:f>
              <c:numCache>
                <c:formatCode>0%</c:formatCode>
                <c:ptCount val="24"/>
                <c:pt idx="0">
                  <c:v>0.52</c:v>
                </c:pt>
                <c:pt idx="1">
                  <c:v>0.74</c:v>
                </c:pt>
                <c:pt idx="2">
                  <c:v>0.82</c:v>
                </c:pt>
                <c:pt idx="3">
                  <c:v>0.75</c:v>
                </c:pt>
                <c:pt idx="4">
                  <c:v>0.83</c:v>
                </c:pt>
                <c:pt idx="5">
                  <c:v>0.75</c:v>
                </c:pt>
                <c:pt idx="7">
                  <c:v>0.77100000000000002</c:v>
                </c:pt>
                <c:pt idx="8">
                  <c:v>0.72899999999999998</c:v>
                </c:pt>
                <c:pt idx="9">
                  <c:v>0.753</c:v>
                </c:pt>
                <c:pt idx="11">
                  <c:v>0.83799999999999997</c:v>
                </c:pt>
                <c:pt idx="12">
                  <c:v>0.755</c:v>
                </c:pt>
                <c:pt idx="13">
                  <c:v>0.68300000000000005</c:v>
                </c:pt>
                <c:pt idx="15">
                  <c:v>0.80200000000000005</c:v>
                </c:pt>
                <c:pt idx="16">
                  <c:v>0.76</c:v>
                </c:pt>
                <c:pt idx="17">
                  <c:v>0.73699999999999999</c:v>
                </c:pt>
                <c:pt idx="18">
                  <c:v>0.73699999999999999</c:v>
                </c:pt>
                <c:pt idx="19">
                  <c:v>0.74074099999999998</c:v>
                </c:pt>
                <c:pt idx="20">
                  <c:v>0.69021699999999997</c:v>
                </c:pt>
                <c:pt idx="22">
                  <c:v>0.73191899999999999</c:v>
                </c:pt>
                <c:pt idx="23">
                  <c:v>0.77561499999999994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DA-D048-9C8E-66509226F640}"/>
            </c:ext>
          </c:extLst>
        </c:ser>
        <c:ser>
          <c:idx val="0"/>
          <c:order val="1"/>
          <c:tx>
            <c:strRef>
              <c:f>Hoja1!$D$1</c:f>
              <c:strCache>
                <c:ptCount val="1"/>
                <c:pt idx="0">
                  <c:v>Los humanos somos seres irracionales </c:v>
                </c:pt>
              </c:strCache>
            </c:strRef>
          </c:tx>
          <c:spPr>
            <a:solidFill>
              <a:srgbClr val="F8CD51"/>
            </a:solidFill>
            <a:ln w="3175">
              <a:noFill/>
            </a:ln>
          </c:spPr>
          <c:invertIfNegative val="0"/>
          <c:dLbls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solidFill>
                        <a:srgbClr val="666666"/>
                      </a:solidFill>
                      <a:latin typeface="BBVABentonSans" panose="00000000000000020000" pitchFamily="2" charset="0"/>
                      <a:cs typeface="Calibri" panose="020F05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BDA-D048-9C8E-66509226F64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666666"/>
                    </a:solidFill>
                    <a:latin typeface="BBVABentonSans" panose="00000000000000020000" pitchFamily="2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Hoja1!$A$2:$B$25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</c:v>
                  </c:pt>
                  <c:pt idx="16">
                    <c:v>55-64</c:v>
                  </c:pt>
                  <c:pt idx="17">
                    <c:v>45-54</c:v>
                  </c:pt>
                  <c:pt idx="18">
                    <c:v>35-44</c:v>
                  </c:pt>
                  <c:pt idx="19">
                    <c:v>25-34</c:v>
                  </c:pt>
                  <c:pt idx="20">
                    <c:v>18-24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1">
                    <c:v>Sexo</c:v>
                  </c:pt>
                </c:lvl>
              </c:multiLvlStrCache>
            </c:multiLvlStrRef>
          </c:cat>
          <c:val>
            <c:numRef>
              <c:f>Hoja1!$D$2:$D$25</c:f>
              <c:numCache>
                <c:formatCode>0%</c:formatCode>
                <c:ptCount val="24"/>
                <c:pt idx="0">
                  <c:v>0.41</c:v>
                </c:pt>
                <c:pt idx="1">
                  <c:v>0.25</c:v>
                </c:pt>
                <c:pt idx="2">
                  <c:v>0.16</c:v>
                </c:pt>
                <c:pt idx="3">
                  <c:v>0.24</c:v>
                </c:pt>
                <c:pt idx="4">
                  <c:v>0.17</c:v>
                </c:pt>
                <c:pt idx="5">
                  <c:v>0.22</c:v>
                </c:pt>
                <c:pt idx="7">
                  <c:v>0.20399999999999999</c:v>
                </c:pt>
                <c:pt idx="8">
                  <c:v>0.251</c:v>
                </c:pt>
                <c:pt idx="9">
                  <c:v>0.23100000000000001</c:v>
                </c:pt>
                <c:pt idx="11">
                  <c:v>0.14899999999999999</c:v>
                </c:pt>
                <c:pt idx="12">
                  <c:v>0.22700000000000001</c:v>
                </c:pt>
                <c:pt idx="13">
                  <c:v>0.29099999999999998</c:v>
                </c:pt>
                <c:pt idx="15">
                  <c:v>0.154</c:v>
                </c:pt>
                <c:pt idx="16">
                  <c:v>0.22900000000000001</c:v>
                </c:pt>
                <c:pt idx="17">
                  <c:v>0.253</c:v>
                </c:pt>
                <c:pt idx="18">
                  <c:v>0.253</c:v>
                </c:pt>
                <c:pt idx="19">
                  <c:v>0.23703700000000003</c:v>
                </c:pt>
                <c:pt idx="20">
                  <c:v>0.30434800000000001</c:v>
                </c:pt>
                <c:pt idx="22">
                  <c:v>0.24783000000000002</c:v>
                </c:pt>
                <c:pt idx="23">
                  <c:v>0.20594300000000001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DA-D048-9C8E-66509226F640}"/>
            </c:ext>
          </c:extLst>
        </c:ser>
        <c:ser>
          <c:idx val="1"/>
          <c:order val="2"/>
          <c:tx>
            <c:strRef>
              <c:f>Hoja1!$E$1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 w="3175">
              <a:noFill/>
            </a:ln>
          </c:spPr>
          <c:invertIfNegative val="0"/>
          <c:dLbls>
            <c:dLbl>
              <c:idx val="0"/>
              <c:layout>
                <c:manualLayout>
                  <c:x val="2.7019666913459979E-3"/>
                  <c:y val="2.972028299325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BDA-D048-9C8E-66509226F64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accent4"/>
                    </a:solidFill>
                    <a:latin typeface="BBVABentonSans" panose="00000000000000020000" pitchFamily="2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Hoja1!$A$2:$B$25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</c:v>
                  </c:pt>
                  <c:pt idx="16">
                    <c:v>55-64</c:v>
                  </c:pt>
                  <c:pt idx="17">
                    <c:v>45-54</c:v>
                  </c:pt>
                  <c:pt idx="18">
                    <c:v>35-44</c:v>
                  </c:pt>
                  <c:pt idx="19">
                    <c:v>25-34</c:v>
                  </c:pt>
                  <c:pt idx="20">
                    <c:v>18-24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1">
                    <c:v>Sexo</c:v>
                  </c:pt>
                </c:lvl>
              </c:multiLvlStrCache>
            </c:multiLvlStrRef>
          </c:cat>
          <c:val>
            <c:numRef>
              <c:f>Hoja1!$E$2:$E$25</c:f>
              <c:numCache>
                <c:formatCode>0%</c:formatCode>
                <c:ptCount val="24"/>
                <c:pt idx="0">
                  <c:v>7.0000000000000007E-2</c:v>
                </c:pt>
                <c:pt idx="1">
                  <c:v>0.01</c:v>
                </c:pt>
                <c:pt idx="2">
                  <c:v>0.02</c:v>
                </c:pt>
                <c:pt idx="3">
                  <c:v>0.01</c:v>
                </c:pt>
                <c:pt idx="5">
                  <c:v>0.03</c:v>
                </c:pt>
                <c:pt idx="7">
                  <c:v>2.5000000000000001E-2</c:v>
                </c:pt>
                <c:pt idx="8">
                  <c:v>0.02</c:v>
                </c:pt>
                <c:pt idx="9">
                  <c:v>1.7000000000000001E-2</c:v>
                </c:pt>
                <c:pt idx="11">
                  <c:v>1.2999999999999999E-2</c:v>
                </c:pt>
                <c:pt idx="12">
                  <c:v>1.7000000000000001E-2</c:v>
                </c:pt>
                <c:pt idx="13">
                  <c:v>2.5000000000000001E-2</c:v>
                </c:pt>
                <c:pt idx="15">
                  <c:v>4.3999999999999997E-2</c:v>
                </c:pt>
                <c:pt idx="16">
                  <c:v>1.2E-2</c:v>
                </c:pt>
                <c:pt idx="17">
                  <c:v>0.01</c:v>
                </c:pt>
                <c:pt idx="18">
                  <c:v>0.01</c:v>
                </c:pt>
                <c:pt idx="19">
                  <c:v>2.2221999999999999E-2</c:v>
                </c:pt>
                <c:pt idx="20">
                  <c:v>5.4349999999999997E-3</c:v>
                </c:pt>
                <c:pt idx="22">
                  <c:v>2.0251000000000002E-2</c:v>
                </c:pt>
                <c:pt idx="23">
                  <c:v>1.8443000000000001E-2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DA-D048-9C8E-66509226F6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2231872"/>
        <c:axId val="412232264"/>
      </c:barChart>
      <c:catAx>
        <c:axId val="412231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/>
        </c:spPr>
        <c:txPr>
          <a:bodyPr/>
          <a:lstStyle/>
          <a:p>
            <a:pPr>
              <a:defRPr sz="900" b="0">
                <a:solidFill>
                  <a:srgbClr val="004481"/>
                </a:solidFill>
                <a:latin typeface="BBVABentonSans" panose="00000000000000020000" pitchFamily="2" charset="0"/>
                <a:cs typeface="Calibri" panose="020F0502020204030204" pitchFamily="34" charset="0"/>
              </a:defRPr>
            </a:pPr>
            <a:endParaRPr lang="es-ES"/>
          </a:p>
        </c:txPr>
        <c:crossAx val="412232264"/>
        <c:crosses val="autoZero"/>
        <c:auto val="1"/>
        <c:lblAlgn val="ctr"/>
        <c:lblOffset val="100"/>
        <c:noMultiLvlLbl val="0"/>
      </c:catAx>
      <c:valAx>
        <c:axId val="412232264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666666"/>
                </a:solidFill>
                <a:latin typeface="BBVABentonSans" panose="00000000000000020000" pitchFamily="2" charset="0"/>
                <a:ea typeface="Century Gothic"/>
                <a:cs typeface="Calibri" panose="020F0502020204030204" pitchFamily="34" charset="0"/>
              </a:defRPr>
            </a:pPr>
            <a:endParaRPr lang="es-ES"/>
          </a:p>
        </c:txPr>
        <c:crossAx val="41223187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07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249741471258651E-2"/>
          <c:y val="4.8496331132744541E-2"/>
          <c:w val="0.21980510986930307"/>
          <c:h val="0.59741148696724589"/>
        </c:manualLayout>
      </c:layout>
      <c:doughnutChart>
        <c:varyColors val="1"/>
        <c:ser>
          <c:idx val="0"/>
          <c:order val="0"/>
          <c:spPr>
            <a:solidFill>
              <a:srgbClr val="AD53A1"/>
            </a:solidFill>
            <a:ln w="12591">
              <a:noFill/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829-CB41-9268-81924333538F}"/>
              </c:ext>
            </c:extLst>
          </c:dPt>
          <c:dPt>
            <c:idx val="1"/>
            <c:bubble3D val="0"/>
            <c:spPr>
              <a:solidFill>
                <a:srgbClr val="F8CD51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829-CB41-9268-81924333538F}"/>
              </c:ext>
            </c:extLst>
          </c:dPt>
          <c:dPt>
            <c:idx val="2"/>
            <c:bubble3D val="0"/>
            <c:spPr>
              <a:solidFill>
                <a:srgbClr val="F7893B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9829-CB41-9268-81924333538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9829-CB41-9268-81924333538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6-9829-CB41-9268-81924333538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BentonSansBBVA Book" pitchFamily="2" charset="77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829-CB41-9268-81924333538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rgbClr val="666666"/>
                      </a:solidFill>
                      <a:latin typeface="BentonSansBBVA Book" pitchFamily="2" charset="77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829-CB41-9268-819243335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2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Hoja1!$A$3:$C$3</c:f>
              <c:strCache>
                <c:ptCount val="3"/>
                <c:pt idx="0">
                  <c:v>La gran mayoría de las cosas importantes pueden ser explicadas por la ciencia ahora o podrán ser explicadas en el futuro</c:v>
                </c:pt>
                <c:pt idx="1">
                  <c:v>Hay muchas cosas importantes que la ciencia no puede explicar ahora ni podrá explicar en el futuro</c:v>
                </c:pt>
                <c:pt idx="2">
                  <c:v>Ns/Nc</c:v>
                </c:pt>
              </c:strCache>
            </c:strRef>
          </c:cat>
          <c:val>
            <c:numRef>
              <c:f>Hoja1!$A$4:$C$4</c:f>
              <c:numCache>
                <c:formatCode>0%</c:formatCode>
                <c:ptCount val="3"/>
                <c:pt idx="0">
                  <c:v>0.64400000000000002</c:v>
                </c:pt>
                <c:pt idx="1">
                  <c:v>0.33100000000000002</c:v>
                </c:pt>
                <c:pt idx="2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829-CB41-9268-819243335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0"/>
        <c:holeSize val="51"/>
      </c:doughnutChart>
      <c:spPr>
        <a:noFill/>
        <a:ln w="25181">
          <a:noFill/>
        </a:ln>
      </c:spPr>
    </c:plotArea>
    <c:legend>
      <c:legendPos val="b"/>
      <c:layout>
        <c:manualLayout>
          <c:xMode val="edge"/>
          <c:yMode val="edge"/>
          <c:x val="0.27426007166042998"/>
          <c:y val="9.1760614340976321E-2"/>
          <c:w val="0.25022941083178313"/>
          <c:h val="0.64096991459703179"/>
        </c:manualLayout>
      </c:layout>
      <c:overlay val="0"/>
      <c:txPr>
        <a:bodyPr/>
        <a:lstStyle/>
        <a:p>
          <a:pPr rtl="0">
            <a:defRPr sz="900" b="0">
              <a:solidFill>
                <a:srgbClr val="666666"/>
              </a:solidFill>
              <a:latin typeface="BentonSansBBVA Book" pitchFamily="2" charset="77"/>
            </a:defRPr>
          </a:pPr>
          <a:endParaRPr lang="es-E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bg1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41550253064161"/>
          <c:y val="3.2415054158476141E-2"/>
          <c:w val="0.25873555582209623"/>
          <c:h val="0.92520924997262444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Hoja1!$C$1</c:f>
              <c:strCache>
                <c:ptCount val="1"/>
                <c:pt idx="0">
                  <c:v>La gran mayoría de las cosas importantes pueden ser explicadas por la ciencia ahora o podrán ser explicadas en el futuro</c:v>
                </c:pt>
              </c:strCache>
            </c:strRef>
          </c:tx>
          <c:spPr>
            <a:solidFill>
              <a:srgbClr val="AD53A1"/>
            </a:solidFill>
            <a:ln w="317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567-824D-A5BB-E051E841909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567-824D-A5BB-E051E841909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567-824D-A5BB-E051E841909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567-824D-A5BB-E051E841909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567-824D-A5BB-E051E841909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567-824D-A5BB-E051E84190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Hoja1!$A$2:$B$25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</c:v>
                  </c:pt>
                  <c:pt idx="16">
                    <c:v>55-64</c:v>
                  </c:pt>
                  <c:pt idx="17">
                    <c:v>45-54</c:v>
                  </c:pt>
                  <c:pt idx="18">
                    <c:v>35-44</c:v>
                  </c:pt>
                  <c:pt idx="19">
                    <c:v>25-34</c:v>
                  </c:pt>
                  <c:pt idx="20">
                    <c:v>18-24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Hoja1!$C$2:$C$25</c:f>
              <c:numCache>
                <c:formatCode>0%</c:formatCode>
                <c:ptCount val="24"/>
                <c:pt idx="0">
                  <c:v>0.46</c:v>
                </c:pt>
                <c:pt idx="1">
                  <c:v>0.55000000000000004</c:v>
                </c:pt>
                <c:pt idx="2">
                  <c:v>0.6</c:v>
                </c:pt>
                <c:pt idx="3">
                  <c:v>0.6</c:v>
                </c:pt>
                <c:pt idx="4">
                  <c:v>0.78</c:v>
                </c:pt>
                <c:pt idx="5">
                  <c:v>0.76</c:v>
                </c:pt>
                <c:pt idx="7">
                  <c:v>0.48899999999999999</c:v>
                </c:pt>
                <c:pt idx="8">
                  <c:v>0.60199999999999998</c:v>
                </c:pt>
                <c:pt idx="9">
                  <c:v>0.73599999999999999</c:v>
                </c:pt>
                <c:pt idx="11">
                  <c:v>0.76800000000000002</c:v>
                </c:pt>
                <c:pt idx="12">
                  <c:v>0.628</c:v>
                </c:pt>
                <c:pt idx="13">
                  <c:v>0.55200000000000005</c:v>
                </c:pt>
                <c:pt idx="15">
                  <c:v>0.56899999999999995</c:v>
                </c:pt>
                <c:pt idx="16">
                  <c:v>0.66600000000000004</c:v>
                </c:pt>
                <c:pt idx="17">
                  <c:v>0.68100000000000005</c:v>
                </c:pt>
                <c:pt idx="18">
                  <c:v>0.67</c:v>
                </c:pt>
                <c:pt idx="19">
                  <c:v>0.67400000000000004</c:v>
                </c:pt>
                <c:pt idx="20">
                  <c:v>0.63600000000000001</c:v>
                </c:pt>
                <c:pt idx="22">
                  <c:v>0.61399999999999999</c:v>
                </c:pt>
                <c:pt idx="23">
                  <c:v>0.67500000000000004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67-824D-A5BB-E051E8419099}"/>
            </c:ext>
          </c:extLst>
        </c:ser>
        <c:ser>
          <c:idx val="0"/>
          <c:order val="1"/>
          <c:tx>
            <c:strRef>
              <c:f>Hoja1!$D$1</c:f>
              <c:strCache>
                <c:ptCount val="1"/>
                <c:pt idx="0">
                  <c:v>Hay muchas cosas importantes que la ciencia no puede explicar ahora ni podrá explicar en el futuro</c:v>
                </c:pt>
              </c:strCache>
            </c:strRef>
          </c:tx>
          <c:spPr>
            <a:solidFill>
              <a:srgbClr val="F8CD51"/>
            </a:solidFill>
            <a:ln w="3175">
              <a:noFill/>
            </a:ln>
          </c:spPr>
          <c:invertIfNegative val="0"/>
          <c:dLbls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solidFill>
                        <a:srgbClr val="666666"/>
                      </a:solidFill>
                      <a:latin typeface="BBVABentonSans" panose="00000000000000020000" pitchFamily="2" charset="0"/>
                      <a:cs typeface="Calibri" panose="020F05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567-824D-A5BB-E051E841909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666666"/>
                    </a:solidFill>
                    <a:latin typeface="BBVABentonSans" panose="00000000000000020000" pitchFamily="2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Hoja1!$A$2:$B$25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</c:v>
                  </c:pt>
                  <c:pt idx="16">
                    <c:v>55-64</c:v>
                  </c:pt>
                  <c:pt idx="17">
                    <c:v>45-54</c:v>
                  </c:pt>
                  <c:pt idx="18">
                    <c:v>35-44</c:v>
                  </c:pt>
                  <c:pt idx="19">
                    <c:v>25-34</c:v>
                  </c:pt>
                  <c:pt idx="20">
                    <c:v>18-24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Hoja1!$D$2:$D$25</c:f>
              <c:numCache>
                <c:formatCode>0%</c:formatCode>
                <c:ptCount val="24"/>
                <c:pt idx="0">
                  <c:v>0.49</c:v>
                </c:pt>
                <c:pt idx="1">
                  <c:v>0.4</c:v>
                </c:pt>
                <c:pt idx="2">
                  <c:v>0.39</c:v>
                </c:pt>
                <c:pt idx="3">
                  <c:v>0.38</c:v>
                </c:pt>
                <c:pt idx="4">
                  <c:v>0.2</c:v>
                </c:pt>
                <c:pt idx="5">
                  <c:v>0.21</c:v>
                </c:pt>
                <c:pt idx="7">
                  <c:v>0.47899999999999998</c:v>
                </c:pt>
                <c:pt idx="8">
                  <c:v>0.36599999999999999</c:v>
                </c:pt>
                <c:pt idx="9">
                  <c:v>0.245</c:v>
                </c:pt>
                <c:pt idx="11">
                  <c:v>0.218</c:v>
                </c:pt>
                <c:pt idx="12">
                  <c:v>0.35499999999999998</c:v>
                </c:pt>
                <c:pt idx="13">
                  <c:v>0.41</c:v>
                </c:pt>
                <c:pt idx="15">
                  <c:v>0.371</c:v>
                </c:pt>
                <c:pt idx="16">
                  <c:v>0.314</c:v>
                </c:pt>
                <c:pt idx="17">
                  <c:v>0.314</c:v>
                </c:pt>
                <c:pt idx="18">
                  <c:v>0.312</c:v>
                </c:pt>
                <c:pt idx="19">
                  <c:v>0.311</c:v>
                </c:pt>
                <c:pt idx="20">
                  <c:v>0.35899999999999999</c:v>
                </c:pt>
                <c:pt idx="22">
                  <c:v>0.35499999999999998</c:v>
                </c:pt>
                <c:pt idx="23">
                  <c:v>0.30599999999999999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67-824D-A5BB-E051E8419099}"/>
            </c:ext>
          </c:extLst>
        </c:ser>
        <c:ser>
          <c:idx val="1"/>
          <c:order val="2"/>
          <c:tx>
            <c:strRef>
              <c:f>Hoja1!$E$1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 w="3175">
              <a:noFill/>
            </a:ln>
          </c:spPr>
          <c:invertIfNegative val="0"/>
          <c:dLbls>
            <c:dLbl>
              <c:idx val="15"/>
              <c:layout>
                <c:manualLayout>
                  <c:x val="-5.636018121815881E-17"/>
                  <c:y val="-3.1823185370555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15C-4943-B8CF-B0624E6C7C5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2"/>
                    </a:solidFill>
                    <a:latin typeface="BBVABentonSans" panose="00000000000000020000" pitchFamily="2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Hoja1!$A$2:$B$25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</c:v>
                  </c:pt>
                  <c:pt idx="16">
                    <c:v>55-64</c:v>
                  </c:pt>
                  <c:pt idx="17">
                    <c:v>45-54</c:v>
                  </c:pt>
                  <c:pt idx="18">
                    <c:v>35-44</c:v>
                  </c:pt>
                  <c:pt idx="19">
                    <c:v>25-34</c:v>
                  </c:pt>
                  <c:pt idx="20">
                    <c:v>18-24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Hoja1!$E$2:$E$25</c:f>
              <c:numCache>
                <c:formatCode>0%</c:formatCode>
                <c:ptCount val="24"/>
                <c:pt idx="0">
                  <c:v>0.05</c:v>
                </c:pt>
                <c:pt idx="1">
                  <c:v>0.05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  <c:pt idx="5">
                  <c:v>0.03</c:v>
                </c:pt>
                <c:pt idx="7">
                  <c:v>3.2000000000000001E-2</c:v>
                </c:pt>
                <c:pt idx="8">
                  <c:v>3.2000000000000001E-2</c:v>
                </c:pt>
                <c:pt idx="9">
                  <c:v>1.9E-2</c:v>
                </c:pt>
                <c:pt idx="11">
                  <c:v>1.4999999999999999E-2</c:v>
                </c:pt>
                <c:pt idx="12">
                  <c:v>1.7000000000000001E-2</c:v>
                </c:pt>
                <c:pt idx="13">
                  <c:v>3.6999999999999998E-2</c:v>
                </c:pt>
                <c:pt idx="15">
                  <c:v>0.06</c:v>
                </c:pt>
                <c:pt idx="16">
                  <c:v>2.1000000000000001E-2</c:v>
                </c:pt>
                <c:pt idx="17">
                  <c:v>5.0000000000000001E-3</c:v>
                </c:pt>
                <c:pt idx="18">
                  <c:v>1.7999999999999999E-2</c:v>
                </c:pt>
                <c:pt idx="19">
                  <c:v>1.4999999999999999E-2</c:v>
                </c:pt>
                <c:pt idx="20">
                  <c:v>5.0000000000000001E-3</c:v>
                </c:pt>
                <c:pt idx="22">
                  <c:v>3.1E-2</c:v>
                </c:pt>
                <c:pt idx="23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67-824D-A5BB-E051E84190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2231872"/>
        <c:axId val="412232264"/>
      </c:barChart>
      <c:catAx>
        <c:axId val="412231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/>
        </c:spPr>
        <c:txPr>
          <a:bodyPr/>
          <a:lstStyle/>
          <a:p>
            <a:pPr>
              <a:defRPr sz="900" b="0">
                <a:solidFill>
                  <a:srgbClr val="004481"/>
                </a:solidFill>
                <a:latin typeface="BBVABentonSans" panose="00000000000000020000" pitchFamily="2" charset="0"/>
                <a:cs typeface="Calibri" panose="020F0502020204030204" pitchFamily="34" charset="0"/>
              </a:defRPr>
            </a:pPr>
            <a:endParaRPr lang="es-ES"/>
          </a:p>
        </c:txPr>
        <c:crossAx val="412232264"/>
        <c:crosses val="autoZero"/>
        <c:auto val="1"/>
        <c:lblAlgn val="ctr"/>
        <c:lblOffset val="100"/>
        <c:noMultiLvlLbl val="0"/>
      </c:catAx>
      <c:valAx>
        <c:axId val="412232264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666666"/>
                </a:solidFill>
                <a:latin typeface="BBVABentonSans" panose="00000000000000020000" pitchFamily="2" charset="0"/>
                <a:ea typeface="Century Gothic"/>
                <a:cs typeface="Calibri" panose="020F0502020204030204" pitchFamily="34" charset="0"/>
              </a:defRPr>
            </a:pPr>
            <a:endParaRPr lang="es-ES"/>
          </a:p>
        </c:txPr>
        <c:crossAx val="41223187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07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811277460675745E-2"/>
          <c:y val="0.10937754362878427"/>
          <c:w val="0.88889302669557091"/>
          <c:h val="0.597411486967245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0 a 2</c:v>
                </c:pt>
              </c:strCache>
            </c:strRef>
          </c:tx>
          <c:spPr>
            <a:solidFill>
              <a:srgbClr val="AD53A1"/>
            </a:solidFill>
            <a:ln w="12591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B7-F040-BE96-C38982496FD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DB7-F040-BE96-C38982496FD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B7-F040-BE96-C38982496FD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DB7-F040-BE96-C38982496FD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B7-F040-BE96-C38982496FD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D4-4846-B824-3F9B6588088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B7-F040-BE96-C38982496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Hoja1!$B$2:$H$2</c:f>
              <c:strCache>
                <c:ptCount val="7"/>
                <c:pt idx="0">
                  <c:v>La medicina</c:v>
                </c:pt>
                <c:pt idx="1">
                  <c:v>La ciencia</c:v>
                </c:pt>
                <c:pt idx="2">
                  <c:v>La tecnología</c:v>
                </c:pt>
                <c:pt idx="3">
                  <c:v>La democracia</c:v>
                </c:pt>
                <c:pt idx="4">
                  <c:v>Las leyes o estado de derecho</c:v>
                </c:pt>
                <c:pt idx="5">
                  <c:v>El mercado</c:v>
                </c:pt>
                <c:pt idx="6">
                  <c:v>La religión</c:v>
                </c:pt>
              </c:strCache>
            </c:strRef>
          </c:cat>
          <c:val>
            <c:numRef>
              <c:f>Hoja1!$B$3:$H$3</c:f>
              <c:numCache>
                <c:formatCode>0%</c:formatCode>
                <c:ptCount val="7"/>
                <c:pt idx="0">
                  <c:v>1.0928999999999999E-2</c:v>
                </c:pt>
                <c:pt idx="1">
                  <c:v>1.2916E-2</c:v>
                </c:pt>
                <c:pt idx="2">
                  <c:v>2.4342000000000003E-2</c:v>
                </c:pt>
                <c:pt idx="3">
                  <c:v>0.17436699999999999</c:v>
                </c:pt>
                <c:pt idx="4">
                  <c:v>0.153999</c:v>
                </c:pt>
                <c:pt idx="5">
                  <c:v>0.154</c:v>
                </c:pt>
                <c:pt idx="6">
                  <c:v>0.45305500000000004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B7-F040-BE96-C38982496FD4}"/>
            </c:ext>
          </c:extLst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3 a 4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DB7-F040-BE96-C38982496FD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B7-F040-BE96-C38982496FD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D4-4846-B824-3F9B65880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666666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Hoja1!$B$2:$H$2</c:f>
              <c:strCache>
                <c:ptCount val="7"/>
                <c:pt idx="0">
                  <c:v>La medicina</c:v>
                </c:pt>
                <c:pt idx="1">
                  <c:v>La ciencia</c:v>
                </c:pt>
                <c:pt idx="2">
                  <c:v>La tecnología</c:v>
                </c:pt>
                <c:pt idx="3">
                  <c:v>La democracia</c:v>
                </c:pt>
                <c:pt idx="4">
                  <c:v>Las leyes o estado de derecho</c:v>
                </c:pt>
                <c:pt idx="5">
                  <c:v>El mercado</c:v>
                </c:pt>
                <c:pt idx="6">
                  <c:v>La religión</c:v>
                </c:pt>
              </c:strCache>
            </c:strRef>
          </c:cat>
          <c:val>
            <c:numRef>
              <c:f>Hoja1!$B$4:$H$4</c:f>
              <c:numCache>
                <c:formatCode>0%</c:formatCode>
                <c:ptCount val="7"/>
                <c:pt idx="0">
                  <c:v>4.4710000000000001E-3</c:v>
                </c:pt>
                <c:pt idx="1">
                  <c:v>1.54E-2</c:v>
                </c:pt>
                <c:pt idx="2">
                  <c:v>2.7322000000000003E-2</c:v>
                </c:pt>
                <c:pt idx="3">
                  <c:v>9.2896000000000006E-2</c:v>
                </c:pt>
                <c:pt idx="4">
                  <c:v>9.2896000000000006E-2</c:v>
                </c:pt>
                <c:pt idx="5">
                  <c:v>9.3000000000000013E-2</c:v>
                </c:pt>
                <c:pt idx="6">
                  <c:v>0.13661199999999998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B7-F040-BE96-C38982496FD4}"/>
            </c:ext>
          </c:extLst>
        </c:ser>
        <c:ser>
          <c:idx val="2"/>
          <c:order val="2"/>
          <c:tx>
            <c:strRef>
              <c:f>Hoja1!$A$5</c:f>
              <c:strCache>
                <c:ptCount val="1"/>
                <c:pt idx="0">
                  <c:v>5    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DB7-F040-BE96-C38982496F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Hoja1!$B$2:$H$2</c:f>
              <c:strCache>
                <c:ptCount val="7"/>
                <c:pt idx="0">
                  <c:v>La medicina</c:v>
                </c:pt>
                <c:pt idx="1">
                  <c:v>La ciencia</c:v>
                </c:pt>
                <c:pt idx="2">
                  <c:v>La tecnología</c:v>
                </c:pt>
                <c:pt idx="3">
                  <c:v>La democracia</c:v>
                </c:pt>
                <c:pt idx="4">
                  <c:v>Las leyes o estado de derecho</c:v>
                </c:pt>
                <c:pt idx="5">
                  <c:v>El mercado</c:v>
                </c:pt>
                <c:pt idx="6">
                  <c:v>La religión</c:v>
                </c:pt>
              </c:strCache>
            </c:strRef>
          </c:cat>
          <c:val>
            <c:numRef>
              <c:f>Hoja1!$B$5:$H$5</c:f>
              <c:numCache>
                <c:formatCode>0%</c:formatCode>
                <c:ptCount val="7"/>
                <c:pt idx="0">
                  <c:v>4.2721999999999996E-2</c:v>
                </c:pt>
                <c:pt idx="1">
                  <c:v>5.0174000000000003E-2</c:v>
                </c:pt>
                <c:pt idx="2">
                  <c:v>7.6006000000000004E-2</c:v>
                </c:pt>
                <c:pt idx="3">
                  <c:v>0.14455999999999999</c:v>
                </c:pt>
                <c:pt idx="4">
                  <c:v>0.16492799999999999</c:v>
                </c:pt>
                <c:pt idx="5">
                  <c:v>0.16500000000000001</c:v>
                </c:pt>
                <c:pt idx="6">
                  <c:v>0.14455999999999999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B7-F040-BE96-C38982496FD4}"/>
            </c:ext>
          </c:extLst>
        </c:ser>
        <c:ser>
          <c:idx val="3"/>
          <c:order val="3"/>
          <c:tx>
            <c:strRef>
              <c:f>Hoja1!$A$6</c:f>
              <c:strCache>
                <c:ptCount val="1"/>
                <c:pt idx="0">
                  <c:v>6 a 7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677085948277877E-3"/>
                  <c:y val="-8.781711192036872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DB7-F040-BE96-C38982496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Hoja1!$B$2:$H$2</c:f>
              <c:strCache>
                <c:ptCount val="7"/>
                <c:pt idx="0">
                  <c:v>La medicina</c:v>
                </c:pt>
                <c:pt idx="1">
                  <c:v>La ciencia</c:v>
                </c:pt>
                <c:pt idx="2">
                  <c:v>La tecnología</c:v>
                </c:pt>
                <c:pt idx="3">
                  <c:v>La democracia</c:v>
                </c:pt>
                <c:pt idx="4">
                  <c:v>Las leyes o estado de derecho</c:v>
                </c:pt>
                <c:pt idx="5">
                  <c:v>El mercado</c:v>
                </c:pt>
                <c:pt idx="6">
                  <c:v>La religión</c:v>
                </c:pt>
              </c:strCache>
            </c:strRef>
          </c:cat>
          <c:val>
            <c:numRef>
              <c:f>Hoja1!$B$6:$H$6</c:f>
              <c:numCache>
                <c:formatCode>0%</c:formatCode>
                <c:ptCount val="7"/>
                <c:pt idx="0">
                  <c:v>0.11326399999999999</c:v>
                </c:pt>
                <c:pt idx="1">
                  <c:v>0.11773500000000001</c:v>
                </c:pt>
                <c:pt idx="2">
                  <c:v>0.232489</c:v>
                </c:pt>
                <c:pt idx="3">
                  <c:v>0.18281199999999997</c:v>
                </c:pt>
                <c:pt idx="4">
                  <c:v>0.23397899999999999</c:v>
                </c:pt>
                <c:pt idx="5">
                  <c:v>0.23399999999999999</c:v>
                </c:pt>
                <c:pt idx="6">
                  <c:v>0.118231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B7-F040-BE96-C38982496FD4}"/>
            </c:ext>
          </c:extLst>
        </c:ser>
        <c:ser>
          <c:idx val="4"/>
          <c:order val="4"/>
          <c:tx>
            <c:strRef>
              <c:f>Hoja1!$A$7</c:f>
              <c:strCache>
                <c:ptCount val="1"/>
                <c:pt idx="0">
                  <c:v>8 a 10</c:v>
                </c:pt>
              </c:strCache>
            </c:strRef>
          </c:tx>
          <c:spPr>
            <a:solidFill>
              <a:srgbClr val="0044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n-lt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Hoja1!$B$2:$H$2</c:f>
              <c:strCache>
                <c:ptCount val="7"/>
                <c:pt idx="0">
                  <c:v>La medicina</c:v>
                </c:pt>
                <c:pt idx="1">
                  <c:v>La ciencia</c:v>
                </c:pt>
                <c:pt idx="2">
                  <c:v>La tecnología</c:v>
                </c:pt>
                <c:pt idx="3">
                  <c:v>La democracia</c:v>
                </c:pt>
                <c:pt idx="4">
                  <c:v>Las leyes o estado de derecho</c:v>
                </c:pt>
                <c:pt idx="5">
                  <c:v>El mercado</c:v>
                </c:pt>
                <c:pt idx="6">
                  <c:v>La religión</c:v>
                </c:pt>
              </c:strCache>
            </c:strRef>
          </c:cat>
          <c:val>
            <c:numRef>
              <c:f>Hoja1!$B$7:$H$7</c:f>
              <c:numCache>
                <c:formatCode>0%</c:formatCode>
                <c:ptCount val="7"/>
                <c:pt idx="0">
                  <c:v>0.82712399999999997</c:v>
                </c:pt>
                <c:pt idx="1">
                  <c:v>0.80178799999999995</c:v>
                </c:pt>
                <c:pt idx="2">
                  <c:v>0.63487300000000002</c:v>
                </c:pt>
                <c:pt idx="3">
                  <c:v>0.39940399999999998</c:v>
                </c:pt>
                <c:pt idx="4">
                  <c:v>0.34923000000000004</c:v>
                </c:pt>
                <c:pt idx="5">
                  <c:v>0.34899999999999998</c:v>
                </c:pt>
                <c:pt idx="6">
                  <c:v>0.14505699999999999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B7-F040-BE96-C38982496FD4}"/>
            </c:ext>
          </c:extLst>
        </c:ser>
        <c:ser>
          <c:idx val="5"/>
          <c:order val="5"/>
          <c:tx>
            <c:strRef>
              <c:f>Hoja1!$A$8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Hoja1!$B$2:$H$2</c:f>
              <c:strCache>
                <c:ptCount val="7"/>
                <c:pt idx="0">
                  <c:v>La medicina</c:v>
                </c:pt>
                <c:pt idx="1">
                  <c:v>La ciencia</c:v>
                </c:pt>
                <c:pt idx="2">
                  <c:v>La tecnología</c:v>
                </c:pt>
                <c:pt idx="3">
                  <c:v>La democracia</c:v>
                </c:pt>
                <c:pt idx="4">
                  <c:v>Las leyes o estado de derecho</c:v>
                </c:pt>
                <c:pt idx="5">
                  <c:v>El mercado</c:v>
                </c:pt>
                <c:pt idx="6">
                  <c:v>La religión</c:v>
                </c:pt>
              </c:strCache>
            </c:strRef>
          </c:cat>
          <c:val>
            <c:numRef>
              <c:f>Hoja1!$B$8:$H$8</c:f>
              <c:numCache>
                <c:formatCode>General</c:formatCode>
                <c:ptCount val="7"/>
                <c:pt idx="3" formatCode="0%">
                  <c:v>5.9609999999999993E-3</c:v>
                </c:pt>
                <c:pt idx="4" formatCode="0%">
                  <c:v>4.9680000000000002E-3</c:v>
                </c:pt>
                <c:pt idx="5" formatCode="0%">
                  <c:v>5.0000000000000001E-3</c:v>
                </c:pt>
                <c:pt idx="6" formatCode="0%">
                  <c:v>2.4840000000000001E-3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DB7-F040-BE96-C38982496F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283672592"/>
        <c:axId val="283672048"/>
      </c:barChart>
      <c:catAx>
        <c:axId val="28367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4481"/>
                </a:solidFill>
                <a:latin typeface="+mj-lt"/>
              </a:defRPr>
            </a:pPr>
            <a:endParaRPr lang="es-ES"/>
          </a:p>
        </c:txPr>
        <c:crossAx val="283672048"/>
        <c:crosses val="autoZero"/>
        <c:auto val="1"/>
        <c:lblAlgn val="ctr"/>
        <c:lblOffset val="100"/>
        <c:noMultiLvlLbl val="0"/>
      </c:catAx>
      <c:valAx>
        <c:axId val="28367204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600" b="0">
                <a:solidFill>
                  <a:srgbClr val="666666"/>
                </a:solidFill>
                <a:latin typeface="+mj-lt"/>
              </a:defRPr>
            </a:pPr>
            <a:endParaRPr lang="es-ES"/>
          </a:p>
        </c:txPr>
        <c:crossAx val="283672592"/>
        <c:crosses val="autoZero"/>
        <c:crossBetween val="between"/>
        <c:majorUnit val="0.2"/>
      </c:valAx>
      <c:spPr>
        <a:noFill/>
        <a:ln w="25181">
          <a:noFill/>
        </a:ln>
      </c:spPr>
    </c:plotArea>
    <c:legend>
      <c:legendPos val="b"/>
      <c:layout>
        <c:manualLayout>
          <c:xMode val="edge"/>
          <c:yMode val="edge"/>
          <c:x val="0.33265629079999087"/>
          <c:y val="0.86767987075469821"/>
          <c:w val="0.36229165169754252"/>
          <c:h val="6.6202384427547417E-2"/>
        </c:manualLayout>
      </c:layout>
      <c:overlay val="0"/>
      <c:txPr>
        <a:bodyPr/>
        <a:lstStyle/>
        <a:p>
          <a:pPr>
            <a:defRPr sz="900" b="0">
              <a:solidFill>
                <a:schemeClr val="tx1"/>
              </a:solidFill>
              <a:latin typeface="BentonSansBBVA Book" pitchFamily="2" charset="77"/>
            </a:defRPr>
          </a:pPr>
          <a:endParaRPr lang="es-E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bg1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608003231468802E-2"/>
          <c:y val="0.13041049246066927"/>
          <c:w val="0.98414634835109593"/>
          <c:h val="0.597411486967245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0 a 2</c:v>
                </c:pt>
              </c:strCache>
            </c:strRef>
          </c:tx>
          <c:spPr>
            <a:solidFill>
              <a:srgbClr val="AD53A1"/>
            </a:solidFill>
            <a:ln w="12591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6A8-FA42-9F66-E01A3BBA788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6A8-FA42-9F66-E01A3BBA788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6A8-FA42-9F66-E01A3BBA788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6A8-FA42-9F66-E01A3BBA788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A8-FA42-9F66-E01A3BBA78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A8-FA42-9F66-E01A3BBA78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A8-FA42-9F66-E01A3BBA78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A8-FA42-9F66-E01A3BBA78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A8-FA42-9F66-E01A3BBA78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Hoja1!$B$2:$P$2</c:f>
              <c:strCache>
                <c:ptCount val="15"/>
                <c:pt idx="0">
                  <c:v>Medicina</c:v>
                </c:pt>
                <c:pt idx="1">
                  <c:v>Matemáticas</c:v>
                </c:pt>
                <c:pt idx="2">
                  <c:v>Física</c:v>
                </c:pt>
                <c:pt idx="3">
                  <c:v>Ingeniería </c:v>
                </c:pt>
                <c:pt idx="4">
                  <c:v>Biología</c:v>
                </c:pt>
                <c:pt idx="5">
                  <c:v>Informática/ ciencias de la computación</c:v>
                </c:pt>
                <c:pt idx="6">
                  <c:v>Estudios del cambio climático</c:v>
                </c:pt>
                <c:pt idx="7">
                  <c:v>Astronomía</c:v>
                </c:pt>
                <c:pt idx="8">
                  <c:v>Psicología</c:v>
                </c:pt>
                <c:pt idx="9">
                  <c:v>Economía</c:v>
                </c:pt>
                <c:pt idx="10">
                  <c:v>Sociología</c:v>
                </c:pt>
                <c:pt idx="11">
                  <c:v>Quiropráctica </c:v>
                </c:pt>
                <c:pt idx="12">
                  <c:v>Acupuntura</c:v>
                </c:pt>
                <c:pt idx="13">
                  <c:v>Astrología</c:v>
                </c:pt>
                <c:pt idx="14">
                  <c:v>Homeopatía</c:v>
                </c:pt>
              </c:strCache>
            </c:strRef>
          </c:cat>
          <c:val>
            <c:numRef>
              <c:f>Hoja1!$B$3:$P$3</c:f>
              <c:numCache>
                <c:formatCode>0%</c:formatCode>
                <c:ptCount val="15"/>
                <c:pt idx="0">
                  <c:v>8.4450000000000011E-3</c:v>
                </c:pt>
                <c:pt idx="1">
                  <c:v>8.9420000000000003E-3</c:v>
                </c:pt>
                <c:pt idx="2">
                  <c:v>1.0928999999999999E-2</c:v>
                </c:pt>
                <c:pt idx="3">
                  <c:v>1.1426E-2</c:v>
                </c:pt>
                <c:pt idx="4">
                  <c:v>1.3413E-2</c:v>
                </c:pt>
                <c:pt idx="5">
                  <c:v>2.9308999999999998E-2</c:v>
                </c:pt>
                <c:pt idx="6">
                  <c:v>7.6503000000000002E-2</c:v>
                </c:pt>
                <c:pt idx="7">
                  <c:v>6.0606E-2</c:v>
                </c:pt>
                <c:pt idx="8">
                  <c:v>3.6263999999999998E-2</c:v>
                </c:pt>
                <c:pt idx="9">
                  <c:v>7.5509000000000007E-2</c:v>
                </c:pt>
                <c:pt idx="10">
                  <c:v>5.5141999999999997E-2</c:v>
                </c:pt>
                <c:pt idx="11">
                  <c:v>0.10779899999999999</c:v>
                </c:pt>
                <c:pt idx="12">
                  <c:v>0.13512199999999999</c:v>
                </c:pt>
                <c:pt idx="13">
                  <c:v>0.291605</c:v>
                </c:pt>
                <c:pt idx="14">
                  <c:v>0.237953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A8-FA42-9F66-E01A3BBA7883}"/>
            </c:ext>
          </c:extLst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3 a 4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6A8-FA42-9F66-E01A3BBA788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A8-FA42-9F66-E01A3BBA78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A8-FA42-9F66-E01A3BBA78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A8-FA42-9F66-E01A3BBA78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A8-FA42-9F66-E01A3BBA78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A8-FA42-9F66-E01A3BBA78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666666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Hoja1!$B$2:$P$2</c:f>
              <c:strCache>
                <c:ptCount val="15"/>
                <c:pt idx="0">
                  <c:v>Medicina</c:v>
                </c:pt>
                <c:pt idx="1">
                  <c:v>Matemáticas</c:v>
                </c:pt>
                <c:pt idx="2">
                  <c:v>Física</c:v>
                </c:pt>
                <c:pt idx="3">
                  <c:v>Ingeniería </c:v>
                </c:pt>
                <c:pt idx="4">
                  <c:v>Biología</c:v>
                </c:pt>
                <c:pt idx="5">
                  <c:v>Informática/ ciencias de la computación</c:v>
                </c:pt>
                <c:pt idx="6">
                  <c:v>Estudios del cambio climático</c:v>
                </c:pt>
                <c:pt idx="7">
                  <c:v>Astronomía</c:v>
                </c:pt>
                <c:pt idx="8">
                  <c:v>Psicología</c:v>
                </c:pt>
                <c:pt idx="9">
                  <c:v>Economía</c:v>
                </c:pt>
                <c:pt idx="10">
                  <c:v>Sociología</c:v>
                </c:pt>
                <c:pt idx="11">
                  <c:v>Quiropráctica </c:v>
                </c:pt>
                <c:pt idx="12">
                  <c:v>Acupuntura</c:v>
                </c:pt>
                <c:pt idx="13">
                  <c:v>Astrología</c:v>
                </c:pt>
                <c:pt idx="14">
                  <c:v>Homeopatía</c:v>
                </c:pt>
              </c:strCache>
            </c:strRef>
          </c:cat>
          <c:val>
            <c:numRef>
              <c:f>Hoja1!$B$4:$P$4</c:f>
              <c:numCache>
                <c:formatCode>0%</c:formatCode>
                <c:ptCount val="15"/>
                <c:pt idx="0">
                  <c:v>3.4770000000000001E-3</c:v>
                </c:pt>
                <c:pt idx="1">
                  <c:v>6.4580000000000002E-3</c:v>
                </c:pt>
                <c:pt idx="2">
                  <c:v>5.4640000000000001E-3</c:v>
                </c:pt>
                <c:pt idx="3">
                  <c:v>1.0928999999999999E-2</c:v>
                </c:pt>
                <c:pt idx="4">
                  <c:v>1.3413E-2</c:v>
                </c:pt>
                <c:pt idx="5">
                  <c:v>2.2355E-2</c:v>
                </c:pt>
                <c:pt idx="6">
                  <c:v>3.4277000000000002E-2</c:v>
                </c:pt>
                <c:pt idx="7">
                  <c:v>5.0174000000000003E-2</c:v>
                </c:pt>
                <c:pt idx="8">
                  <c:v>4.4212999999999995E-2</c:v>
                </c:pt>
                <c:pt idx="9">
                  <c:v>6.3090000000000007E-2</c:v>
                </c:pt>
                <c:pt idx="10">
                  <c:v>7.0541000000000006E-2</c:v>
                </c:pt>
                <c:pt idx="11">
                  <c:v>0.11177300000000001</c:v>
                </c:pt>
                <c:pt idx="12">
                  <c:v>0.15101800000000001</c:v>
                </c:pt>
                <c:pt idx="13">
                  <c:v>0.104819</c:v>
                </c:pt>
                <c:pt idx="14">
                  <c:v>0.13214100000000001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6A8-FA42-9F66-E01A3BBA7883}"/>
            </c:ext>
          </c:extLst>
        </c:ser>
        <c:ser>
          <c:idx val="2"/>
          <c:order val="2"/>
          <c:tx>
            <c:strRef>
              <c:f>Hoja1!$A$5</c:f>
              <c:strCache>
                <c:ptCount val="1"/>
                <c:pt idx="0">
                  <c:v>5    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6A8-FA42-9F66-E01A3BBA78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Hoja1!$B$2:$P$2</c:f>
              <c:strCache>
                <c:ptCount val="15"/>
                <c:pt idx="0">
                  <c:v>Medicina</c:v>
                </c:pt>
                <c:pt idx="1">
                  <c:v>Matemáticas</c:v>
                </c:pt>
                <c:pt idx="2">
                  <c:v>Física</c:v>
                </c:pt>
                <c:pt idx="3">
                  <c:v>Ingeniería </c:v>
                </c:pt>
                <c:pt idx="4">
                  <c:v>Biología</c:v>
                </c:pt>
                <c:pt idx="5">
                  <c:v>Informática/ ciencias de la computación</c:v>
                </c:pt>
                <c:pt idx="6">
                  <c:v>Estudios del cambio climático</c:v>
                </c:pt>
                <c:pt idx="7">
                  <c:v>Astronomía</c:v>
                </c:pt>
                <c:pt idx="8">
                  <c:v>Psicología</c:v>
                </c:pt>
                <c:pt idx="9">
                  <c:v>Economía</c:v>
                </c:pt>
                <c:pt idx="10">
                  <c:v>Sociología</c:v>
                </c:pt>
                <c:pt idx="11">
                  <c:v>Quiropráctica </c:v>
                </c:pt>
                <c:pt idx="12">
                  <c:v>Acupuntura</c:v>
                </c:pt>
                <c:pt idx="13">
                  <c:v>Astrología</c:v>
                </c:pt>
                <c:pt idx="14">
                  <c:v>Homeopatía</c:v>
                </c:pt>
              </c:strCache>
            </c:strRef>
          </c:cat>
          <c:val>
            <c:numRef>
              <c:f>Hoja1!$B$5:$P$5</c:f>
              <c:numCache>
                <c:formatCode>0%</c:formatCode>
                <c:ptCount val="15"/>
                <c:pt idx="0">
                  <c:v>2.2355E-2</c:v>
                </c:pt>
                <c:pt idx="1">
                  <c:v>3.7257999999999999E-2</c:v>
                </c:pt>
                <c:pt idx="2">
                  <c:v>4.4212999999999995E-2</c:v>
                </c:pt>
                <c:pt idx="3">
                  <c:v>4.3715999999999998E-2</c:v>
                </c:pt>
                <c:pt idx="4">
                  <c:v>4.4212999999999995E-2</c:v>
                </c:pt>
                <c:pt idx="5">
                  <c:v>5.2160999999999999E-2</c:v>
                </c:pt>
                <c:pt idx="6">
                  <c:v>6.5076999999999996E-2</c:v>
                </c:pt>
                <c:pt idx="7">
                  <c:v>7.5011999999999995E-2</c:v>
                </c:pt>
                <c:pt idx="8">
                  <c:v>0.107303</c:v>
                </c:pt>
                <c:pt idx="9">
                  <c:v>0.119225</c:v>
                </c:pt>
                <c:pt idx="10">
                  <c:v>0.14257300000000001</c:v>
                </c:pt>
                <c:pt idx="11">
                  <c:v>0.163934</c:v>
                </c:pt>
                <c:pt idx="12">
                  <c:v>0.20019899999999999</c:v>
                </c:pt>
                <c:pt idx="13">
                  <c:v>0.10929</c:v>
                </c:pt>
                <c:pt idx="14">
                  <c:v>0.16095400000000001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6A8-FA42-9F66-E01A3BBA7883}"/>
            </c:ext>
          </c:extLst>
        </c:ser>
        <c:ser>
          <c:idx val="3"/>
          <c:order val="3"/>
          <c:tx>
            <c:strRef>
              <c:f>Hoja1!$A$6</c:f>
              <c:strCache>
                <c:ptCount val="1"/>
                <c:pt idx="0">
                  <c:v>6 a 7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677085948277877E-3"/>
                  <c:y val="-8.781711192036872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6A8-FA42-9F66-E01A3BBA78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Hoja1!$B$2:$P$2</c:f>
              <c:strCache>
                <c:ptCount val="15"/>
                <c:pt idx="0">
                  <c:v>Medicina</c:v>
                </c:pt>
                <c:pt idx="1">
                  <c:v>Matemáticas</c:v>
                </c:pt>
                <c:pt idx="2">
                  <c:v>Física</c:v>
                </c:pt>
                <c:pt idx="3">
                  <c:v>Ingeniería </c:v>
                </c:pt>
                <c:pt idx="4">
                  <c:v>Biología</c:v>
                </c:pt>
                <c:pt idx="5">
                  <c:v>Informática/ ciencias de la computación</c:v>
                </c:pt>
                <c:pt idx="6">
                  <c:v>Estudios del cambio climático</c:v>
                </c:pt>
                <c:pt idx="7">
                  <c:v>Astronomía</c:v>
                </c:pt>
                <c:pt idx="8">
                  <c:v>Psicología</c:v>
                </c:pt>
                <c:pt idx="9">
                  <c:v>Economía</c:v>
                </c:pt>
                <c:pt idx="10">
                  <c:v>Sociología</c:v>
                </c:pt>
                <c:pt idx="11">
                  <c:v>Quiropráctica </c:v>
                </c:pt>
                <c:pt idx="12">
                  <c:v>Acupuntura</c:v>
                </c:pt>
                <c:pt idx="13">
                  <c:v>Astrología</c:v>
                </c:pt>
                <c:pt idx="14">
                  <c:v>Homeopatía</c:v>
                </c:pt>
              </c:strCache>
            </c:strRef>
          </c:cat>
          <c:val>
            <c:numRef>
              <c:f>Hoja1!$B$6:$P$6</c:f>
              <c:numCache>
                <c:formatCode>0%</c:formatCode>
                <c:ptCount val="15"/>
                <c:pt idx="0">
                  <c:v>5.9612999999999999E-2</c:v>
                </c:pt>
                <c:pt idx="1">
                  <c:v>6.8554000000000004E-2</c:v>
                </c:pt>
                <c:pt idx="2">
                  <c:v>9.2896000000000006E-2</c:v>
                </c:pt>
                <c:pt idx="3">
                  <c:v>0.101838</c:v>
                </c:pt>
                <c:pt idx="4">
                  <c:v>0.116741</c:v>
                </c:pt>
                <c:pt idx="5">
                  <c:v>0.13512199999999999</c:v>
                </c:pt>
                <c:pt idx="6">
                  <c:v>0.14952799999999999</c:v>
                </c:pt>
                <c:pt idx="7">
                  <c:v>0.173373</c:v>
                </c:pt>
                <c:pt idx="8">
                  <c:v>0.21013400000000002</c:v>
                </c:pt>
                <c:pt idx="9">
                  <c:v>0.20069500000000001</c:v>
                </c:pt>
                <c:pt idx="10">
                  <c:v>0.24888200000000002</c:v>
                </c:pt>
                <c:pt idx="11">
                  <c:v>0.21510200000000002</c:v>
                </c:pt>
                <c:pt idx="12">
                  <c:v>0.262295</c:v>
                </c:pt>
                <c:pt idx="13">
                  <c:v>0.16592199999999999</c:v>
                </c:pt>
                <c:pt idx="14">
                  <c:v>0.183308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6A8-FA42-9F66-E01A3BBA7883}"/>
            </c:ext>
          </c:extLst>
        </c:ser>
        <c:ser>
          <c:idx val="4"/>
          <c:order val="4"/>
          <c:tx>
            <c:strRef>
              <c:f>Hoja1!$A$7</c:f>
              <c:strCache>
                <c:ptCount val="1"/>
                <c:pt idx="0">
                  <c:v>8 a 10</c:v>
                </c:pt>
              </c:strCache>
            </c:strRef>
          </c:tx>
          <c:spPr>
            <a:solidFill>
              <a:srgbClr val="0044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Hoja1!$B$2:$P$2</c:f>
              <c:strCache>
                <c:ptCount val="15"/>
                <c:pt idx="0">
                  <c:v>Medicina</c:v>
                </c:pt>
                <c:pt idx="1">
                  <c:v>Matemáticas</c:v>
                </c:pt>
                <c:pt idx="2">
                  <c:v>Física</c:v>
                </c:pt>
                <c:pt idx="3">
                  <c:v>Ingeniería </c:v>
                </c:pt>
                <c:pt idx="4">
                  <c:v>Biología</c:v>
                </c:pt>
                <c:pt idx="5">
                  <c:v>Informática/ ciencias de la computación</c:v>
                </c:pt>
                <c:pt idx="6">
                  <c:v>Estudios del cambio climático</c:v>
                </c:pt>
                <c:pt idx="7">
                  <c:v>Astronomía</c:v>
                </c:pt>
                <c:pt idx="8">
                  <c:v>Psicología</c:v>
                </c:pt>
                <c:pt idx="9">
                  <c:v>Economía</c:v>
                </c:pt>
                <c:pt idx="10">
                  <c:v>Sociología</c:v>
                </c:pt>
                <c:pt idx="11">
                  <c:v>Quiropráctica </c:v>
                </c:pt>
                <c:pt idx="12">
                  <c:v>Acupuntura</c:v>
                </c:pt>
                <c:pt idx="13">
                  <c:v>Astrología</c:v>
                </c:pt>
                <c:pt idx="14">
                  <c:v>Homeopatía</c:v>
                </c:pt>
              </c:strCache>
            </c:strRef>
          </c:cat>
          <c:val>
            <c:numRef>
              <c:f>Hoja1!$B$7:$P$7</c:f>
              <c:numCache>
                <c:formatCode>0%</c:formatCode>
                <c:ptCount val="15"/>
                <c:pt idx="0">
                  <c:v>0.90213600000000005</c:v>
                </c:pt>
                <c:pt idx="1">
                  <c:v>0.87332300000000007</c:v>
                </c:pt>
                <c:pt idx="2">
                  <c:v>0.83457499999999996</c:v>
                </c:pt>
                <c:pt idx="3">
                  <c:v>0.82116200000000006</c:v>
                </c:pt>
                <c:pt idx="4">
                  <c:v>0.79731700000000005</c:v>
                </c:pt>
                <c:pt idx="5">
                  <c:v>0.7456529999999999</c:v>
                </c:pt>
                <c:pt idx="6">
                  <c:v>0.66517599999999999</c:v>
                </c:pt>
                <c:pt idx="7">
                  <c:v>0.62444100000000002</c:v>
                </c:pt>
                <c:pt idx="8">
                  <c:v>0.59364099999999997</c:v>
                </c:pt>
                <c:pt idx="9">
                  <c:v>0.52955800000000008</c:v>
                </c:pt>
                <c:pt idx="10">
                  <c:v>0.45106800000000002</c:v>
                </c:pt>
                <c:pt idx="11">
                  <c:v>0.26279199999999997</c:v>
                </c:pt>
                <c:pt idx="12">
                  <c:v>0.22603100000000001</c:v>
                </c:pt>
                <c:pt idx="13">
                  <c:v>0.307004</c:v>
                </c:pt>
                <c:pt idx="14">
                  <c:v>0.188276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6A8-FA42-9F66-E01A3BBA7883}"/>
            </c:ext>
          </c:extLst>
        </c:ser>
        <c:ser>
          <c:idx val="5"/>
          <c:order val="5"/>
          <c:tx>
            <c:strRef>
              <c:f>Hoja1!$A$8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6A8-FA42-9F66-E01A3BBA78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Hoja1!$B$2:$P$2</c:f>
              <c:strCache>
                <c:ptCount val="15"/>
                <c:pt idx="0">
                  <c:v>Medicina</c:v>
                </c:pt>
                <c:pt idx="1">
                  <c:v>Matemáticas</c:v>
                </c:pt>
                <c:pt idx="2">
                  <c:v>Física</c:v>
                </c:pt>
                <c:pt idx="3">
                  <c:v>Ingeniería </c:v>
                </c:pt>
                <c:pt idx="4">
                  <c:v>Biología</c:v>
                </c:pt>
                <c:pt idx="5">
                  <c:v>Informática/ ciencias de la computación</c:v>
                </c:pt>
                <c:pt idx="6">
                  <c:v>Estudios del cambio climático</c:v>
                </c:pt>
                <c:pt idx="7">
                  <c:v>Astronomía</c:v>
                </c:pt>
                <c:pt idx="8">
                  <c:v>Psicología</c:v>
                </c:pt>
                <c:pt idx="9">
                  <c:v>Economía</c:v>
                </c:pt>
                <c:pt idx="10">
                  <c:v>Sociología</c:v>
                </c:pt>
                <c:pt idx="11">
                  <c:v>Quiropráctica </c:v>
                </c:pt>
                <c:pt idx="12">
                  <c:v>Acupuntura</c:v>
                </c:pt>
                <c:pt idx="13">
                  <c:v>Astrología</c:v>
                </c:pt>
                <c:pt idx="14">
                  <c:v>Homeopatía</c:v>
                </c:pt>
              </c:strCache>
            </c:strRef>
          </c:cat>
          <c:val>
            <c:numRef>
              <c:f>Hoja1!$B$8:$P$8</c:f>
              <c:numCache>
                <c:formatCode>0%</c:formatCode>
                <c:ptCount val="15"/>
                <c:pt idx="0">
                  <c:v>3.9740000000000001E-3</c:v>
                </c:pt>
                <c:pt idx="1">
                  <c:v>5.4640000000000001E-3</c:v>
                </c:pt>
                <c:pt idx="2">
                  <c:v>1.1923E-2</c:v>
                </c:pt>
                <c:pt idx="3">
                  <c:v>1.0928999999999999E-2</c:v>
                </c:pt>
                <c:pt idx="4">
                  <c:v>1.4903E-2</c:v>
                </c:pt>
                <c:pt idx="5">
                  <c:v>1.54E-2</c:v>
                </c:pt>
                <c:pt idx="6">
                  <c:v>9.4389999999999995E-3</c:v>
                </c:pt>
                <c:pt idx="7">
                  <c:v>1.6393000000000001E-2</c:v>
                </c:pt>
                <c:pt idx="8">
                  <c:v>8.4450000000000011E-3</c:v>
                </c:pt>
                <c:pt idx="9">
                  <c:v>1.1923E-2</c:v>
                </c:pt>
                <c:pt idx="10">
                  <c:v>3.1793000000000002E-2</c:v>
                </c:pt>
                <c:pt idx="11">
                  <c:v>0.138599</c:v>
                </c:pt>
                <c:pt idx="12">
                  <c:v>2.5335E-2</c:v>
                </c:pt>
                <c:pt idx="13">
                  <c:v>2.1360999999999998E-2</c:v>
                </c:pt>
                <c:pt idx="14">
                  <c:v>9.7367000000000009E-2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6A8-FA42-9F66-E01A3BBA78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283672592"/>
        <c:axId val="283672048"/>
      </c:barChart>
      <c:catAx>
        <c:axId val="28367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>
                <a:solidFill>
                  <a:srgbClr val="00448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s-ES"/>
          </a:p>
        </c:txPr>
        <c:crossAx val="283672048"/>
        <c:crosses val="autoZero"/>
        <c:auto val="1"/>
        <c:lblAlgn val="ctr"/>
        <c:lblOffset val="100"/>
        <c:noMultiLvlLbl val="0"/>
      </c:catAx>
      <c:valAx>
        <c:axId val="28367204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600" b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s-ES"/>
          </a:p>
        </c:txPr>
        <c:crossAx val="283672592"/>
        <c:crosses val="autoZero"/>
        <c:crossBetween val="between"/>
        <c:majorUnit val="0.2"/>
      </c:valAx>
      <c:spPr>
        <a:noFill/>
        <a:ln w="25181">
          <a:noFill/>
        </a:ln>
      </c:spPr>
    </c:plotArea>
    <c:legend>
      <c:legendPos val="b"/>
      <c:layout>
        <c:manualLayout>
          <c:xMode val="edge"/>
          <c:yMode val="edge"/>
          <c:x val="0.32429388897524181"/>
          <c:y val="0.87469099067368716"/>
          <c:w val="0.36229165169754252"/>
          <c:h val="6.6202384427547417E-2"/>
        </c:manualLayout>
      </c:layout>
      <c:overlay val="0"/>
      <c:txPr>
        <a:bodyPr/>
        <a:lstStyle/>
        <a:p>
          <a:pPr>
            <a:defRPr sz="900" b="0">
              <a:solidFill>
                <a:schemeClr val="tx1"/>
              </a:solidFill>
              <a:latin typeface="BentonSansBBVA Book" pitchFamily="2" charset="77"/>
            </a:defRPr>
          </a:pPr>
          <a:endParaRPr lang="es-E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bg1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s-E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141776125896839E-2"/>
          <c:y val="3.0033581568727239E-2"/>
          <c:w val="0.97066253808591485"/>
          <c:h val="0.69668059058908804"/>
        </c:manualLayout>
      </c:layout>
      <c:barChart>
        <c:barDir val="bar"/>
        <c:grouping val="clustered"/>
        <c:varyColors val="0"/>
        <c:ser>
          <c:idx val="4"/>
          <c:order val="0"/>
          <c:spPr>
            <a:solidFill>
              <a:srgbClr val="00448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57F-4943-A393-2BF16C55A1E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7F-4943-A393-2BF16C55A1E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57F-4943-A393-2BF16C55A1E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57F-4943-A393-2BF16C55A1E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57F-4943-A393-2BF16C55A1E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57F-4943-A393-2BF16C55A1E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57F-4943-A393-2BF16C55A1EE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accent4"/>
                    </a:solidFill>
                    <a:latin typeface="BentonSansBBVA Book" pitchFamily="2" charset="77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Sheet1!$A$3:$A$11</c:f>
              <c:strCache>
                <c:ptCount val="9"/>
                <c:pt idx="0">
                  <c:v>El infierno</c:v>
                </c:pt>
                <c:pt idx="1">
                  <c:v>La existencia del demonio</c:v>
                </c:pt>
                <c:pt idx="2">
                  <c:v>La reencarnación después de la muerte</c:v>
                </c:pt>
                <c:pt idx="3">
                  <c:v>Los libros sagrados (como la Biblia, la Torá, el Corán)</c:v>
                </c:pt>
                <c:pt idx="4">
                  <c:v>El Cielo o paraíso</c:v>
                </c:pt>
                <c:pt idx="5">
                  <c:v>Los milagros</c:v>
                </c:pt>
                <c:pt idx="6">
                  <c:v>La vida en otro mundo después de la muerte</c:v>
                </c:pt>
                <c:pt idx="7">
                  <c:v>El pecado </c:v>
                </c:pt>
                <c:pt idx="8">
                  <c:v>La existencia de Dios</c:v>
                </c:pt>
              </c:strCache>
            </c:strRef>
          </c:cat>
          <c:val>
            <c:numRef>
              <c:f>Sheet1!$B$3:$B$11</c:f>
              <c:numCache>
                <c:formatCode>0%</c:formatCode>
                <c:ptCount val="9"/>
                <c:pt idx="0">
                  <c:v>0.188</c:v>
                </c:pt>
                <c:pt idx="1">
                  <c:v>0.21</c:v>
                </c:pt>
                <c:pt idx="2">
                  <c:v>0.23</c:v>
                </c:pt>
                <c:pt idx="3">
                  <c:v>0.28999999999999998</c:v>
                </c:pt>
                <c:pt idx="4">
                  <c:v>0.3</c:v>
                </c:pt>
                <c:pt idx="5">
                  <c:v>0.313</c:v>
                </c:pt>
                <c:pt idx="6">
                  <c:v>0.35</c:v>
                </c:pt>
                <c:pt idx="7">
                  <c:v>0.378</c:v>
                </c:pt>
                <c:pt idx="8">
                  <c:v>0.47799999999999998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7F-4943-A393-2BF16C55A1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0601024"/>
        <c:axId val="410600240"/>
      </c:barChart>
      <c:catAx>
        <c:axId val="410601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004481"/>
                </a:solidFill>
                <a:latin typeface="BentonSansBBVA Book" pitchFamily="2" charset="77"/>
                <a:cs typeface="Calibri" panose="020F0502020204030204" pitchFamily="34" charset="0"/>
              </a:defRPr>
            </a:pPr>
            <a:endParaRPr lang="es-ES"/>
          </a:p>
        </c:txPr>
        <c:crossAx val="410600240"/>
        <c:crosses val="autoZero"/>
        <c:auto val="1"/>
        <c:lblAlgn val="ctr"/>
        <c:lblOffset val="100"/>
        <c:noMultiLvlLbl val="0"/>
      </c:catAx>
      <c:valAx>
        <c:axId val="410600240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1464A5">
                  <a:lumMod val="20000"/>
                  <a:lumOff val="80000"/>
                </a:srgb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noFill/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666666"/>
                </a:solidFill>
                <a:latin typeface="+mj-lt"/>
                <a:ea typeface="Century Gothic"/>
                <a:cs typeface="Calibri" panose="020F0502020204030204" pitchFamily="34" charset="0"/>
              </a:defRPr>
            </a:pPr>
            <a:endParaRPr lang="es-ES"/>
          </a:p>
        </c:txPr>
        <c:crossAx val="41060102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07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317243486835748"/>
          <c:y val="0.13602187848675296"/>
          <c:w val="0.42906640656949729"/>
          <c:h val="0.8162474865858671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Sheet1!$A$3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rgbClr val="AD53A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E8-BC43-A383-848A3B6BB46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E8-BC43-A383-848A3B6BB46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CE8-BC43-A383-848A3B6BB46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CE8-BC43-A383-848A3B6BB46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CE8-BC43-A383-848A3B6BB46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CE8-BC43-A383-848A3B6BB46C}"/>
              </c:ext>
            </c:extLst>
          </c:dPt>
          <c:dLbls>
            <c:dLbl>
              <c:idx val="9"/>
              <c:layout>
                <c:manualLayout>
                  <c:x val="4.80322776906075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E14-E243-89B0-C843671DE1FA}"/>
                </c:ext>
              </c:extLst>
            </c:dLbl>
            <c:dLbl>
              <c:idx val="10"/>
              <c:layout>
                <c:manualLayout>
                  <c:x val="3.20215184604048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28F-48BF-A9AB-B608F203757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14-E243-89B0-C843671DE1FA}"/>
                </c:ext>
              </c:extLst>
            </c:dLbl>
            <c:numFmt formatCode="0%" sourceLinked="0"/>
            <c:spPr>
              <a:noFill/>
              <a:ln w="2596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Sheet1!$B$2:$O$2</c:f>
              <c:strCache>
                <c:ptCount val="14"/>
                <c:pt idx="0">
                  <c:v>La información de las redes sociales</c:v>
                </c:pt>
                <c:pt idx="1">
                  <c:v>Lo que piensa la mayoría de la sociedad</c:v>
                </c:pt>
                <c:pt idx="2">
                  <c:v>Las creencias religiosas </c:v>
                </c:pt>
                <c:pt idx="3">
                  <c:v>La información que publican los medios de comunicación</c:v>
                </c:pt>
                <c:pt idx="4">
                  <c:v>Las convicciones políticas</c:v>
                </c:pt>
                <c:pt idx="5">
                  <c:v>Las recomendaciones de las autoridades</c:v>
                </c:pt>
                <c:pt idx="6">
                  <c:v>Las costumbres y tradiciones</c:v>
                </c:pt>
                <c:pt idx="7">
                  <c:v>La primera impresión</c:v>
                </c:pt>
                <c:pt idx="8">
                  <c:v>Lo que piensan sus allegados (familiares, amigos)</c:v>
                </c:pt>
                <c:pt idx="9">
                  <c:v>La intuición</c:v>
                </c:pt>
                <c:pt idx="10">
                  <c:v>Los sentimientos y emociones</c:v>
                </c:pt>
                <c:pt idx="11">
                  <c:v>El análisis racional de la situación</c:v>
                </c:pt>
                <c:pt idx="12">
                  <c:v>La información científica </c:v>
                </c:pt>
                <c:pt idx="13">
                  <c:v>La experiencia y el sentido común</c:v>
                </c:pt>
              </c:strCache>
            </c:strRef>
          </c:cat>
          <c:val>
            <c:numRef>
              <c:f>Sheet1!$B$3:$O$3</c:f>
              <c:numCache>
                <c:formatCode>0%</c:formatCode>
                <c:ptCount val="14"/>
                <c:pt idx="0">
                  <c:v>0.39046199999999998</c:v>
                </c:pt>
                <c:pt idx="1">
                  <c:v>0.272727</c:v>
                </c:pt>
                <c:pt idx="2">
                  <c:v>0.41132599999999997</c:v>
                </c:pt>
                <c:pt idx="3">
                  <c:v>0.25037299999999996</c:v>
                </c:pt>
                <c:pt idx="4">
                  <c:v>0.35022399999999998</c:v>
                </c:pt>
                <c:pt idx="5">
                  <c:v>0.157476</c:v>
                </c:pt>
                <c:pt idx="6">
                  <c:v>8.7431999999999996E-2</c:v>
                </c:pt>
                <c:pt idx="7">
                  <c:v>8.0974000000000004E-2</c:v>
                </c:pt>
                <c:pt idx="8">
                  <c:v>7.6006000000000004E-2</c:v>
                </c:pt>
                <c:pt idx="9">
                  <c:v>3.0800000000000001E-2</c:v>
                </c:pt>
                <c:pt idx="10">
                  <c:v>3.3780000000000004E-2</c:v>
                </c:pt>
                <c:pt idx="11">
                  <c:v>4.9180000000000001E-2</c:v>
                </c:pt>
                <c:pt idx="12">
                  <c:v>4.1231999999999998E-2</c:v>
                </c:pt>
                <c:pt idx="13">
                  <c:v>8.9420000000000003E-3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E8-BC43-A383-848A3B6BB46C}"/>
            </c:ext>
          </c:extLst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66666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Sheet1!$B$2:$O$2</c:f>
              <c:strCache>
                <c:ptCount val="14"/>
                <c:pt idx="0">
                  <c:v>La información de las redes sociales</c:v>
                </c:pt>
                <c:pt idx="1">
                  <c:v>Lo que piensa la mayoría de la sociedad</c:v>
                </c:pt>
                <c:pt idx="2">
                  <c:v>Las creencias religiosas </c:v>
                </c:pt>
                <c:pt idx="3">
                  <c:v>La información que publican los medios de comunicación</c:v>
                </c:pt>
                <c:pt idx="4">
                  <c:v>Las convicciones políticas</c:v>
                </c:pt>
                <c:pt idx="5">
                  <c:v>Las recomendaciones de las autoridades</c:v>
                </c:pt>
                <c:pt idx="6">
                  <c:v>Las costumbres y tradiciones</c:v>
                </c:pt>
                <c:pt idx="7">
                  <c:v>La primera impresión</c:v>
                </c:pt>
                <c:pt idx="8">
                  <c:v>Lo que piensan sus allegados (familiares, amigos)</c:v>
                </c:pt>
                <c:pt idx="9">
                  <c:v>La intuición</c:v>
                </c:pt>
                <c:pt idx="10">
                  <c:v>Los sentimientos y emociones</c:v>
                </c:pt>
                <c:pt idx="11">
                  <c:v>El análisis racional de la situación</c:v>
                </c:pt>
                <c:pt idx="12">
                  <c:v>La información científica </c:v>
                </c:pt>
                <c:pt idx="13">
                  <c:v>La experiencia y el sentido común</c:v>
                </c:pt>
              </c:strCache>
            </c:strRef>
          </c:cat>
          <c:val>
            <c:numRef>
              <c:f>Sheet1!$B$4:$O$4</c:f>
              <c:numCache>
                <c:formatCode>0%</c:formatCode>
                <c:ptCount val="14"/>
                <c:pt idx="0">
                  <c:v>0.489319</c:v>
                </c:pt>
                <c:pt idx="1">
                  <c:v>0.56433199999999994</c:v>
                </c:pt>
                <c:pt idx="2">
                  <c:v>0.36463000000000001</c:v>
                </c:pt>
                <c:pt idx="3">
                  <c:v>0.51366100000000003</c:v>
                </c:pt>
                <c:pt idx="4">
                  <c:v>0.39195200000000002</c:v>
                </c:pt>
                <c:pt idx="5">
                  <c:v>0.34575299999999998</c:v>
                </c:pt>
                <c:pt idx="6">
                  <c:v>0.376056</c:v>
                </c:pt>
                <c:pt idx="7">
                  <c:v>0.36413299999999998</c:v>
                </c:pt>
                <c:pt idx="8">
                  <c:v>0.27968199999999999</c:v>
                </c:pt>
                <c:pt idx="9">
                  <c:v>0.21609500000000001</c:v>
                </c:pt>
                <c:pt idx="10">
                  <c:v>0.19473400000000002</c:v>
                </c:pt>
                <c:pt idx="11">
                  <c:v>0.173373</c:v>
                </c:pt>
                <c:pt idx="12">
                  <c:v>0.13015399999999999</c:v>
                </c:pt>
                <c:pt idx="13">
                  <c:v>4.8684000000000005E-2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E8-BC43-A383-848A3B6BB46C}"/>
            </c:ext>
          </c:extLst>
        </c:ser>
        <c:ser>
          <c:idx val="1"/>
          <c:order val="2"/>
          <c:tx>
            <c:strRef>
              <c:f>Sheet1!$A$5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Sheet1!$B$2:$O$2</c:f>
              <c:strCache>
                <c:ptCount val="14"/>
                <c:pt idx="0">
                  <c:v>La información de las redes sociales</c:v>
                </c:pt>
                <c:pt idx="1">
                  <c:v>Lo que piensa la mayoría de la sociedad</c:v>
                </c:pt>
                <c:pt idx="2">
                  <c:v>Las creencias religiosas </c:v>
                </c:pt>
                <c:pt idx="3">
                  <c:v>La información que publican los medios de comunicación</c:v>
                </c:pt>
                <c:pt idx="4">
                  <c:v>Las convicciones políticas</c:v>
                </c:pt>
                <c:pt idx="5">
                  <c:v>Las recomendaciones de las autoridades</c:v>
                </c:pt>
                <c:pt idx="6">
                  <c:v>Las costumbres y tradiciones</c:v>
                </c:pt>
                <c:pt idx="7">
                  <c:v>La primera impresión</c:v>
                </c:pt>
                <c:pt idx="8">
                  <c:v>Lo que piensan sus allegados (familiares, amigos)</c:v>
                </c:pt>
                <c:pt idx="9">
                  <c:v>La intuición</c:v>
                </c:pt>
                <c:pt idx="10">
                  <c:v>Los sentimientos y emociones</c:v>
                </c:pt>
                <c:pt idx="11">
                  <c:v>El análisis racional de la situación</c:v>
                </c:pt>
                <c:pt idx="12">
                  <c:v>La información científica </c:v>
                </c:pt>
                <c:pt idx="13">
                  <c:v>La experiencia y el sentido común</c:v>
                </c:pt>
              </c:strCache>
            </c:strRef>
          </c:cat>
          <c:val>
            <c:numRef>
              <c:f>Sheet1!$B$5:$O$5</c:f>
              <c:numCache>
                <c:formatCode>0%</c:formatCode>
                <c:ptCount val="14"/>
                <c:pt idx="0">
                  <c:v>8.4450999999999998E-2</c:v>
                </c:pt>
                <c:pt idx="1">
                  <c:v>0.12916</c:v>
                </c:pt>
                <c:pt idx="2">
                  <c:v>0.13611499999999999</c:v>
                </c:pt>
                <c:pt idx="3">
                  <c:v>0.19225</c:v>
                </c:pt>
                <c:pt idx="4">
                  <c:v>0.17684999999999998</c:v>
                </c:pt>
                <c:pt idx="5">
                  <c:v>0.36761099999999997</c:v>
                </c:pt>
                <c:pt idx="6">
                  <c:v>0.37257800000000002</c:v>
                </c:pt>
                <c:pt idx="7">
                  <c:v>0.37754600000000005</c:v>
                </c:pt>
                <c:pt idx="8">
                  <c:v>0.440139</c:v>
                </c:pt>
                <c:pt idx="9">
                  <c:v>0.47143599999999997</c:v>
                </c:pt>
                <c:pt idx="10">
                  <c:v>0.479881</c:v>
                </c:pt>
                <c:pt idx="11">
                  <c:v>0.395926</c:v>
                </c:pt>
                <c:pt idx="12">
                  <c:v>0.43914599999999998</c:v>
                </c:pt>
                <c:pt idx="13">
                  <c:v>0.39840999999999999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E8-BC43-A383-848A3B6BB46C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00448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Sheet1!$B$2:$O$2</c:f>
              <c:strCache>
                <c:ptCount val="14"/>
                <c:pt idx="0">
                  <c:v>La información de las redes sociales</c:v>
                </c:pt>
                <c:pt idx="1">
                  <c:v>Lo que piensa la mayoría de la sociedad</c:v>
                </c:pt>
                <c:pt idx="2">
                  <c:v>Las creencias religiosas </c:v>
                </c:pt>
                <c:pt idx="3">
                  <c:v>La información que publican los medios de comunicación</c:v>
                </c:pt>
                <c:pt idx="4">
                  <c:v>Las convicciones políticas</c:v>
                </c:pt>
                <c:pt idx="5">
                  <c:v>Las recomendaciones de las autoridades</c:v>
                </c:pt>
                <c:pt idx="6">
                  <c:v>Las costumbres y tradiciones</c:v>
                </c:pt>
                <c:pt idx="7">
                  <c:v>La primera impresión</c:v>
                </c:pt>
                <c:pt idx="8">
                  <c:v>Lo que piensan sus allegados (familiares, amigos)</c:v>
                </c:pt>
                <c:pt idx="9">
                  <c:v>La intuición</c:v>
                </c:pt>
                <c:pt idx="10">
                  <c:v>Los sentimientos y emociones</c:v>
                </c:pt>
                <c:pt idx="11">
                  <c:v>El análisis racional de la situación</c:v>
                </c:pt>
                <c:pt idx="12">
                  <c:v>La información científica </c:v>
                </c:pt>
                <c:pt idx="13">
                  <c:v>La experiencia y el sentido común</c:v>
                </c:pt>
              </c:strCache>
            </c:strRef>
          </c:cat>
          <c:val>
            <c:numRef>
              <c:f>Sheet1!$B$6:$O$6</c:f>
              <c:numCache>
                <c:formatCode>0%</c:formatCode>
                <c:ptCount val="14"/>
                <c:pt idx="0">
                  <c:v>2.7818999999999997E-2</c:v>
                </c:pt>
                <c:pt idx="1">
                  <c:v>2.4342000000000003E-2</c:v>
                </c:pt>
                <c:pt idx="2">
                  <c:v>8.594099999999999E-2</c:v>
                </c:pt>
                <c:pt idx="3">
                  <c:v>3.5270999999999997E-2</c:v>
                </c:pt>
                <c:pt idx="4">
                  <c:v>7.3025000000000007E-2</c:v>
                </c:pt>
                <c:pt idx="5">
                  <c:v>0.118231</c:v>
                </c:pt>
                <c:pt idx="6">
                  <c:v>0.15995999999999999</c:v>
                </c:pt>
                <c:pt idx="7">
                  <c:v>0.17039200000000002</c:v>
                </c:pt>
                <c:pt idx="8">
                  <c:v>0.197715</c:v>
                </c:pt>
                <c:pt idx="9">
                  <c:v>0.277198</c:v>
                </c:pt>
                <c:pt idx="10">
                  <c:v>0.28961700000000001</c:v>
                </c:pt>
                <c:pt idx="11">
                  <c:v>0.36761099999999997</c:v>
                </c:pt>
                <c:pt idx="12">
                  <c:v>0.38</c:v>
                </c:pt>
                <c:pt idx="13">
                  <c:v>0.54098400000000002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CE8-BC43-A383-848A3B6BB46C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Sheet1!$B$2:$O$2</c:f>
              <c:strCache>
                <c:ptCount val="14"/>
                <c:pt idx="0">
                  <c:v>La información de las redes sociales</c:v>
                </c:pt>
                <c:pt idx="1">
                  <c:v>Lo que piensa la mayoría de la sociedad</c:v>
                </c:pt>
                <c:pt idx="2">
                  <c:v>Las creencias religiosas </c:v>
                </c:pt>
                <c:pt idx="3">
                  <c:v>La información que publican los medios de comunicación</c:v>
                </c:pt>
                <c:pt idx="4">
                  <c:v>Las convicciones políticas</c:v>
                </c:pt>
                <c:pt idx="5">
                  <c:v>Las recomendaciones de las autoridades</c:v>
                </c:pt>
                <c:pt idx="6">
                  <c:v>Las costumbres y tradiciones</c:v>
                </c:pt>
                <c:pt idx="7">
                  <c:v>La primera impresión</c:v>
                </c:pt>
                <c:pt idx="8">
                  <c:v>Lo que piensan sus allegados (familiares, amigos)</c:v>
                </c:pt>
                <c:pt idx="9">
                  <c:v>La intuición</c:v>
                </c:pt>
                <c:pt idx="10">
                  <c:v>Los sentimientos y emociones</c:v>
                </c:pt>
                <c:pt idx="11">
                  <c:v>El análisis racional de la situación</c:v>
                </c:pt>
                <c:pt idx="12">
                  <c:v>La información científica </c:v>
                </c:pt>
                <c:pt idx="13">
                  <c:v>La experiencia y el sentido común</c:v>
                </c:pt>
              </c:strCache>
            </c:strRef>
          </c:cat>
          <c:val>
            <c:numRef>
              <c:f>Sheet1!$B$7:$O$7</c:f>
              <c:numCache>
                <c:formatCode>0%</c:formatCode>
                <c:ptCount val="14"/>
                <c:pt idx="0">
                  <c:v>7.9490000000000012E-3</c:v>
                </c:pt>
                <c:pt idx="1">
                  <c:v>9.4390000000000012E-3</c:v>
                </c:pt>
                <c:pt idx="2">
                  <c:v>1.9870000000000001E-3</c:v>
                </c:pt>
                <c:pt idx="3">
                  <c:v>8.4449999999999994E-3</c:v>
                </c:pt>
                <c:pt idx="4">
                  <c:v>7.9480000000000002E-3</c:v>
                </c:pt>
                <c:pt idx="5">
                  <c:v>1.0929000000000001E-2</c:v>
                </c:pt>
                <c:pt idx="6">
                  <c:v>3.9740000000000001E-3</c:v>
                </c:pt>
                <c:pt idx="7">
                  <c:v>6.9550000000000002E-3</c:v>
                </c:pt>
                <c:pt idx="8">
                  <c:v>6.4579999999999993E-3</c:v>
                </c:pt>
                <c:pt idx="9">
                  <c:v>4.4710000000000001E-3</c:v>
                </c:pt>
                <c:pt idx="10">
                  <c:v>1.9870000000000001E-3</c:v>
                </c:pt>
                <c:pt idx="11">
                  <c:v>1.3908999999999999E-2</c:v>
                </c:pt>
                <c:pt idx="12">
                  <c:v>1.4903E-2</c:v>
                </c:pt>
                <c:pt idx="13">
                  <c:v>2.9809999999999997E-3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CE8-BC43-A383-848A3B6BB4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4848816"/>
        <c:axId val="414847248"/>
      </c:barChart>
      <c:catAx>
        <c:axId val="414848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004481"/>
                </a:solidFill>
              </a:defRPr>
            </a:pPr>
            <a:endParaRPr lang="es-ES"/>
          </a:p>
        </c:txPr>
        <c:crossAx val="414847248"/>
        <c:crosses val="autoZero"/>
        <c:auto val="1"/>
        <c:lblAlgn val="ctr"/>
        <c:lblOffset val="100"/>
        <c:noMultiLvlLbl val="0"/>
      </c:catAx>
      <c:valAx>
        <c:axId val="414847248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>
                <a:solidFill>
                  <a:srgbClr val="666666"/>
                </a:solidFill>
              </a:defRPr>
            </a:pPr>
            <a:endParaRPr lang="es-ES"/>
          </a:p>
        </c:txPr>
        <c:crossAx val="414848816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86072278366337773"/>
          <c:y val="0.29781245045632526"/>
          <c:w val="0.13762054399769244"/>
          <c:h val="0.37769338013930703"/>
        </c:manualLayout>
      </c:layout>
      <c:overlay val="0"/>
      <c:txPr>
        <a:bodyPr/>
        <a:lstStyle/>
        <a:p>
          <a:pPr>
            <a:defRPr sz="1000" b="1">
              <a:solidFill>
                <a:srgbClr val="666666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4481"/>
          </a:solidFill>
          <a:latin typeface="BBVABentonSans" panose="00000000000000020000" pitchFamily="2" charset="0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78316057061619337"/>
          <c:y val="3.0033623474613989E-2"/>
          <c:w val="0.19943557422473879"/>
          <c:h val="0.79631151163380587"/>
        </c:manualLayout>
      </c:layout>
      <c:barChart>
        <c:barDir val="bar"/>
        <c:grouping val="clustered"/>
        <c:varyColors val="0"/>
        <c:ser>
          <c:idx val="4"/>
          <c:order val="0"/>
          <c:spPr>
            <a:solidFill>
              <a:srgbClr val="48AE64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89D-AF46-9F9C-487D72E8A2A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89D-AF46-9F9C-487D72E8A2A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89D-AF46-9F9C-487D72E8A2A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89D-AF46-9F9C-487D72E8A2A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89D-AF46-9F9C-487D72E8A2A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89D-AF46-9F9C-487D72E8A2A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89D-AF46-9F9C-487D72E8A2A7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accent4"/>
                    </a:solidFill>
                    <a:latin typeface="BentonSansBBVA Book" pitchFamily="2" charset="77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Sheet1!$A$3:$A$12</c:f>
              <c:strCache>
                <c:ptCount val="10"/>
                <c:pt idx="0">
                  <c:v>Que la Tierra es plana, en lugar de esférica</c:v>
                </c:pt>
                <c:pt idx="1">
                  <c:v>Que el número "13" da mala suerte</c:v>
                </c:pt>
                <c:pt idx="2">
                  <c:v>Que los horóscopos predicen correctamente lo que les va a ocurrir a las personas</c:v>
                </c:pt>
                <c:pt idx="3">
                  <c:v>La eficacia de los curanderos para tratar enfermedades graves</c:v>
                </c:pt>
                <c:pt idx="4">
                  <c:v>Las brujas</c:v>
                </c:pt>
                <c:pt idx="5">
                  <c:v>La magia </c:v>
                </c:pt>
                <c:pt idx="6">
                  <c:v>La comunicación con espíritus </c:v>
                </c:pt>
                <c:pt idx="7">
                  <c:v>Que seres extraterrestres han visitado la Tierra </c:v>
                </c:pt>
                <c:pt idx="8">
                  <c:v>La influencia de los astros y planetas en lo que les pasa a las personas en su vida diaria</c:v>
                </c:pt>
                <c:pt idx="9">
                  <c:v>Que el ser humano ha llegado a la Luna</c:v>
                </c:pt>
              </c:strCache>
            </c:strRef>
          </c:cat>
          <c:val>
            <c:numRef>
              <c:f>Sheet1!$B$3:$B$12</c:f>
              <c:numCache>
                <c:formatCode>0%</c:formatCode>
                <c:ptCount val="10"/>
                <c:pt idx="0">
                  <c:v>0.04</c:v>
                </c:pt>
                <c:pt idx="1">
                  <c:v>5.3999999999999999E-2</c:v>
                </c:pt>
                <c:pt idx="2">
                  <c:v>5.5E-2</c:v>
                </c:pt>
                <c:pt idx="3">
                  <c:v>0.13</c:v>
                </c:pt>
                <c:pt idx="4">
                  <c:v>0.13800000000000001</c:v>
                </c:pt>
                <c:pt idx="5">
                  <c:v>0.18</c:v>
                </c:pt>
                <c:pt idx="6">
                  <c:v>0.23499999999999999</c:v>
                </c:pt>
                <c:pt idx="7">
                  <c:v>0.29599999999999999</c:v>
                </c:pt>
                <c:pt idx="8">
                  <c:v>0.3</c:v>
                </c:pt>
                <c:pt idx="9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89D-AF46-9F9C-487D72E8A2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0601024"/>
        <c:axId val="410600240"/>
      </c:barChart>
      <c:catAx>
        <c:axId val="410601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rgbClr val="004481"/>
                </a:solidFill>
                <a:latin typeface="BentonSansBBVA Book" pitchFamily="2" charset="77"/>
                <a:cs typeface="Calibri" panose="020F0502020204030204" pitchFamily="34" charset="0"/>
              </a:defRPr>
            </a:pPr>
            <a:endParaRPr lang="es-ES"/>
          </a:p>
        </c:txPr>
        <c:crossAx val="410600240"/>
        <c:crosses val="autoZero"/>
        <c:auto val="1"/>
        <c:lblAlgn val="ctr"/>
        <c:lblOffset val="100"/>
        <c:noMultiLvlLbl val="0"/>
      </c:catAx>
      <c:valAx>
        <c:axId val="410600240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1464A5">
                  <a:lumMod val="20000"/>
                  <a:lumOff val="80000"/>
                </a:srgb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noFill/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+mj-lt"/>
                <a:ea typeface="Century Gothic"/>
                <a:cs typeface="Calibri" panose="020F0502020204030204" pitchFamily="34" charset="0"/>
              </a:defRPr>
            </a:pPr>
            <a:endParaRPr lang="es-ES"/>
          </a:p>
        </c:txPr>
        <c:crossAx val="41060102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07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userDrawn="1">
  <p:cSld name="TITLE_ONL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/>
          <p:nvPr/>
        </p:nvSpPr>
        <p:spPr>
          <a:xfrm>
            <a:off x="8868798" y="0"/>
            <a:ext cx="279399" cy="167640"/>
          </a:xfrm>
          <a:custGeom>
            <a:avLst/>
            <a:gdLst/>
            <a:ahLst/>
            <a:cxnLst/>
            <a:rect l="l" t="t" r="r" b="b"/>
            <a:pathLst>
              <a:path w="279399" h="167640" extrusionOk="0">
                <a:moveTo>
                  <a:pt x="76201" y="0"/>
                </a:moveTo>
                <a:lnTo>
                  <a:pt x="139699" y="0"/>
                </a:lnTo>
                <a:lnTo>
                  <a:pt x="275202" y="0"/>
                </a:lnTo>
                <a:lnTo>
                  <a:pt x="279399" y="0"/>
                </a:lnTo>
                <a:lnTo>
                  <a:pt x="275202" y="9233"/>
                </a:lnTo>
                <a:lnTo>
                  <a:pt x="275202" y="167640"/>
                </a:lnTo>
                <a:lnTo>
                  <a:pt x="203198" y="167640"/>
                </a:lnTo>
                <a:lnTo>
                  <a:pt x="139699" y="167640"/>
                </a:lnTo>
                <a:lnTo>
                  <a:pt x="0" y="167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 txBox="1"/>
          <p:nvPr/>
        </p:nvSpPr>
        <p:spPr>
          <a:xfrm>
            <a:off x="8915719" y="31388"/>
            <a:ext cx="212696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143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;p18">
            <a:extLst>
              <a:ext uri="{FF2B5EF4-FFF2-40B4-BE49-F238E27FC236}">
                <a16:creationId xmlns:a16="http://schemas.microsoft.com/office/drawing/2014/main" id="{1313BBC2-70A8-AA49-83C9-A7D5A8DC6EF4}"/>
              </a:ext>
            </a:extLst>
          </p:cNvPr>
          <p:cNvSpPr txBox="1"/>
          <p:nvPr userDrawn="1"/>
        </p:nvSpPr>
        <p:spPr>
          <a:xfrm>
            <a:off x="5850610" y="40640"/>
            <a:ext cx="2986216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143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7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Estudio de Creencias de base científica y creencias y prácticas alternativas</a:t>
            </a:r>
            <a:endParaRPr sz="7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6">
          <p15:clr>
            <a:srgbClr val="FBAE40"/>
          </p15:clr>
        </p15:guide>
        <p15:guide id="2" pos="310">
          <p15:clr>
            <a:srgbClr val="FBAE40"/>
          </p15:clr>
        </p15:guide>
        <p15:guide id="3" pos="5653">
          <p15:clr>
            <a:srgbClr val="FBAE40"/>
          </p15:clr>
        </p15:guide>
        <p15:guide id="4" orient="horz" pos="3134">
          <p15:clr>
            <a:srgbClr val="FBAE40"/>
          </p15:clr>
        </p15:guide>
        <p15:guide id="5" orient="horz" pos="713">
          <p15:clr>
            <a:srgbClr val="FBAE40"/>
          </p15:clr>
        </p15:guide>
        <p15:guide id="6" orient="horz" pos="849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7BC1A-0D9C-5363-EA93-B68C0BC3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F13E29-3402-80F2-76A1-2BFEE195E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74E925-2019-FF7E-66BA-44526250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441D7-BA6F-1F9F-D6FC-243F6978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559884-AA81-2CEF-E45D-7C019533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88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CCC11-341A-DB37-0AE7-0F1E6B22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BAC413-8D62-7EC3-B4B8-845D67104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81D049-96AE-B6F0-DE44-53DB86341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4B2B00-3E7B-0B1E-84E4-8E03C045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D0F9AF-A371-F28D-1BBC-5B679948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03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8EDB0-1282-02E0-4B34-BA6D71E1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D59A9E-6D87-8047-A5F4-1821C3B8A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DDA4FE-8B99-C258-0AE0-79F77D456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745CBE-A872-EFCE-D9F3-CD68A999E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9A3D90-3C89-3A0D-7EBC-4FED10AF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A55DCE-793E-AB7B-D97E-BD27D274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17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87448-469B-8F1B-1E86-4B6528F3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6F0E84-30D2-357C-EB32-4981A56B4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386753-6727-DE95-704E-A7F6D7863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822E43-F654-2985-2BA4-C14566092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FA7FC7-1442-05DA-E3C4-C486B417E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8A18F98-386E-1D63-D419-91A54C3D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04/02/2025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3CB366-A4F4-B915-0ACB-40C9B803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3E3230-76F2-E8EC-2722-D5B0247E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713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8C86D-7231-A3ED-61D6-12E3311B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FE8119-2CBD-C915-2290-9ABBEECD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04/02/2025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980A13-3CAE-6037-CE32-82267A26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06766-25B1-9073-441B-8596FA37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016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2F28C6-0E2E-A85B-307A-C558C6E5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04/02/2025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877397-394C-9E3F-B741-53B60986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520534-DA2A-EA0B-AB45-47DE5326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5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982C8-E37B-39CD-E220-D061FA2D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BD5EFC-C03B-5C46-83AF-2CE98C796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45B719-D980-635F-9128-2F2A74CE2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4A7A4F-BAF1-78FB-E6C3-6E07206A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8DF607-7E37-276B-B97D-0039A6C46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6B2A82-876A-893A-1076-09CE7865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059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E4E11-3125-674C-03FF-6B2D32C3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45D37F-CCEF-AE51-DADD-C68FA2393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9FB2E2-4B9F-37EF-FDD6-AA439A196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D4EB8B-4262-CEAD-5FBB-B61281BC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AC71A5-05CB-898A-3F64-D59D6EFE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1269D0-DCD9-B8E7-DEBA-27F64158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184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E4330-6A2A-7F64-D4CF-BD457B6E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EB6F17-A0C0-1686-88A8-E18E1388F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BB7462-CC11-B74E-09D8-2B27B8FC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1C921B-B464-9D22-14A5-7E02408E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BF64B-2511-4F9B-AD88-386A14D3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762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7EF1EE-BADB-F5BE-1E1A-59259CB30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78286E-6F9B-3FEA-A7D7-F560F7330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BFB6D0-1E49-D5FD-3DDF-E8798168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597EBC-C544-74E5-3966-76210161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2BEF03-72CA-C3CA-20BC-BFE6FDDF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4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75958-6DCD-B610-4FB1-5C557E72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9793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4500" y="1493134"/>
            <a:ext cx="4763158" cy="194454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lnSpc>
                <a:spcPct val="11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9DFB84-02C5-BA42-9200-7C641DDE0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393785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48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4500" y="1493134"/>
            <a:ext cx="4763158" cy="194454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lnSpc>
                <a:spcPct val="11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D637A9-5513-FD47-B520-4B0E5DAFFB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836" y="442946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97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bg>
      <p:bgPr>
        <a:solidFill>
          <a:srgbClr val="043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0663" y="1526058"/>
            <a:ext cx="3920977" cy="15956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10000"/>
              </a:lnSpc>
              <a:defRPr sz="3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CCF64C-95BB-7D41-B7D3-B4EA07968E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393785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55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293" y="2045886"/>
            <a:ext cx="4897556" cy="1569240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E6B419-88C8-3A40-9B2F-AB0E5C6B37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393785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33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/>
          <p:cNvSpPr/>
          <p:nvPr userDrawn="1"/>
        </p:nvSpPr>
        <p:spPr>
          <a:xfrm>
            <a:off x="8868798" y="0"/>
            <a:ext cx="279399" cy="167640"/>
          </a:xfrm>
          <a:custGeom>
            <a:avLst/>
            <a:gdLst>
              <a:gd name="connsiteX0" fmla="*/ 76201 w 279399"/>
              <a:gd name="connsiteY0" fmla="*/ 0 h 167640"/>
              <a:gd name="connsiteX1" fmla="*/ 139699 w 279399"/>
              <a:gd name="connsiteY1" fmla="*/ 0 h 167640"/>
              <a:gd name="connsiteX2" fmla="*/ 275202 w 279399"/>
              <a:gd name="connsiteY2" fmla="*/ 0 h 167640"/>
              <a:gd name="connsiteX3" fmla="*/ 279399 w 279399"/>
              <a:gd name="connsiteY3" fmla="*/ 0 h 167640"/>
              <a:gd name="connsiteX4" fmla="*/ 275202 w 279399"/>
              <a:gd name="connsiteY4" fmla="*/ 9233 h 167640"/>
              <a:gd name="connsiteX5" fmla="*/ 275202 w 279399"/>
              <a:gd name="connsiteY5" fmla="*/ 167640 h 167640"/>
              <a:gd name="connsiteX6" fmla="*/ 203198 w 279399"/>
              <a:gd name="connsiteY6" fmla="*/ 167640 h 167640"/>
              <a:gd name="connsiteX7" fmla="*/ 139699 w 279399"/>
              <a:gd name="connsiteY7" fmla="*/ 167640 h 167640"/>
              <a:gd name="connsiteX8" fmla="*/ 0 w 279399"/>
              <a:gd name="connsiteY8" fmla="*/ 16764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399" h="167640">
                <a:moveTo>
                  <a:pt x="76201" y="0"/>
                </a:moveTo>
                <a:lnTo>
                  <a:pt x="139699" y="0"/>
                </a:lnTo>
                <a:lnTo>
                  <a:pt x="275202" y="0"/>
                </a:lnTo>
                <a:lnTo>
                  <a:pt x="279399" y="0"/>
                </a:lnTo>
                <a:lnTo>
                  <a:pt x="275202" y="9233"/>
                </a:lnTo>
                <a:lnTo>
                  <a:pt x="275202" y="167640"/>
                </a:lnTo>
                <a:lnTo>
                  <a:pt x="203198" y="167640"/>
                </a:lnTo>
                <a:lnTo>
                  <a:pt x="139699" y="167640"/>
                </a:lnTo>
                <a:lnTo>
                  <a:pt x="0" y="167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3010" y="406726"/>
            <a:ext cx="6884100" cy="342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10" name="object 2"/>
          <p:cNvSpPr txBox="1"/>
          <p:nvPr userDrawn="1"/>
        </p:nvSpPr>
        <p:spPr>
          <a:xfrm>
            <a:off x="8915719" y="31388"/>
            <a:ext cx="212696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143" algn="ctr" defTabSz="925670">
              <a:buSzPct val="150000"/>
              <a:defRPr/>
            </a:pPr>
            <a:fld id="{A6A305E0-1484-441F-8A5B-692BE27C650C}" type="slidenum">
              <a:rPr lang="es-ES_tradnl" sz="70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BBVA Office Book"/>
              </a:rPr>
              <a:pPr marR="5143" algn="ctr" defTabSz="925670">
                <a:buSzPct val="150000"/>
                <a:defRPr/>
              </a:pPr>
              <a:t>‹#›</a:t>
            </a:fld>
            <a:endParaRPr lang="es-ES_tradnl" sz="900" b="1" spc="-5" dirty="0">
              <a:solidFill>
                <a:schemeClr val="bg1"/>
              </a:solidFill>
              <a:latin typeface="+mj-lt"/>
              <a:ea typeface="ＭＳ Ｐゴシック" pitchFamily="34" charset="-128"/>
              <a:cs typeface="BBVA Office Book"/>
            </a:endParaRPr>
          </a:p>
        </p:txBody>
      </p:sp>
      <p:sp>
        <p:nvSpPr>
          <p:cNvPr id="7" name="Google Shape;14;p18">
            <a:extLst>
              <a:ext uri="{FF2B5EF4-FFF2-40B4-BE49-F238E27FC236}">
                <a16:creationId xmlns:a16="http://schemas.microsoft.com/office/drawing/2014/main" id="{3692B41A-FE7D-304A-9804-502E82AAF3BE}"/>
              </a:ext>
            </a:extLst>
          </p:cNvPr>
          <p:cNvSpPr txBox="1"/>
          <p:nvPr userDrawn="1"/>
        </p:nvSpPr>
        <p:spPr>
          <a:xfrm>
            <a:off x="5850610" y="40640"/>
            <a:ext cx="2986216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143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7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Estudio de Creencias de base científica y creencias y prácticas alternativas</a:t>
            </a:r>
            <a:endParaRPr sz="7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1629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6">
          <p15:clr>
            <a:srgbClr val="FBAE40"/>
          </p15:clr>
        </p15:guide>
        <p15:guide id="2" pos="310">
          <p15:clr>
            <a:srgbClr val="FBAE40"/>
          </p15:clr>
        </p15:guide>
        <p15:guide id="3" pos="5653">
          <p15:clr>
            <a:srgbClr val="FBAE40"/>
          </p15:clr>
        </p15:guide>
        <p15:guide id="4" orient="horz" pos="3134">
          <p15:clr>
            <a:srgbClr val="FBAE40"/>
          </p15:clr>
        </p15:guide>
        <p15:guide id="5" orient="horz" pos="713">
          <p15:clr>
            <a:srgbClr val="FBAE40"/>
          </p15:clr>
        </p15:guide>
        <p15:guide id="6" orient="horz" pos="849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y tex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777188" y="-2"/>
            <a:ext cx="5370878" cy="5146153"/>
          </a:xfrm>
          <a:custGeom>
            <a:avLst/>
            <a:gdLst>
              <a:gd name="connsiteX0" fmla="*/ 0 w 5547359"/>
              <a:gd name="connsiteY0" fmla="*/ 0 h 5715000"/>
              <a:gd name="connsiteX1" fmla="*/ 5547359 w 5547359"/>
              <a:gd name="connsiteY1" fmla="*/ 0 h 5715000"/>
              <a:gd name="connsiteX2" fmla="*/ 5547359 w 5547359"/>
              <a:gd name="connsiteY2" fmla="*/ 5715000 h 5715000"/>
              <a:gd name="connsiteX3" fmla="*/ 0 w 5547359"/>
              <a:gd name="connsiteY3" fmla="*/ 5715000 h 5715000"/>
              <a:gd name="connsiteX4" fmla="*/ 0 w 5547359"/>
              <a:gd name="connsiteY4" fmla="*/ 0 h 5715000"/>
              <a:gd name="connsiteX0" fmla="*/ 0 w 5547359"/>
              <a:gd name="connsiteY0" fmla="*/ 0 h 5727192"/>
              <a:gd name="connsiteX1" fmla="*/ 5547359 w 5547359"/>
              <a:gd name="connsiteY1" fmla="*/ 0 h 5727192"/>
              <a:gd name="connsiteX2" fmla="*/ 4139183 w 5547359"/>
              <a:gd name="connsiteY2" fmla="*/ 5727192 h 5727192"/>
              <a:gd name="connsiteX3" fmla="*/ 0 w 5547359"/>
              <a:gd name="connsiteY3" fmla="*/ 5715000 h 5727192"/>
              <a:gd name="connsiteX4" fmla="*/ 0 w 5547359"/>
              <a:gd name="connsiteY4" fmla="*/ 0 h 5727192"/>
              <a:gd name="connsiteX0" fmla="*/ 0 w 5547359"/>
              <a:gd name="connsiteY0" fmla="*/ 0 h 5715000"/>
              <a:gd name="connsiteX1" fmla="*/ 5547359 w 5547359"/>
              <a:gd name="connsiteY1" fmla="*/ 0 h 5715000"/>
              <a:gd name="connsiteX2" fmla="*/ 4278883 w 5547359"/>
              <a:gd name="connsiteY2" fmla="*/ 5155692 h 5715000"/>
              <a:gd name="connsiteX3" fmla="*/ 0 w 5547359"/>
              <a:gd name="connsiteY3" fmla="*/ 5715000 h 5715000"/>
              <a:gd name="connsiteX4" fmla="*/ 0 w 5547359"/>
              <a:gd name="connsiteY4" fmla="*/ 0 h 5715000"/>
              <a:gd name="connsiteX0" fmla="*/ 25400 w 5572759"/>
              <a:gd name="connsiteY0" fmla="*/ 0 h 5194300"/>
              <a:gd name="connsiteX1" fmla="*/ 5572759 w 5572759"/>
              <a:gd name="connsiteY1" fmla="*/ 0 h 5194300"/>
              <a:gd name="connsiteX2" fmla="*/ 4304283 w 5572759"/>
              <a:gd name="connsiteY2" fmla="*/ 5155692 h 5194300"/>
              <a:gd name="connsiteX3" fmla="*/ 0 w 5572759"/>
              <a:gd name="connsiteY3" fmla="*/ 5194300 h 5194300"/>
              <a:gd name="connsiteX4" fmla="*/ 25400 w 5572759"/>
              <a:gd name="connsiteY4" fmla="*/ 0 h 5194300"/>
              <a:gd name="connsiteX0" fmla="*/ 25400 w 5572759"/>
              <a:gd name="connsiteY0" fmla="*/ 0 h 5194300"/>
              <a:gd name="connsiteX1" fmla="*/ 5572759 w 5572759"/>
              <a:gd name="connsiteY1" fmla="*/ 0 h 5194300"/>
              <a:gd name="connsiteX2" fmla="*/ 5546343 w 5572759"/>
              <a:gd name="connsiteY2" fmla="*/ 5148072 h 5194300"/>
              <a:gd name="connsiteX3" fmla="*/ 0 w 5572759"/>
              <a:gd name="connsiteY3" fmla="*/ 5194300 h 5194300"/>
              <a:gd name="connsiteX4" fmla="*/ 25400 w 5572759"/>
              <a:gd name="connsiteY4" fmla="*/ 0 h 5194300"/>
              <a:gd name="connsiteX0" fmla="*/ 2540000 w 5572759"/>
              <a:gd name="connsiteY0" fmla="*/ 0 h 5194300"/>
              <a:gd name="connsiteX1" fmla="*/ 5572759 w 5572759"/>
              <a:gd name="connsiteY1" fmla="*/ 0 h 5194300"/>
              <a:gd name="connsiteX2" fmla="*/ 5546343 w 5572759"/>
              <a:gd name="connsiteY2" fmla="*/ 5148072 h 5194300"/>
              <a:gd name="connsiteX3" fmla="*/ 0 w 5572759"/>
              <a:gd name="connsiteY3" fmla="*/ 5194300 h 5194300"/>
              <a:gd name="connsiteX4" fmla="*/ 2540000 w 5572759"/>
              <a:gd name="connsiteY4" fmla="*/ 0 h 5194300"/>
              <a:gd name="connsiteX0" fmla="*/ 2540000 w 5584443"/>
              <a:gd name="connsiteY0" fmla="*/ 0 h 5194300"/>
              <a:gd name="connsiteX1" fmla="*/ 5572759 w 5584443"/>
              <a:gd name="connsiteY1" fmla="*/ 0 h 5194300"/>
              <a:gd name="connsiteX2" fmla="*/ 5584443 w 5584443"/>
              <a:gd name="connsiteY2" fmla="*/ 5194243 h 5194300"/>
              <a:gd name="connsiteX3" fmla="*/ 0 w 5584443"/>
              <a:gd name="connsiteY3" fmla="*/ 5194300 h 5194300"/>
              <a:gd name="connsiteX4" fmla="*/ 2540000 w 5584443"/>
              <a:gd name="connsiteY4" fmla="*/ 0 h 5194300"/>
              <a:gd name="connsiteX0" fmla="*/ 2540000 w 5576823"/>
              <a:gd name="connsiteY0" fmla="*/ 0 h 5194300"/>
              <a:gd name="connsiteX1" fmla="*/ 5572759 w 5576823"/>
              <a:gd name="connsiteY1" fmla="*/ 0 h 5194300"/>
              <a:gd name="connsiteX2" fmla="*/ 5576823 w 5576823"/>
              <a:gd name="connsiteY2" fmla="*/ 5194243 h 5194300"/>
              <a:gd name="connsiteX3" fmla="*/ 0 w 5576823"/>
              <a:gd name="connsiteY3" fmla="*/ 5194300 h 5194300"/>
              <a:gd name="connsiteX4" fmla="*/ 2540000 w 5576823"/>
              <a:gd name="connsiteY4" fmla="*/ 0 h 5194300"/>
              <a:gd name="connsiteX0" fmla="*/ 2380952 w 5576823"/>
              <a:gd name="connsiteY0" fmla="*/ 0 h 5194300"/>
              <a:gd name="connsiteX1" fmla="*/ 5572759 w 5576823"/>
              <a:gd name="connsiteY1" fmla="*/ 0 h 5194300"/>
              <a:gd name="connsiteX2" fmla="*/ 5576823 w 5576823"/>
              <a:gd name="connsiteY2" fmla="*/ 5194243 h 5194300"/>
              <a:gd name="connsiteX3" fmla="*/ 0 w 5576823"/>
              <a:gd name="connsiteY3" fmla="*/ 5194300 h 5194300"/>
              <a:gd name="connsiteX4" fmla="*/ 2380952 w 5576823"/>
              <a:gd name="connsiteY4" fmla="*/ 0 h 5194300"/>
              <a:gd name="connsiteX0" fmla="*/ 2155635 w 5351506"/>
              <a:gd name="connsiteY0" fmla="*/ 0 h 5194243"/>
              <a:gd name="connsiteX1" fmla="*/ 5347442 w 5351506"/>
              <a:gd name="connsiteY1" fmla="*/ 0 h 5194243"/>
              <a:gd name="connsiteX2" fmla="*/ 5351506 w 5351506"/>
              <a:gd name="connsiteY2" fmla="*/ 5194243 h 5194243"/>
              <a:gd name="connsiteX3" fmla="*/ 0 w 5351506"/>
              <a:gd name="connsiteY3" fmla="*/ 5171214 h 5194243"/>
              <a:gd name="connsiteX4" fmla="*/ 2155635 w 5351506"/>
              <a:gd name="connsiteY4" fmla="*/ 0 h 5194243"/>
              <a:gd name="connsiteX0" fmla="*/ 2155635 w 5351506"/>
              <a:gd name="connsiteY0" fmla="*/ 0 h 5201995"/>
              <a:gd name="connsiteX1" fmla="*/ 5347442 w 5351506"/>
              <a:gd name="connsiteY1" fmla="*/ 0 h 5201995"/>
              <a:gd name="connsiteX2" fmla="*/ 5351506 w 5351506"/>
              <a:gd name="connsiteY2" fmla="*/ 5194243 h 5201995"/>
              <a:gd name="connsiteX3" fmla="*/ 0 w 5351506"/>
              <a:gd name="connsiteY3" fmla="*/ 5201995 h 5201995"/>
              <a:gd name="connsiteX4" fmla="*/ 2155635 w 5351506"/>
              <a:gd name="connsiteY4" fmla="*/ 0 h 5201995"/>
              <a:gd name="connsiteX0" fmla="*/ 2334564 w 5351506"/>
              <a:gd name="connsiteY0" fmla="*/ 0 h 5209690"/>
              <a:gd name="connsiteX1" fmla="*/ 5347442 w 5351506"/>
              <a:gd name="connsiteY1" fmla="*/ 7695 h 5209690"/>
              <a:gd name="connsiteX2" fmla="*/ 5351506 w 5351506"/>
              <a:gd name="connsiteY2" fmla="*/ 5201938 h 5209690"/>
              <a:gd name="connsiteX3" fmla="*/ 0 w 5351506"/>
              <a:gd name="connsiteY3" fmla="*/ 5209690 h 5209690"/>
              <a:gd name="connsiteX4" fmla="*/ 2334564 w 5351506"/>
              <a:gd name="connsiteY4" fmla="*/ 0 h 5209690"/>
              <a:gd name="connsiteX0" fmla="*/ 2155636 w 5172578"/>
              <a:gd name="connsiteY0" fmla="*/ 0 h 5217385"/>
              <a:gd name="connsiteX1" fmla="*/ 5168514 w 5172578"/>
              <a:gd name="connsiteY1" fmla="*/ 7695 h 5217385"/>
              <a:gd name="connsiteX2" fmla="*/ 5172578 w 5172578"/>
              <a:gd name="connsiteY2" fmla="*/ 5201938 h 5217385"/>
              <a:gd name="connsiteX3" fmla="*/ 0 w 5172578"/>
              <a:gd name="connsiteY3" fmla="*/ 5217385 h 5217385"/>
              <a:gd name="connsiteX4" fmla="*/ 2155636 w 5172578"/>
              <a:gd name="connsiteY4" fmla="*/ 0 h 5217385"/>
              <a:gd name="connsiteX0" fmla="*/ 2188771 w 5172578"/>
              <a:gd name="connsiteY0" fmla="*/ 0 h 5225080"/>
              <a:gd name="connsiteX1" fmla="*/ 5168514 w 5172578"/>
              <a:gd name="connsiteY1" fmla="*/ 15390 h 5225080"/>
              <a:gd name="connsiteX2" fmla="*/ 5172578 w 5172578"/>
              <a:gd name="connsiteY2" fmla="*/ 5209633 h 5225080"/>
              <a:gd name="connsiteX3" fmla="*/ 0 w 5172578"/>
              <a:gd name="connsiteY3" fmla="*/ 5225080 h 5225080"/>
              <a:gd name="connsiteX4" fmla="*/ 2188771 w 5172578"/>
              <a:gd name="connsiteY4" fmla="*/ 0 h 5225080"/>
              <a:gd name="connsiteX0" fmla="*/ 1725722 w 4709529"/>
              <a:gd name="connsiteY0" fmla="*/ 0 h 5213391"/>
              <a:gd name="connsiteX1" fmla="*/ 4705465 w 4709529"/>
              <a:gd name="connsiteY1" fmla="*/ 15390 h 5213391"/>
              <a:gd name="connsiteX2" fmla="*/ 4709529 w 4709529"/>
              <a:gd name="connsiteY2" fmla="*/ 5209633 h 5213391"/>
              <a:gd name="connsiteX3" fmla="*/ 0 w 4709529"/>
              <a:gd name="connsiteY3" fmla="*/ 5213391 h 5213391"/>
              <a:gd name="connsiteX4" fmla="*/ 1725722 w 4709529"/>
              <a:gd name="connsiteY4" fmla="*/ 0 h 5213391"/>
              <a:gd name="connsiteX0" fmla="*/ 2239103 w 4709529"/>
              <a:gd name="connsiteY0" fmla="*/ 7988 h 5198001"/>
              <a:gd name="connsiteX1" fmla="*/ 4705465 w 4709529"/>
              <a:gd name="connsiteY1" fmla="*/ 0 h 5198001"/>
              <a:gd name="connsiteX2" fmla="*/ 4709529 w 4709529"/>
              <a:gd name="connsiteY2" fmla="*/ 5194243 h 5198001"/>
              <a:gd name="connsiteX3" fmla="*/ 0 w 4709529"/>
              <a:gd name="connsiteY3" fmla="*/ 5198001 h 5198001"/>
              <a:gd name="connsiteX4" fmla="*/ 2239103 w 4709529"/>
              <a:gd name="connsiteY4" fmla="*/ 7988 h 5198001"/>
              <a:gd name="connsiteX0" fmla="*/ 2325254 w 4709529"/>
              <a:gd name="connsiteY0" fmla="*/ 7988 h 5198001"/>
              <a:gd name="connsiteX1" fmla="*/ 4705465 w 4709529"/>
              <a:gd name="connsiteY1" fmla="*/ 0 h 5198001"/>
              <a:gd name="connsiteX2" fmla="*/ 4709529 w 4709529"/>
              <a:gd name="connsiteY2" fmla="*/ 5194243 h 5198001"/>
              <a:gd name="connsiteX3" fmla="*/ 0 w 4709529"/>
              <a:gd name="connsiteY3" fmla="*/ 5198001 h 5198001"/>
              <a:gd name="connsiteX4" fmla="*/ 2325254 w 4709529"/>
              <a:gd name="connsiteY4" fmla="*/ 7988 h 5198001"/>
              <a:gd name="connsiteX0" fmla="*/ 2318627 w 4702902"/>
              <a:gd name="connsiteY0" fmla="*/ 7988 h 5194243"/>
              <a:gd name="connsiteX1" fmla="*/ 4698838 w 4702902"/>
              <a:gd name="connsiteY1" fmla="*/ 0 h 5194243"/>
              <a:gd name="connsiteX2" fmla="*/ 4702902 w 4702902"/>
              <a:gd name="connsiteY2" fmla="*/ 5194243 h 5194243"/>
              <a:gd name="connsiteX3" fmla="*/ 0 w 4702902"/>
              <a:gd name="connsiteY3" fmla="*/ 5190306 h 5194243"/>
              <a:gd name="connsiteX4" fmla="*/ 2318627 w 4702902"/>
              <a:gd name="connsiteY4" fmla="*/ 7988 h 5194243"/>
              <a:gd name="connsiteX0" fmla="*/ 2285492 w 4669767"/>
              <a:gd name="connsiteY0" fmla="*/ 7988 h 5194243"/>
              <a:gd name="connsiteX1" fmla="*/ 4665703 w 4669767"/>
              <a:gd name="connsiteY1" fmla="*/ 0 h 5194243"/>
              <a:gd name="connsiteX2" fmla="*/ 4669767 w 4669767"/>
              <a:gd name="connsiteY2" fmla="*/ 5194243 h 5194243"/>
              <a:gd name="connsiteX3" fmla="*/ 0 w 4669767"/>
              <a:gd name="connsiteY3" fmla="*/ 5174916 h 5194243"/>
              <a:gd name="connsiteX4" fmla="*/ 2285492 w 4669767"/>
              <a:gd name="connsiteY4" fmla="*/ 7988 h 5194243"/>
              <a:gd name="connsiteX0" fmla="*/ 2318627 w 4702902"/>
              <a:gd name="connsiteY0" fmla="*/ 7988 h 5194243"/>
              <a:gd name="connsiteX1" fmla="*/ 4698838 w 4702902"/>
              <a:gd name="connsiteY1" fmla="*/ 0 h 5194243"/>
              <a:gd name="connsiteX2" fmla="*/ 4702902 w 4702902"/>
              <a:gd name="connsiteY2" fmla="*/ 5194243 h 5194243"/>
              <a:gd name="connsiteX3" fmla="*/ 0 w 4702902"/>
              <a:gd name="connsiteY3" fmla="*/ 5167221 h 5194243"/>
              <a:gd name="connsiteX4" fmla="*/ 2318627 w 4702902"/>
              <a:gd name="connsiteY4" fmla="*/ 7988 h 5194243"/>
              <a:gd name="connsiteX0" fmla="*/ 2351762 w 4702902"/>
              <a:gd name="connsiteY0" fmla="*/ 293 h 5194243"/>
              <a:gd name="connsiteX1" fmla="*/ 4698838 w 4702902"/>
              <a:gd name="connsiteY1" fmla="*/ 0 h 5194243"/>
              <a:gd name="connsiteX2" fmla="*/ 4702902 w 4702902"/>
              <a:gd name="connsiteY2" fmla="*/ 5194243 h 5194243"/>
              <a:gd name="connsiteX3" fmla="*/ 0 w 4702902"/>
              <a:gd name="connsiteY3" fmla="*/ 5167221 h 5194243"/>
              <a:gd name="connsiteX4" fmla="*/ 2351762 w 4702902"/>
              <a:gd name="connsiteY4" fmla="*/ 293 h 5194243"/>
              <a:gd name="connsiteX0" fmla="*/ 2318627 w 4669767"/>
              <a:gd name="connsiteY0" fmla="*/ 293 h 5194243"/>
              <a:gd name="connsiteX1" fmla="*/ 4665703 w 4669767"/>
              <a:gd name="connsiteY1" fmla="*/ 0 h 5194243"/>
              <a:gd name="connsiteX2" fmla="*/ 4669767 w 4669767"/>
              <a:gd name="connsiteY2" fmla="*/ 5194243 h 5194243"/>
              <a:gd name="connsiteX3" fmla="*/ 0 w 4669767"/>
              <a:gd name="connsiteY3" fmla="*/ 5190308 h 5194243"/>
              <a:gd name="connsiteX4" fmla="*/ 2318627 w 4669767"/>
              <a:gd name="connsiteY4" fmla="*/ 293 h 5194243"/>
              <a:gd name="connsiteX0" fmla="*/ 2365016 w 4716156"/>
              <a:gd name="connsiteY0" fmla="*/ 293 h 5213394"/>
              <a:gd name="connsiteX1" fmla="*/ 4712092 w 4716156"/>
              <a:gd name="connsiteY1" fmla="*/ 0 h 5213394"/>
              <a:gd name="connsiteX2" fmla="*/ 4716156 w 4716156"/>
              <a:gd name="connsiteY2" fmla="*/ 5194243 h 5213394"/>
              <a:gd name="connsiteX3" fmla="*/ 0 w 4716156"/>
              <a:gd name="connsiteY3" fmla="*/ 5213394 h 5213394"/>
              <a:gd name="connsiteX4" fmla="*/ 2365016 w 4716156"/>
              <a:gd name="connsiteY4" fmla="*/ 293 h 5213394"/>
              <a:gd name="connsiteX0" fmla="*/ 2329672 w 4680812"/>
              <a:gd name="connsiteY0" fmla="*/ 293 h 5194243"/>
              <a:gd name="connsiteX1" fmla="*/ 4676748 w 4680812"/>
              <a:gd name="connsiteY1" fmla="*/ 0 h 5194243"/>
              <a:gd name="connsiteX2" fmla="*/ 4680812 w 4680812"/>
              <a:gd name="connsiteY2" fmla="*/ 5194243 h 5194243"/>
              <a:gd name="connsiteX3" fmla="*/ 0 w 4680812"/>
              <a:gd name="connsiteY3" fmla="*/ 5172353 h 5194243"/>
              <a:gd name="connsiteX4" fmla="*/ 2329672 w 4680812"/>
              <a:gd name="connsiteY4" fmla="*/ 293 h 5194243"/>
              <a:gd name="connsiteX0" fmla="*/ 2356180 w 4680812"/>
              <a:gd name="connsiteY0" fmla="*/ 293 h 5194243"/>
              <a:gd name="connsiteX1" fmla="*/ 4676748 w 4680812"/>
              <a:gd name="connsiteY1" fmla="*/ 0 h 5194243"/>
              <a:gd name="connsiteX2" fmla="*/ 4680812 w 4680812"/>
              <a:gd name="connsiteY2" fmla="*/ 5194243 h 5194243"/>
              <a:gd name="connsiteX3" fmla="*/ 0 w 4680812"/>
              <a:gd name="connsiteY3" fmla="*/ 5172353 h 5194243"/>
              <a:gd name="connsiteX4" fmla="*/ 2356180 w 4680812"/>
              <a:gd name="connsiteY4" fmla="*/ 293 h 5194243"/>
              <a:gd name="connsiteX0" fmla="*/ 2313767 w 4638399"/>
              <a:gd name="connsiteY0" fmla="*/ 293 h 5194243"/>
              <a:gd name="connsiteX1" fmla="*/ 4634335 w 4638399"/>
              <a:gd name="connsiteY1" fmla="*/ 0 h 5194243"/>
              <a:gd name="connsiteX2" fmla="*/ 4638399 w 4638399"/>
              <a:gd name="connsiteY2" fmla="*/ 5194243 h 5194243"/>
              <a:gd name="connsiteX3" fmla="*/ 0 w 4638399"/>
              <a:gd name="connsiteY3" fmla="*/ 5178509 h 5194243"/>
              <a:gd name="connsiteX4" fmla="*/ 2313767 w 4638399"/>
              <a:gd name="connsiteY4" fmla="*/ 293 h 5194243"/>
              <a:gd name="connsiteX0" fmla="*/ 2382688 w 4707320"/>
              <a:gd name="connsiteY0" fmla="*/ 293 h 5194243"/>
              <a:gd name="connsiteX1" fmla="*/ 4703256 w 4707320"/>
              <a:gd name="connsiteY1" fmla="*/ 0 h 5194243"/>
              <a:gd name="connsiteX2" fmla="*/ 4707320 w 4707320"/>
              <a:gd name="connsiteY2" fmla="*/ 5194243 h 5194243"/>
              <a:gd name="connsiteX3" fmla="*/ 0 w 4707320"/>
              <a:gd name="connsiteY3" fmla="*/ 5178509 h 5194243"/>
              <a:gd name="connsiteX4" fmla="*/ 2382688 w 4707320"/>
              <a:gd name="connsiteY4" fmla="*/ 293 h 5194243"/>
              <a:gd name="connsiteX0" fmla="*/ 2382688 w 4707320"/>
              <a:gd name="connsiteY0" fmla="*/ 293 h 5194243"/>
              <a:gd name="connsiteX1" fmla="*/ 4703256 w 4707320"/>
              <a:gd name="connsiteY1" fmla="*/ 0 h 5194243"/>
              <a:gd name="connsiteX2" fmla="*/ 4707320 w 4707320"/>
              <a:gd name="connsiteY2" fmla="*/ 5194243 h 5194243"/>
              <a:gd name="connsiteX3" fmla="*/ 0 w 4707320"/>
              <a:gd name="connsiteY3" fmla="*/ 5178509 h 5194243"/>
              <a:gd name="connsiteX4" fmla="*/ 2382688 w 4707320"/>
              <a:gd name="connsiteY4" fmla="*/ 293 h 5194243"/>
              <a:gd name="connsiteX0" fmla="*/ 2356180 w 4680812"/>
              <a:gd name="connsiteY0" fmla="*/ 293 h 5196978"/>
              <a:gd name="connsiteX1" fmla="*/ 4676748 w 4680812"/>
              <a:gd name="connsiteY1" fmla="*/ 0 h 5196978"/>
              <a:gd name="connsiteX2" fmla="*/ 4680812 w 4680812"/>
              <a:gd name="connsiteY2" fmla="*/ 5194243 h 5196978"/>
              <a:gd name="connsiteX3" fmla="*/ 0 w 4680812"/>
              <a:gd name="connsiteY3" fmla="*/ 5196978 h 5196978"/>
              <a:gd name="connsiteX4" fmla="*/ 2356180 w 4680812"/>
              <a:gd name="connsiteY4" fmla="*/ 293 h 5196978"/>
              <a:gd name="connsiteX0" fmla="*/ 2372085 w 4680812"/>
              <a:gd name="connsiteY0" fmla="*/ 293 h 5196978"/>
              <a:gd name="connsiteX1" fmla="*/ 4676748 w 4680812"/>
              <a:gd name="connsiteY1" fmla="*/ 0 h 5196978"/>
              <a:gd name="connsiteX2" fmla="*/ 4680812 w 4680812"/>
              <a:gd name="connsiteY2" fmla="*/ 5194243 h 5196978"/>
              <a:gd name="connsiteX3" fmla="*/ 0 w 4680812"/>
              <a:gd name="connsiteY3" fmla="*/ 5196978 h 5196978"/>
              <a:gd name="connsiteX4" fmla="*/ 2372085 w 4680812"/>
              <a:gd name="connsiteY4" fmla="*/ 293 h 5196978"/>
              <a:gd name="connsiteX0" fmla="*/ 2378712 w 4687439"/>
              <a:gd name="connsiteY0" fmla="*/ 293 h 5196978"/>
              <a:gd name="connsiteX1" fmla="*/ 4683375 w 4687439"/>
              <a:gd name="connsiteY1" fmla="*/ 0 h 5196978"/>
              <a:gd name="connsiteX2" fmla="*/ 4687439 w 4687439"/>
              <a:gd name="connsiteY2" fmla="*/ 5194243 h 5196978"/>
              <a:gd name="connsiteX3" fmla="*/ 0 w 4687439"/>
              <a:gd name="connsiteY3" fmla="*/ 5196978 h 5196978"/>
              <a:gd name="connsiteX4" fmla="*/ 2378712 w 4687439"/>
              <a:gd name="connsiteY4" fmla="*/ 293 h 5196978"/>
              <a:gd name="connsiteX0" fmla="*/ 2378712 w 4687439"/>
              <a:gd name="connsiteY0" fmla="*/ 293 h 5196978"/>
              <a:gd name="connsiteX1" fmla="*/ 4683375 w 4687439"/>
              <a:gd name="connsiteY1" fmla="*/ 0 h 5196978"/>
              <a:gd name="connsiteX2" fmla="*/ 4687439 w 4687439"/>
              <a:gd name="connsiteY2" fmla="*/ 5194243 h 5196978"/>
              <a:gd name="connsiteX3" fmla="*/ 0 w 4687439"/>
              <a:gd name="connsiteY3" fmla="*/ 5196978 h 5196978"/>
              <a:gd name="connsiteX4" fmla="*/ 2378712 w 4687439"/>
              <a:gd name="connsiteY4" fmla="*/ 293 h 5196978"/>
              <a:gd name="connsiteX0" fmla="*/ 2362231 w 4670958"/>
              <a:gd name="connsiteY0" fmla="*/ 293 h 5196978"/>
              <a:gd name="connsiteX1" fmla="*/ 4666894 w 4670958"/>
              <a:gd name="connsiteY1" fmla="*/ 0 h 5196978"/>
              <a:gd name="connsiteX2" fmla="*/ 4670958 w 4670958"/>
              <a:gd name="connsiteY2" fmla="*/ 5194243 h 5196978"/>
              <a:gd name="connsiteX3" fmla="*/ 0 w 4670958"/>
              <a:gd name="connsiteY3" fmla="*/ 5196978 h 5196978"/>
              <a:gd name="connsiteX4" fmla="*/ 2362231 w 4670958"/>
              <a:gd name="connsiteY4" fmla="*/ 293 h 5196978"/>
              <a:gd name="connsiteX0" fmla="*/ 2362231 w 4670958"/>
              <a:gd name="connsiteY0" fmla="*/ 293 h 5196978"/>
              <a:gd name="connsiteX1" fmla="*/ 4666894 w 4670958"/>
              <a:gd name="connsiteY1" fmla="*/ 0 h 5196978"/>
              <a:gd name="connsiteX2" fmla="*/ 4670958 w 4670958"/>
              <a:gd name="connsiteY2" fmla="*/ 5194243 h 5196978"/>
              <a:gd name="connsiteX3" fmla="*/ 0 w 4670958"/>
              <a:gd name="connsiteY3" fmla="*/ 5196978 h 5196978"/>
              <a:gd name="connsiteX4" fmla="*/ 2362231 w 4670958"/>
              <a:gd name="connsiteY4" fmla="*/ 293 h 519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958" h="5196978">
                <a:moveTo>
                  <a:pt x="2362231" y="293"/>
                </a:moveTo>
                <a:lnTo>
                  <a:pt x="4666894" y="0"/>
                </a:lnTo>
                <a:cubicBezTo>
                  <a:pt x="4670789" y="1731414"/>
                  <a:pt x="4667063" y="3462829"/>
                  <a:pt x="4670958" y="5194243"/>
                </a:cubicBezTo>
                <a:lnTo>
                  <a:pt x="0" y="5196978"/>
                </a:lnTo>
                <a:cubicBezTo>
                  <a:pt x="826633" y="3459619"/>
                  <a:pt x="1568002" y="1726365"/>
                  <a:pt x="2362231" y="293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267448" indent="-267448">
              <a:buNone/>
              <a:defRPr lang="es-ES_tradnl" sz="1100" dirty="0">
                <a:solidFill>
                  <a:schemeClr val="accent3"/>
                </a:solidFill>
                <a:latin typeface="+mj-lt"/>
              </a:defRPr>
            </a:lvl1pPr>
          </a:lstStyle>
          <a:p>
            <a:pPr marL="0" lvl="0" indent="0" algn="ctr"/>
            <a:r>
              <a:rPr lang="es-ES"/>
              <a:t>Haga clic en el icono para agregar una imagen</a:t>
            </a:r>
            <a:endParaRPr lang="es-ES_tradnl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74360" y="1658126"/>
            <a:ext cx="3121647" cy="22589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defRPr kumimoji="0" lang="es-ES_tradnl" sz="3200" b="0" i="0" strike="noStrike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A75375-4F06-3740-A1D2-C872223120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393785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4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1">
  <p:cSld name="Portada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64500" y="1493134"/>
            <a:ext cx="4763158" cy="194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7" name="Google Shape;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041" y="393785"/>
            <a:ext cx="1644629" cy="52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2">
  <p:cSld name="Portada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 txBox="1">
            <a:spLocks noGrp="1"/>
          </p:cNvSpPr>
          <p:nvPr>
            <p:ph type="title"/>
          </p:nvPr>
        </p:nvSpPr>
        <p:spPr>
          <a:xfrm>
            <a:off x="464500" y="1493134"/>
            <a:ext cx="4763158" cy="194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0" name="Google Shape;2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4836" y="442946"/>
            <a:ext cx="1644629" cy="52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ce">
  <p:cSld name="Indice">
    <p:bg>
      <p:bgPr>
        <a:solidFill>
          <a:srgbClr val="04326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2850663" y="1526058"/>
            <a:ext cx="3920977" cy="15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5041" y="393785"/>
            <a:ext cx="1644629" cy="52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">
  <p:cSld name="Sec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410293" y="2045886"/>
            <a:ext cx="4897556" cy="1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6" name="Google Shape;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4836" y="442946"/>
            <a:ext cx="1644629" cy="52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y texto">
  <p:cSld name="Foto y text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>
            <a:spLocks noGrp="1"/>
          </p:cNvSpPr>
          <p:nvPr>
            <p:ph type="pic" idx="2"/>
          </p:nvPr>
        </p:nvSpPr>
        <p:spPr>
          <a:xfrm>
            <a:off x="3777188" y="-2"/>
            <a:ext cx="5370878" cy="5146153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474360" y="1658126"/>
            <a:ext cx="3121647" cy="225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0" name="Google Shape;3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041" y="393785"/>
            <a:ext cx="1644629" cy="52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/>
          <p:cNvSpPr/>
          <p:nvPr userDrawn="1"/>
        </p:nvSpPr>
        <p:spPr>
          <a:xfrm>
            <a:off x="8868798" y="0"/>
            <a:ext cx="279399" cy="167640"/>
          </a:xfrm>
          <a:custGeom>
            <a:avLst/>
            <a:gdLst>
              <a:gd name="connsiteX0" fmla="*/ 76201 w 279399"/>
              <a:gd name="connsiteY0" fmla="*/ 0 h 167640"/>
              <a:gd name="connsiteX1" fmla="*/ 139699 w 279399"/>
              <a:gd name="connsiteY1" fmla="*/ 0 h 167640"/>
              <a:gd name="connsiteX2" fmla="*/ 275202 w 279399"/>
              <a:gd name="connsiteY2" fmla="*/ 0 h 167640"/>
              <a:gd name="connsiteX3" fmla="*/ 279399 w 279399"/>
              <a:gd name="connsiteY3" fmla="*/ 0 h 167640"/>
              <a:gd name="connsiteX4" fmla="*/ 275202 w 279399"/>
              <a:gd name="connsiteY4" fmla="*/ 9233 h 167640"/>
              <a:gd name="connsiteX5" fmla="*/ 275202 w 279399"/>
              <a:gd name="connsiteY5" fmla="*/ 167640 h 167640"/>
              <a:gd name="connsiteX6" fmla="*/ 203198 w 279399"/>
              <a:gd name="connsiteY6" fmla="*/ 167640 h 167640"/>
              <a:gd name="connsiteX7" fmla="*/ 139699 w 279399"/>
              <a:gd name="connsiteY7" fmla="*/ 167640 h 167640"/>
              <a:gd name="connsiteX8" fmla="*/ 0 w 279399"/>
              <a:gd name="connsiteY8" fmla="*/ 16764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399" h="167640">
                <a:moveTo>
                  <a:pt x="76201" y="0"/>
                </a:moveTo>
                <a:lnTo>
                  <a:pt x="139699" y="0"/>
                </a:lnTo>
                <a:lnTo>
                  <a:pt x="275202" y="0"/>
                </a:lnTo>
                <a:lnTo>
                  <a:pt x="279399" y="0"/>
                </a:lnTo>
                <a:lnTo>
                  <a:pt x="275202" y="9233"/>
                </a:lnTo>
                <a:lnTo>
                  <a:pt x="275202" y="167640"/>
                </a:lnTo>
                <a:lnTo>
                  <a:pt x="203198" y="167640"/>
                </a:lnTo>
                <a:lnTo>
                  <a:pt x="139699" y="167640"/>
                </a:lnTo>
                <a:lnTo>
                  <a:pt x="0" y="167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3010" y="406726"/>
            <a:ext cx="6884100" cy="342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10" name="object 2"/>
          <p:cNvSpPr txBox="1"/>
          <p:nvPr userDrawn="1"/>
        </p:nvSpPr>
        <p:spPr>
          <a:xfrm>
            <a:off x="8915719" y="31388"/>
            <a:ext cx="212696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143" algn="ctr" defTabSz="925670">
              <a:buSzPct val="150000"/>
              <a:defRPr/>
            </a:pPr>
            <a:fld id="{A6A305E0-1484-441F-8A5B-692BE27C650C}" type="slidenum">
              <a:rPr lang="es-ES_tradnl" sz="70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BBVA Office Book"/>
              </a:rPr>
              <a:pPr marR="5143" algn="ctr" defTabSz="925670">
                <a:buSzPct val="150000"/>
                <a:defRPr/>
              </a:pPr>
              <a:t>‹#›</a:t>
            </a:fld>
            <a:endParaRPr lang="es-ES_tradnl" sz="900" b="1" spc="-5" dirty="0">
              <a:solidFill>
                <a:schemeClr val="bg1"/>
              </a:solidFill>
              <a:latin typeface="+mj-lt"/>
              <a:ea typeface="ＭＳ Ｐゴシック" pitchFamily="34" charset="-128"/>
              <a:cs typeface="BBVA Office Book"/>
            </a:endParaRPr>
          </a:p>
        </p:txBody>
      </p:sp>
      <p:sp>
        <p:nvSpPr>
          <p:cNvPr id="6" name="Google Shape;14;p18">
            <a:extLst>
              <a:ext uri="{FF2B5EF4-FFF2-40B4-BE49-F238E27FC236}">
                <a16:creationId xmlns:a16="http://schemas.microsoft.com/office/drawing/2014/main" id="{DC0D4FFA-2B91-9645-B7F7-0E4C16E9667E}"/>
              </a:ext>
            </a:extLst>
          </p:cNvPr>
          <p:cNvSpPr txBox="1"/>
          <p:nvPr userDrawn="1"/>
        </p:nvSpPr>
        <p:spPr>
          <a:xfrm>
            <a:off x="5850610" y="40640"/>
            <a:ext cx="2986216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143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7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Estudio de Creencias de base científica y creencias y prácticas alternativas</a:t>
            </a:r>
            <a:endParaRPr sz="7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05878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6">
          <p15:clr>
            <a:srgbClr val="FBAE40"/>
          </p15:clr>
        </p15:guide>
        <p15:guide id="2" pos="310">
          <p15:clr>
            <a:srgbClr val="FBAE40"/>
          </p15:clr>
        </p15:guide>
        <p15:guide id="3" pos="5653">
          <p15:clr>
            <a:srgbClr val="FBAE40"/>
          </p15:clr>
        </p15:guide>
        <p15:guide id="4" orient="horz" pos="3134">
          <p15:clr>
            <a:srgbClr val="FBAE40"/>
          </p15:clr>
        </p15:guide>
        <p15:guide id="5" orient="horz" pos="713">
          <p15:clr>
            <a:srgbClr val="FBAE40"/>
          </p15:clr>
        </p15:guide>
        <p15:guide id="6" orient="horz" pos="849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48B3B-9EE4-682A-5BEA-A9828CBB2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7E72D-8D79-A28B-B37F-094204A9E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0ABE27-4A1A-0171-F44F-2A1EE2E5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166E3E-3E1B-02BD-C387-48DFE1C9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CB72A5-F7F3-464D-93BC-565DE609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F9E03AB-9AE0-C6D6-283D-C992C849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BB098F-017B-9448-3ED0-18AAA1D4F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94EB66-B817-2BDE-71C9-4034C0D71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9EBBB-692C-9448-84FB-95A7152EA98F}" type="datetimeFigureOut">
              <a:rPr lang="es-ES" smtClean="0"/>
              <a:t>04/02/2025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3DCA6A-8D22-0994-02D3-A5A8459F4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A1BE25-CB0B-D5D9-DD31-726C3F938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14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BBVABenton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BBVABenton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BBVABenton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BBVABenton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BBVABenton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BBVABenton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7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589BD-4742-3EE5-8791-3F3DF2E4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233237"/>
            <a:ext cx="7543800" cy="2637581"/>
          </a:xfrm>
        </p:spPr>
        <p:txBody>
          <a:bodyPr/>
          <a:lstStyle/>
          <a:p>
            <a:r>
              <a:rPr lang="es-ES_tradnl" dirty="0" smtClean="0">
                <a:latin typeface="BBVABentonSans" pitchFamily="2" charset="77"/>
              </a:rPr>
              <a:t>Estudio de la Fundación BBVA sobre Creencias de base científica y creencias y prácticas alternativas</a:t>
            </a:r>
            <a:r>
              <a:rPr lang="es-AR" dirty="0" smtClean="0">
                <a:latin typeface="BBVABentonSans" pitchFamily="2" charset="77"/>
              </a:rPr>
              <a:t> </a:t>
            </a:r>
            <a:r>
              <a:rPr lang="es-ES" dirty="0" smtClean="0">
                <a:latin typeface="BBVABentonSans" pitchFamily="2" charset="77"/>
              </a:rPr>
              <a:t/>
            </a:r>
            <a:br>
              <a:rPr lang="es-ES" dirty="0" smtClean="0">
                <a:latin typeface="BBVABentonSans" pitchFamily="2" charset="77"/>
              </a:rPr>
            </a:br>
            <a:r>
              <a:rPr lang="es-ES" b="0" dirty="0" smtClean="0">
                <a:latin typeface="BBVABentonSans" pitchFamily="2" charset="77"/>
              </a:rPr>
              <a:t>Febrero 2025</a:t>
            </a:r>
            <a:endParaRPr lang="es-ES" b="0" dirty="0">
              <a:latin typeface="BBVABenton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460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30" y="332672"/>
            <a:ext cx="197439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Creencias religiosas según segmentos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A7E0C56-76B1-724E-A756-361BFA206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654003"/>
              </p:ext>
            </p:extLst>
          </p:nvPr>
        </p:nvGraphicFramePr>
        <p:xfrm>
          <a:off x="3667125" y="512382"/>
          <a:ext cx="4843463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Hoja de cálculo" r:id="rId3" imgW="7607300" imgH="6781800" progId="Excel.Sheet.12">
                  <p:embed/>
                </p:oleObj>
              </mc:Choice>
              <mc:Fallback>
                <p:oleObj name="Hoja de cálculo" r:id="rId3" imgW="7607300" imgH="6781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125" y="512382"/>
                        <a:ext cx="4843463" cy="431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885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30" y="332672"/>
            <a:ext cx="2485276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Creencias alternativas según segmentos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2FFB1EA-8F28-3B4A-A2A0-BA0EDDBFA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658258"/>
              </p:ext>
            </p:extLst>
          </p:nvPr>
        </p:nvGraphicFramePr>
        <p:xfrm>
          <a:off x="4278886" y="332672"/>
          <a:ext cx="4129469" cy="467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Worksheet" r:id="rId3" imgW="5848214" imgH="6622925" progId="Excel.Sheet.12">
                  <p:embed/>
                </p:oleObj>
              </mc:Choice>
              <mc:Fallback>
                <p:oleObj name="Worksheet" r:id="rId3" imgW="5848214" imgH="6622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8886" y="332672"/>
                        <a:ext cx="4129469" cy="4677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18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Utilización de prácticas y tratamientos alternativos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99D0000-37CE-1A45-9D64-5A324E41910F}"/>
              </a:ext>
            </a:extLst>
          </p:cNvPr>
          <p:cNvGrpSpPr/>
          <p:nvPr/>
        </p:nvGrpSpPr>
        <p:grpSpPr>
          <a:xfrm>
            <a:off x="841963" y="1069180"/>
            <a:ext cx="7665853" cy="3722991"/>
            <a:chOff x="841963" y="1069180"/>
            <a:chExt cx="7665853" cy="3722991"/>
          </a:xfrm>
        </p:grpSpPr>
        <p:sp>
          <p:nvSpPr>
            <p:cNvPr id="12" name="Google Shape;53;p3">
              <a:extLst>
                <a:ext uri="{FF2B5EF4-FFF2-40B4-BE49-F238E27FC236}">
                  <a16:creationId xmlns:a16="http://schemas.microsoft.com/office/drawing/2014/main" id="{0320567D-EDC8-1A4F-B29E-FD94F972F404}"/>
                </a:ext>
              </a:extLst>
            </p:cNvPr>
            <p:cNvSpPr txBox="1"/>
            <p:nvPr/>
          </p:nvSpPr>
          <p:spPr>
            <a:xfrm>
              <a:off x="1668495" y="1069180"/>
              <a:ext cx="5880035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Existen una serie de prácticas o tratamientos que algunas personas utilizan para el tratamiento de problemas de salud importantes. Dígame, por favor, con qué frecuencia las utiliza</a:t>
              </a: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  <p:graphicFrame>
          <p:nvGraphicFramePr>
            <p:cNvPr id="7" name="Chart 2109252773">
              <a:extLst>
                <a:ext uri="{FF2B5EF4-FFF2-40B4-BE49-F238E27FC236}">
                  <a16:creationId xmlns:a16="http://schemas.microsoft.com/office/drawing/2014/main" id="{5309AAA1-2D9F-594C-A7E9-2ADD0CD22CB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66261402"/>
                </p:ext>
              </p:extLst>
            </p:nvPr>
          </p:nvGraphicFramePr>
          <p:xfrm>
            <a:off x="841963" y="1282233"/>
            <a:ext cx="7665853" cy="35099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CDA09E9-0992-2D47-AC83-79A9F48D6C2B}"/>
                </a:ext>
              </a:extLst>
            </p:cNvPr>
            <p:cNvSpPr/>
            <p:nvPr/>
          </p:nvSpPr>
          <p:spPr>
            <a:xfrm>
              <a:off x="2358096" y="1488464"/>
              <a:ext cx="4500831" cy="238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Base: total de casos (2.013)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43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Valoración de medicina convencional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2DCFDA2-834B-BC46-859B-B915E4644C90}"/>
              </a:ext>
            </a:extLst>
          </p:cNvPr>
          <p:cNvGrpSpPr/>
          <p:nvPr/>
        </p:nvGrpSpPr>
        <p:grpSpPr>
          <a:xfrm>
            <a:off x="1005443" y="769453"/>
            <a:ext cx="6960209" cy="3969865"/>
            <a:chOff x="1005443" y="769453"/>
            <a:chExt cx="6960209" cy="3969865"/>
          </a:xfrm>
        </p:grpSpPr>
        <p:graphicFrame>
          <p:nvGraphicFramePr>
            <p:cNvPr id="13" name="Google Shape;195;p5">
              <a:extLst>
                <a:ext uri="{FF2B5EF4-FFF2-40B4-BE49-F238E27FC236}">
                  <a16:creationId xmlns:a16="http://schemas.microsoft.com/office/drawing/2014/main" id="{A0B2B0C8-72B7-2148-BAB1-AF0B8521B42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00433943"/>
                </p:ext>
              </p:extLst>
            </p:nvPr>
          </p:nvGraphicFramePr>
          <p:xfrm>
            <a:off x="1005443" y="1548575"/>
            <a:ext cx="6407310" cy="31907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4ED644B1-AD11-7F42-8EFA-C4C8703F3A46}"/>
                </a:ext>
              </a:extLst>
            </p:cNvPr>
            <p:cNvSpPr txBox="1"/>
            <p:nvPr/>
          </p:nvSpPr>
          <p:spPr>
            <a:xfrm>
              <a:off x="6421049" y="1666839"/>
              <a:ext cx="398060" cy="2125415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9,5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6,6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5,7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4,3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F96BC7D-F70B-DB42-8973-482188D7A563}"/>
                </a:ext>
              </a:extLst>
            </p:cNvPr>
            <p:cNvSpPr txBox="1"/>
            <p:nvPr/>
          </p:nvSpPr>
          <p:spPr>
            <a:xfrm>
              <a:off x="6232966" y="1533448"/>
              <a:ext cx="769224" cy="238207"/>
            </a:xfrm>
            <a:prstGeom prst="rect">
              <a:avLst/>
            </a:prstGeom>
            <a:solidFill>
              <a:srgbClr val="E9E9E9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Valor medio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890EB4B-955F-454A-9AE9-95DB79FBA3B1}"/>
                </a:ext>
              </a:extLst>
            </p:cNvPr>
            <p:cNvSpPr/>
            <p:nvPr/>
          </p:nvSpPr>
          <p:spPr>
            <a:xfrm>
              <a:off x="1203408" y="1249117"/>
              <a:ext cx="6762244" cy="545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Distribución y media en una escala de 0 a 10, en la que 0 significa “completamente en desacuerdo” y 10 “completamente de acuerdo”. </a:t>
              </a:r>
            </a:p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Base: total de casos (2.013)</a:t>
              </a:r>
            </a:p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/>
                <a:cs typeface="Arial"/>
                <a:sym typeface="Arial"/>
              </a:endParaRPr>
            </a:p>
          </p:txBody>
        </p:sp>
        <p:sp>
          <p:nvSpPr>
            <p:cNvPr id="18" name="Google Shape;53;p3">
              <a:extLst>
                <a:ext uri="{FF2B5EF4-FFF2-40B4-BE49-F238E27FC236}">
                  <a16:creationId xmlns:a16="http://schemas.microsoft.com/office/drawing/2014/main" id="{0D109C09-EDC9-D649-B3C1-1BADC825349E}"/>
                </a:ext>
              </a:extLst>
            </p:cNvPr>
            <p:cNvSpPr txBox="1"/>
            <p:nvPr/>
          </p:nvSpPr>
          <p:spPr>
            <a:xfrm>
              <a:off x="1726724" y="769453"/>
              <a:ext cx="5771356" cy="504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Voy a leerle una serie de frases sobre los tratamientos de salud alternativos, como la homeopatía. Me gustaría que me dijera en qué medida está de acuerdo con cada una de ellas</a:t>
              </a: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061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Valoración de tratamientos alternativos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DFFE1AE-65E3-DB46-AEAD-0D1B6F0657EA}"/>
              </a:ext>
            </a:extLst>
          </p:cNvPr>
          <p:cNvGrpSpPr/>
          <p:nvPr/>
        </p:nvGrpSpPr>
        <p:grpSpPr>
          <a:xfrm>
            <a:off x="1265276" y="881021"/>
            <a:ext cx="6615531" cy="4112597"/>
            <a:chOff x="1265276" y="881021"/>
            <a:chExt cx="6615531" cy="4112597"/>
          </a:xfrm>
        </p:grpSpPr>
        <p:sp>
          <p:nvSpPr>
            <p:cNvPr id="14" name="Google Shape;53;p3">
              <a:extLst>
                <a:ext uri="{FF2B5EF4-FFF2-40B4-BE49-F238E27FC236}">
                  <a16:creationId xmlns:a16="http://schemas.microsoft.com/office/drawing/2014/main" id="{EAD8E5DD-84EE-F042-8995-1FB600D4FCD8}"/>
                </a:ext>
              </a:extLst>
            </p:cNvPr>
            <p:cNvSpPr txBox="1"/>
            <p:nvPr/>
          </p:nvSpPr>
          <p:spPr>
            <a:xfrm>
              <a:off x="1265276" y="1531063"/>
              <a:ext cx="3027510" cy="18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Facetas positivas</a:t>
              </a:r>
              <a:endPara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  <p:graphicFrame>
          <p:nvGraphicFramePr>
            <p:cNvPr id="13" name="Google Shape;195;p5">
              <a:extLst>
                <a:ext uri="{FF2B5EF4-FFF2-40B4-BE49-F238E27FC236}">
                  <a16:creationId xmlns:a16="http://schemas.microsoft.com/office/drawing/2014/main" id="{C1B99EEC-58A9-DB42-8217-659B6FF4EB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70304101"/>
                </p:ext>
              </p:extLst>
            </p:nvPr>
          </p:nvGraphicFramePr>
          <p:xfrm>
            <a:off x="1404858" y="1523265"/>
            <a:ext cx="6407310" cy="34703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BE2E4DB-C974-274A-A0EB-CC8B00A91D08}"/>
                </a:ext>
              </a:extLst>
            </p:cNvPr>
            <p:cNvSpPr txBox="1"/>
            <p:nvPr/>
          </p:nvSpPr>
          <p:spPr>
            <a:xfrm>
              <a:off x="6672260" y="1612962"/>
              <a:ext cx="428778" cy="2803011"/>
            </a:xfrm>
            <a:prstGeom prst="rect">
              <a:avLst/>
            </a:prstGeom>
            <a:solidFill>
              <a:srgbClr val="E9E9E9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4,8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4,6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4,3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3,2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2,6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0931E3E-6D2D-6A45-BD71-E82312B759E7}"/>
                </a:ext>
              </a:extLst>
            </p:cNvPr>
            <p:cNvSpPr txBox="1"/>
            <p:nvPr/>
          </p:nvSpPr>
          <p:spPr>
            <a:xfrm>
              <a:off x="6488698" y="1493859"/>
              <a:ext cx="769224" cy="238207"/>
            </a:xfrm>
            <a:prstGeom prst="rect">
              <a:avLst/>
            </a:prstGeom>
            <a:solidFill>
              <a:srgbClr val="E9E9E9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Valor medio</a:t>
              </a: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DC2B141-72D6-3C45-8F94-F6351FCA6D7A}"/>
                </a:ext>
              </a:extLst>
            </p:cNvPr>
            <p:cNvSpPr/>
            <p:nvPr/>
          </p:nvSpPr>
          <p:spPr>
            <a:xfrm>
              <a:off x="1298685" y="1240571"/>
              <a:ext cx="6582122" cy="545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Distribución y media en una escala de 0 a 10, en la que 0 significa “completamente en desacuerdo” y 10 “completamente de acuerdo”. </a:t>
              </a:r>
            </a:p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Base: total de casos (2.013)</a:t>
              </a:r>
            </a:p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/>
                <a:cs typeface="Arial"/>
                <a:sym typeface="Arial"/>
              </a:endParaRPr>
            </a:p>
          </p:txBody>
        </p:sp>
        <p:sp>
          <p:nvSpPr>
            <p:cNvPr id="20" name="Google Shape;53;p3">
              <a:extLst>
                <a:ext uri="{FF2B5EF4-FFF2-40B4-BE49-F238E27FC236}">
                  <a16:creationId xmlns:a16="http://schemas.microsoft.com/office/drawing/2014/main" id="{439F96D8-F59F-5D49-AB05-4C61ABCD13E8}"/>
                </a:ext>
              </a:extLst>
            </p:cNvPr>
            <p:cNvSpPr txBox="1"/>
            <p:nvPr/>
          </p:nvSpPr>
          <p:spPr>
            <a:xfrm>
              <a:off x="1375477" y="881021"/>
              <a:ext cx="6428537" cy="504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Voy a leerle una serie de frases sobre los tratamientos de salud alternativos, como la homeopatía. Me gustaría que me dijera en qué medida está de acuerdo con cada una de ellas</a:t>
              </a: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66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Valoración de tratamientos alternativos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E653E83-574E-CE41-AC0C-419F95AF96BD}"/>
              </a:ext>
            </a:extLst>
          </p:cNvPr>
          <p:cNvGrpSpPr/>
          <p:nvPr/>
        </p:nvGrpSpPr>
        <p:grpSpPr>
          <a:xfrm>
            <a:off x="1052884" y="868227"/>
            <a:ext cx="6827923" cy="4054466"/>
            <a:chOff x="1052884" y="868227"/>
            <a:chExt cx="6827923" cy="4054466"/>
          </a:xfrm>
        </p:grpSpPr>
        <p:sp>
          <p:nvSpPr>
            <p:cNvPr id="15" name="Google Shape;53;p3">
              <a:extLst>
                <a:ext uri="{FF2B5EF4-FFF2-40B4-BE49-F238E27FC236}">
                  <a16:creationId xmlns:a16="http://schemas.microsoft.com/office/drawing/2014/main" id="{C3D91460-1573-6347-9FB4-7564D0B51B51}"/>
                </a:ext>
              </a:extLst>
            </p:cNvPr>
            <p:cNvSpPr txBox="1"/>
            <p:nvPr/>
          </p:nvSpPr>
          <p:spPr>
            <a:xfrm>
              <a:off x="1052884" y="1637996"/>
              <a:ext cx="3027510" cy="18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Reservas</a:t>
              </a:r>
              <a:endPara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938AA423-14E5-D449-AA7D-EBB69C99DC51}"/>
                </a:ext>
              </a:extLst>
            </p:cNvPr>
            <p:cNvGrpSpPr/>
            <p:nvPr/>
          </p:nvGrpSpPr>
          <p:grpSpPr>
            <a:xfrm>
              <a:off x="1243170" y="868227"/>
              <a:ext cx="6637637" cy="4054466"/>
              <a:chOff x="1243170" y="868227"/>
              <a:chExt cx="6637637" cy="4054466"/>
            </a:xfrm>
          </p:grpSpPr>
          <p:graphicFrame>
            <p:nvGraphicFramePr>
              <p:cNvPr id="18" name="Google Shape;195;p5">
                <a:extLst>
                  <a:ext uri="{FF2B5EF4-FFF2-40B4-BE49-F238E27FC236}">
                    <a16:creationId xmlns:a16="http://schemas.microsoft.com/office/drawing/2014/main" id="{BF5C48F8-076E-214F-9D02-B59A93F81F2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0804433"/>
                  </p:ext>
                </p:extLst>
              </p:nvPr>
            </p:nvGraphicFramePr>
            <p:xfrm>
              <a:off x="1243170" y="1731950"/>
              <a:ext cx="6407310" cy="31907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B3ADFCD1-DDD7-A440-89E2-F14E215A32BD}"/>
                  </a:ext>
                </a:extLst>
              </p:cNvPr>
              <p:cNvSpPr txBox="1"/>
              <p:nvPr/>
            </p:nvSpPr>
            <p:spPr>
              <a:xfrm>
                <a:off x="6446529" y="1784750"/>
                <a:ext cx="428778" cy="2027158"/>
              </a:xfrm>
              <a:prstGeom prst="rect">
                <a:avLst/>
              </a:prstGeom>
              <a:solidFill>
                <a:srgbClr val="E9E9E9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5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81"/>
                    </a:solidFill>
                    <a:effectLst/>
                    <a:uLnTx/>
                    <a:uFillTx/>
                    <a:latin typeface="BBVABentonSans"/>
                    <a:ea typeface="+mn-ea"/>
                    <a:cs typeface="Arial"/>
                    <a:sym typeface="Arial"/>
                  </a:rPr>
                  <a:t>5,7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5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81"/>
                    </a:solidFill>
                    <a:effectLst/>
                    <a:uLnTx/>
                    <a:uFillTx/>
                    <a:latin typeface="BBVABentonSans"/>
                    <a:ea typeface="+mn-ea"/>
                    <a:cs typeface="Arial"/>
                    <a:sym typeface="Arial"/>
                  </a:rPr>
                  <a:t>4,7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5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81"/>
                    </a:solidFill>
                    <a:effectLst/>
                    <a:uLnTx/>
                    <a:uFillTx/>
                    <a:latin typeface="BBVABentonSans"/>
                    <a:ea typeface="+mn-ea"/>
                    <a:cs typeface="Arial"/>
                    <a:sym typeface="Arial"/>
                  </a:rPr>
                  <a:t>4,3</a:t>
                </a:r>
              </a:p>
            </p:txBody>
          </p: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54262B7B-BCE1-EA4B-9A34-301FBC57444B}"/>
                  </a:ext>
                </a:extLst>
              </p:cNvPr>
              <p:cNvSpPr txBox="1"/>
              <p:nvPr/>
            </p:nvSpPr>
            <p:spPr>
              <a:xfrm>
                <a:off x="6288608" y="1706800"/>
                <a:ext cx="769224" cy="238207"/>
              </a:xfrm>
              <a:prstGeom prst="rect">
                <a:avLst/>
              </a:prstGeom>
              <a:solidFill>
                <a:srgbClr val="E9E9E9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5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81"/>
                    </a:solidFill>
                    <a:effectLst/>
                    <a:uLnTx/>
                    <a:uFillTx/>
                    <a:latin typeface="BBVABentonSans"/>
                    <a:ea typeface="+mn-ea"/>
                    <a:cs typeface="Arial"/>
                    <a:sym typeface="Arial"/>
                  </a:rPr>
                  <a:t>Valor medio</a:t>
                </a:r>
              </a:p>
            </p:txBody>
          </p:sp>
          <p:sp>
            <p:nvSpPr>
              <p:cNvPr id="21" name="Google Shape;53;p3">
                <a:extLst>
                  <a:ext uri="{FF2B5EF4-FFF2-40B4-BE49-F238E27FC236}">
                    <a16:creationId xmlns:a16="http://schemas.microsoft.com/office/drawing/2014/main" id="{CE9AF1DD-8CE1-BE41-BE38-4D732247AB51}"/>
                  </a:ext>
                </a:extLst>
              </p:cNvPr>
              <p:cNvSpPr txBox="1"/>
              <p:nvPr/>
            </p:nvSpPr>
            <p:spPr>
              <a:xfrm>
                <a:off x="1378476" y="868227"/>
                <a:ext cx="6422540" cy="5047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 algn="ctr" defTabSz="914400" eaLnBrk="1" fontAlgn="auto" latinLnBrk="0" hangingPunct="1">
                  <a:buClr>
                    <a:srgbClr val="072146"/>
                  </a:buClr>
                  <a:buSzPts val="1800"/>
                  <a:buNone/>
                  <a:tabLst/>
                  <a:defRPr kumimoji="0" sz="1100" b="1" kern="0" spc="0" normalizeH="0" baseline="0">
                    <a:ln>
                      <a:noFill/>
                    </a:ln>
                    <a:solidFill>
                      <a:srgbClr val="121212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BBVABentonSans" pitchFamily="2" charset="77"/>
                  </a:defRPr>
                </a:lvl1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2146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s-AR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BBVABentonSans" pitchFamily="2" charset="77"/>
                    <a:cs typeface="Arial"/>
                    <a:sym typeface="Arial"/>
                  </a:rPr>
                  <a:t>Voy a leerle una serie de frases sobre los tratamientos de salud alternativos, como la homeopatía. Me gustaría que me dijera en qué medida está de acuerdo con cada una de ellas</a:t>
                </a:r>
                <a:endPara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FE65620F-5B65-B84F-8422-43A36AFE1C15}"/>
                  </a:ext>
                </a:extLst>
              </p:cNvPr>
              <p:cNvSpPr/>
              <p:nvPr/>
            </p:nvSpPr>
            <p:spPr>
              <a:xfrm>
                <a:off x="1298685" y="1240571"/>
                <a:ext cx="6582122" cy="545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8" marR="0" lvl="1" indent="0" algn="ctr" defTabSz="914400" rtl="0" eaLnBrk="1" fontAlgn="auto" latinLnBrk="0" hangingPunct="1">
                  <a:lnSpc>
                    <a:spcPct val="1111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AR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BBVABentonSans"/>
                    <a:cs typeface="Arial"/>
                    <a:sym typeface="Arial"/>
                  </a:rPr>
                  <a:t>Distribución y media en una escala de 0 a 10, en la que 0 significa “completamente en desacuerdo” y 10 “completamente de acuerdo”. </a:t>
                </a:r>
              </a:p>
              <a:p>
                <a:pPr marL="7938" marR="0" lvl="1" indent="0" algn="ctr" defTabSz="914400" rtl="0" eaLnBrk="1" fontAlgn="auto" latinLnBrk="0" hangingPunct="1">
                  <a:lnSpc>
                    <a:spcPct val="1111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AR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BBVABentonSans"/>
                    <a:cs typeface="Arial"/>
                    <a:sym typeface="Arial"/>
                  </a:rPr>
                  <a:t>Base: total de casos (2.013)</a:t>
                </a:r>
              </a:p>
              <a:p>
                <a:pPr marL="7938" marR="0" lvl="1" indent="0" algn="ctr" defTabSz="914400" rtl="0" eaLnBrk="1" fontAlgn="auto" latinLnBrk="0" hangingPunct="1">
                  <a:lnSpc>
                    <a:spcPct val="1111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443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Confianza en prácticas y tratamientos médicos, alternativos y complementarios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6242C7A-31C2-184A-84DF-F3FC324EB96D}"/>
              </a:ext>
            </a:extLst>
          </p:cNvPr>
          <p:cNvGrpSpPr/>
          <p:nvPr/>
        </p:nvGrpSpPr>
        <p:grpSpPr>
          <a:xfrm>
            <a:off x="651053" y="1524214"/>
            <a:ext cx="7665853" cy="3619286"/>
            <a:chOff x="651053" y="1524214"/>
            <a:chExt cx="7665853" cy="3619286"/>
          </a:xfrm>
        </p:grpSpPr>
        <p:sp>
          <p:nvSpPr>
            <p:cNvPr id="12" name="Google Shape;53;p3">
              <a:extLst>
                <a:ext uri="{FF2B5EF4-FFF2-40B4-BE49-F238E27FC236}">
                  <a16:creationId xmlns:a16="http://schemas.microsoft.com/office/drawing/2014/main" id="{0320567D-EDC8-1A4F-B29E-FD94F972F404}"/>
                </a:ext>
              </a:extLst>
            </p:cNvPr>
            <p:cNvSpPr txBox="1"/>
            <p:nvPr/>
          </p:nvSpPr>
          <p:spPr>
            <a:xfrm>
              <a:off x="1241103" y="1524214"/>
              <a:ext cx="6725607" cy="18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De las siguientes prácticas o tratamientos indíqueme, por favor, si confía mucho, bastante, poco o nada en su utilidad para la salud y bienestar general </a:t>
              </a: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  <p:graphicFrame>
          <p:nvGraphicFramePr>
            <p:cNvPr id="7" name="Chart 2109252773">
              <a:extLst>
                <a:ext uri="{FF2B5EF4-FFF2-40B4-BE49-F238E27FC236}">
                  <a16:creationId xmlns:a16="http://schemas.microsoft.com/office/drawing/2014/main" id="{5309AAA1-2D9F-594C-A7E9-2ADD0CD22CB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34745071"/>
                </p:ext>
              </p:extLst>
            </p:nvPr>
          </p:nvGraphicFramePr>
          <p:xfrm>
            <a:off x="651053" y="1633562"/>
            <a:ext cx="7665853" cy="35099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CDA09E9-0992-2D47-AC83-79A9F48D6C2B}"/>
                </a:ext>
              </a:extLst>
            </p:cNvPr>
            <p:cNvSpPr/>
            <p:nvPr/>
          </p:nvSpPr>
          <p:spPr>
            <a:xfrm>
              <a:off x="2660908" y="1929990"/>
              <a:ext cx="3724962" cy="391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Base: total de casos (2.013)</a:t>
              </a:r>
            </a:p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80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es-ES" sz="1800" kern="1200" dirty="0">
                <a:solidFill>
                  <a:srgbClr val="004481"/>
                </a:solidFill>
                <a:latin typeface="BBVABentonSans"/>
                <a:ea typeface="+mj-ea"/>
                <a:cs typeface="+mj-cs"/>
              </a:rPr>
              <a:t>Visión sobre la naturaleza del ser humano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E177BC9-34FC-F94C-9A7D-7B279DBB53D2}"/>
              </a:ext>
            </a:extLst>
          </p:cNvPr>
          <p:cNvGrpSpPr/>
          <p:nvPr/>
        </p:nvGrpSpPr>
        <p:grpSpPr>
          <a:xfrm>
            <a:off x="678765" y="872011"/>
            <a:ext cx="12572867" cy="4423938"/>
            <a:chOff x="678765" y="872011"/>
            <a:chExt cx="12572867" cy="4423938"/>
          </a:xfrm>
        </p:grpSpPr>
        <p:sp>
          <p:nvSpPr>
            <p:cNvPr id="14" name="Google Shape;53;p3">
              <a:extLst>
                <a:ext uri="{FF2B5EF4-FFF2-40B4-BE49-F238E27FC236}">
                  <a16:creationId xmlns:a16="http://schemas.microsoft.com/office/drawing/2014/main" id="{75760793-E784-C041-8A91-9AB90C924B8D}"/>
                </a:ext>
              </a:extLst>
            </p:cNvPr>
            <p:cNvSpPr txBox="1"/>
            <p:nvPr/>
          </p:nvSpPr>
          <p:spPr>
            <a:xfrm>
              <a:off x="1146797" y="1269937"/>
              <a:ext cx="2915920" cy="398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r>
                <a:rPr lang="es-AR" dirty="0">
                  <a:solidFill>
                    <a:srgbClr val="666666"/>
                  </a:solidFill>
                </a:rPr>
                <a:t>En términos generales, ¿qué opinión de las dos que le leo se acerca más a la suya?</a:t>
              </a:r>
              <a:endParaRPr dirty="0">
                <a:solidFill>
                  <a:srgbClr val="666666"/>
                </a:solidFill>
              </a:endParaRPr>
            </a:p>
          </p:txBody>
        </p:sp>
        <p:graphicFrame>
          <p:nvGraphicFramePr>
            <p:cNvPr id="15" name="Object 8">
              <a:extLst>
                <a:ext uri="{FF2B5EF4-FFF2-40B4-BE49-F238E27FC236}">
                  <a16:creationId xmlns:a16="http://schemas.microsoft.com/office/drawing/2014/main" id="{EC1E9688-4617-8C4C-8F15-21CD72E85D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4551045"/>
                </p:ext>
              </p:extLst>
            </p:nvPr>
          </p:nvGraphicFramePr>
          <p:xfrm>
            <a:off x="1358442" y="1817269"/>
            <a:ext cx="7572659" cy="33262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6" name="Google Shape;195;p5">
              <a:extLst>
                <a:ext uri="{FF2B5EF4-FFF2-40B4-BE49-F238E27FC236}">
                  <a16:creationId xmlns:a16="http://schemas.microsoft.com/office/drawing/2014/main" id="{C047E074-D3BF-8940-BB3D-A043F5668CA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25912983"/>
                </p:ext>
              </p:extLst>
            </p:nvPr>
          </p:nvGraphicFramePr>
          <p:xfrm>
            <a:off x="3851072" y="872011"/>
            <a:ext cx="9400560" cy="44239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28FC579A-BBF4-DE48-A857-0EA042A10658}"/>
                </a:ext>
              </a:extLst>
            </p:cNvPr>
            <p:cNvSpPr/>
            <p:nvPr/>
          </p:nvSpPr>
          <p:spPr>
            <a:xfrm>
              <a:off x="678765" y="1647710"/>
              <a:ext cx="3724962" cy="238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lvl="1" algn="ctr">
                <a:lnSpc>
                  <a:spcPct val="111111"/>
                </a:lnSpc>
              </a:pPr>
              <a:r>
                <a:rPr lang="es-AR" sz="900" dirty="0">
                  <a:solidFill>
                    <a:srgbClr val="666666"/>
                  </a:solidFill>
                  <a:latin typeface="BBVABentonSans"/>
                </a:rPr>
                <a:t>Base: total de casos (2.013)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Valor explicativo de la ciencia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B0EE7DC-F105-D448-82CB-E5B0FBB687F2}"/>
              </a:ext>
            </a:extLst>
          </p:cNvPr>
          <p:cNvGrpSpPr/>
          <p:nvPr/>
        </p:nvGrpSpPr>
        <p:grpSpPr>
          <a:xfrm>
            <a:off x="523710" y="889018"/>
            <a:ext cx="12487343" cy="4582648"/>
            <a:chOff x="523710" y="889018"/>
            <a:chExt cx="12487343" cy="4582648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3AC0318-319F-684D-93BD-2B0D09C0A1B1}"/>
                </a:ext>
              </a:extLst>
            </p:cNvPr>
            <p:cNvSpPr/>
            <p:nvPr/>
          </p:nvSpPr>
          <p:spPr>
            <a:xfrm>
              <a:off x="717908" y="1931090"/>
              <a:ext cx="1904214" cy="238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lvl="1" algn="ctr">
                <a:lnSpc>
                  <a:spcPct val="111111"/>
                </a:lnSpc>
              </a:pPr>
              <a:r>
                <a:rPr lang="es-AR" sz="900" dirty="0">
                  <a:solidFill>
                    <a:schemeClr val="bg2">
                      <a:lumMod val="50000"/>
                      <a:lumOff val="50000"/>
                    </a:schemeClr>
                  </a:solidFill>
                  <a:latin typeface="+mj-lt"/>
                </a:rPr>
                <a:t>Base: total de casos (2.013)</a:t>
              </a:r>
            </a:p>
          </p:txBody>
        </p:sp>
        <p:sp>
          <p:nvSpPr>
            <p:cNvPr id="17" name="Google Shape;53;p3">
              <a:extLst>
                <a:ext uri="{FF2B5EF4-FFF2-40B4-BE49-F238E27FC236}">
                  <a16:creationId xmlns:a16="http://schemas.microsoft.com/office/drawing/2014/main" id="{D773A1FD-592F-DA47-B46A-19196536A4B5}"/>
                </a:ext>
              </a:extLst>
            </p:cNvPr>
            <p:cNvSpPr txBox="1"/>
            <p:nvPr/>
          </p:nvSpPr>
          <p:spPr>
            <a:xfrm>
              <a:off x="635655" y="1472774"/>
              <a:ext cx="2230093" cy="398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r>
                <a:rPr lang="es-AR" dirty="0">
                  <a:solidFill>
                    <a:srgbClr val="666666"/>
                  </a:solidFill>
                </a:rPr>
                <a:t>¿Con cuál de estas opiniones está usted más de acuerdo?</a:t>
              </a:r>
              <a:endParaRPr dirty="0">
                <a:solidFill>
                  <a:srgbClr val="666666"/>
                </a:solidFill>
              </a:endParaRPr>
            </a:p>
          </p:txBody>
        </p:sp>
        <p:graphicFrame>
          <p:nvGraphicFramePr>
            <p:cNvPr id="18" name="Object 8">
              <a:extLst>
                <a:ext uri="{FF2B5EF4-FFF2-40B4-BE49-F238E27FC236}">
                  <a16:creationId xmlns:a16="http://schemas.microsoft.com/office/drawing/2014/main" id="{39471C93-BD2C-B341-9588-0D19224FB0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9034959"/>
                </p:ext>
              </p:extLst>
            </p:nvPr>
          </p:nvGraphicFramePr>
          <p:xfrm>
            <a:off x="523710" y="2145435"/>
            <a:ext cx="7572659" cy="33262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9" name="Google Shape;195;p5">
              <a:extLst>
                <a:ext uri="{FF2B5EF4-FFF2-40B4-BE49-F238E27FC236}">
                  <a16:creationId xmlns:a16="http://schemas.microsoft.com/office/drawing/2014/main" id="{DF47224B-890D-0C41-8FAB-B32943B5FFA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45643997"/>
                </p:ext>
              </p:extLst>
            </p:nvPr>
          </p:nvGraphicFramePr>
          <p:xfrm>
            <a:off x="4748814" y="889018"/>
            <a:ext cx="8262239" cy="40862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906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Confianza en medicina, ciencia y tecnología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0923A68-636A-D744-AD0C-B98DAAFC1A3E}"/>
              </a:ext>
            </a:extLst>
          </p:cNvPr>
          <p:cNvGrpSpPr/>
          <p:nvPr/>
        </p:nvGrpSpPr>
        <p:grpSpPr>
          <a:xfrm>
            <a:off x="579949" y="1079944"/>
            <a:ext cx="8030109" cy="4247004"/>
            <a:chOff x="579949" y="1079944"/>
            <a:chExt cx="8030109" cy="4247004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3AC0318-319F-684D-93BD-2B0D09C0A1B1}"/>
                </a:ext>
              </a:extLst>
            </p:cNvPr>
            <p:cNvSpPr/>
            <p:nvPr/>
          </p:nvSpPr>
          <p:spPr>
            <a:xfrm>
              <a:off x="746636" y="1353785"/>
              <a:ext cx="7729223" cy="391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Distribución y media en una escala de 0 hasta 10,  en la que 0 significa que “no tiene ninguna confianza” y 10 que tiene “muchísima confianza”.  </a:t>
              </a:r>
            </a:p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Base: total de casos (2.013)</a:t>
              </a:r>
            </a:p>
          </p:txBody>
        </p:sp>
        <p:sp>
          <p:nvSpPr>
            <p:cNvPr id="12" name="Google Shape;53;p3">
              <a:extLst>
                <a:ext uri="{FF2B5EF4-FFF2-40B4-BE49-F238E27FC236}">
                  <a16:creationId xmlns:a16="http://schemas.microsoft.com/office/drawing/2014/main" id="{0320567D-EDC8-1A4F-B29E-FD94F972F404}"/>
                </a:ext>
              </a:extLst>
            </p:cNvPr>
            <p:cNvSpPr txBox="1"/>
            <p:nvPr/>
          </p:nvSpPr>
          <p:spPr>
            <a:xfrm>
              <a:off x="655395" y="1079944"/>
              <a:ext cx="7954663" cy="226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¿En qué medida confía en cada una de las áreas de la vida contemporánea?  </a:t>
              </a: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  <p:graphicFrame>
          <p:nvGraphicFramePr>
            <p:cNvPr id="8" name="Object 8">
              <a:extLst>
                <a:ext uri="{FF2B5EF4-FFF2-40B4-BE49-F238E27FC236}">
                  <a16:creationId xmlns:a16="http://schemas.microsoft.com/office/drawing/2014/main" id="{E9F1DBA3-3B11-DC4C-AB9A-74972CCEC02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0683953"/>
                </p:ext>
              </p:extLst>
            </p:nvPr>
          </p:nvGraphicFramePr>
          <p:xfrm>
            <a:off x="899251" y="1704080"/>
            <a:ext cx="7517208" cy="36228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CuadroTexto 1">
              <a:extLst>
                <a:ext uri="{FF2B5EF4-FFF2-40B4-BE49-F238E27FC236}">
                  <a16:creationId xmlns:a16="http://schemas.microsoft.com/office/drawing/2014/main" id="{51FB0B9B-E3E8-294C-AD37-722310E20C4F}"/>
                </a:ext>
              </a:extLst>
            </p:cNvPr>
            <p:cNvSpPr txBox="1"/>
            <p:nvPr/>
          </p:nvSpPr>
          <p:spPr>
            <a:xfrm>
              <a:off x="1487688" y="1801029"/>
              <a:ext cx="349610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8,6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EC666A5-08B9-2143-AFAE-7F347C435126}"/>
                </a:ext>
              </a:extLst>
            </p:cNvPr>
            <p:cNvSpPr txBox="1"/>
            <p:nvPr/>
          </p:nvSpPr>
          <p:spPr>
            <a:xfrm>
              <a:off x="579949" y="1788464"/>
              <a:ext cx="7344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</a:rPr>
                <a:t>Valor medio</a:t>
              </a:r>
            </a:p>
          </p:txBody>
        </p:sp>
        <p:sp>
          <p:nvSpPr>
            <p:cNvPr id="13" name="CuadroTexto 1">
              <a:extLst>
                <a:ext uri="{FF2B5EF4-FFF2-40B4-BE49-F238E27FC236}">
                  <a16:creationId xmlns:a16="http://schemas.microsoft.com/office/drawing/2014/main" id="{AFD5575D-812F-2740-ABDF-B6D500E7EBB1}"/>
                </a:ext>
              </a:extLst>
            </p:cNvPr>
            <p:cNvSpPr txBox="1"/>
            <p:nvPr/>
          </p:nvSpPr>
          <p:spPr>
            <a:xfrm>
              <a:off x="2464135" y="1800000"/>
              <a:ext cx="349610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8,5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14" name="CuadroTexto 1">
              <a:extLst>
                <a:ext uri="{FF2B5EF4-FFF2-40B4-BE49-F238E27FC236}">
                  <a16:creationId xmlns:a16="http://schemas.microsoft.com/office/drawing/2014/main" id="{6FF8EB15-4F8F-8541-AFFF-11A631D9CC85}"/>
                </a:ext>
              </a:extLst>
            </p:cNvPr>
            <p:cNvSpPr txBox="1"/>
            <p:nvPr/>
          </p:nvSpPr>
          <p:spPr>
            <a:xfrm>
              <a:off x="3375004" y="1800000"/>
              <a:ext cx="349610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7,8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15" name="CuadroTexto 1">
              <a:extLst>
                <a:ext uri="{FF2B5EF4-FFF2-40B4-BE49-F238E27FC236}">
                  <a16:creationId xmlns:a16="http://schemas.microsoft.com/office/drawing/2014/main" id="{28B5BA0D-8C33-004F-AA8B-44722DF94E00}"/>
                </a:ext>
              </a:extLst>
            </p:cNvPr>
            <p:cNvSpPr txBox="1"/>
            <p:nvPr/>
          </p:nvSpPr>
          <p:spPr>
            <a:xfrm>
              <a:off x="4361501" y="1800000"/>
              <a:ext cx="349610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6,0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16" name="CuadroTexto 1">
              <a:extLst>
                <a:ext uri="{FF2B5EF4-FFF2-40B4-BE49-F238E27FC236}">
                  <a16:creationId xmlns:a16="http://schemas.microsoft.com/office/drawing/2014/main" id="{068B8A65-AC7A-5A42-A52F-6033DC6D0124}"/>
                </a:ext>
              </a:extLst>
            </p:cNvPr>
            <p:cNvSpPr txBox="1"/>
            <p:nvPr/>
          </p:nvSpPr>
          <p:spPr>
            <a:xfrm>
              <a:off x="5288759" y="1800000"/>
              <a:ext cx="349610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5,9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17" name="CuadroTexto 1">
              <a:extLst>
                <a:ext uri="{FF2B5EF4-FFF2-40B4-BE49-F238E27FC236}">
                  <a16:creationId xmlns:a16="http://schemas.microsoft.com/office/drawing/2014/main" id="{5693B291-0701-B74F-802C-4489F7FFA54D}"/>
                </a:ext>
              </a:extLst>
            </p:cNvPr>
            <p:cNvSpPr txBox="1"/>
            <p:nvPr/>
          </p:nvSpPr>
          <p:spPr>
            <a:xfrm>
              <a:off x="6265206" y="1800000"/>
              <a:ext cx="349610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5,4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18" name="CuadroTexto 1">
              <a:extLst>
                <a:ext uri="{FF2B5EF4-FFF2-40B4-BE49-F238E27FC236}">
                  <a16:creationId xmlns:a16="http://schemas.microsoft.com/office/drawing/2014/main" id="{08A8CEB9-0684-9B4E-95A6-B9BF8ACEA514}"/>
                </a:ext>
              </a:extLst>
            </p:cNvPr>
            <p:cNvSpPr txBox="1"/>
            <p:nvPr/>
          </p:nvSpPr>
          <p:spPr>
            <a:xfrm>
              <a:off x="7226316" y="1800000"/>
              <a:ext cx="349610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3,5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46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B3B73AE-8ACA-8142-8F21-D36132F5303E}"/>
              </a:ext>
            </a:extLst>
          </p:cNvPr>
          <p:cNvSpPr txBox="1">
            <a:spLocks/>
          </p:cNvSpPr>
          <p:nvPr/>
        </p:nvSpPr>
        <p:spPr>
          <a:xfrm>
            <a:off x="495429" y="332672"/>
            <a:ext cx="8055923" cy="342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/>
                <a:ea typeface="+mj-ea"/>
                <a:cs typeface="+mj-cs"/>
              </a:rPr>
              <a:t>Demarcación de lo científico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5D521C0A-B5C8-0240-8C5B-926C7454D89F}"/>
              </a:ext>
            </a:extLst>
          </p:cNvPr>
          <p:cNvGrpSpPr/>
          <p:nvPr/>
        </p:nvGrpSpPr>
        <p:grpSpPr>
          <a:xfrm>
            <a:off x="-5085" y="909113"/>
            <a:ext cx="9106695" cy="4458225"/>
            <a:chOff x="-5085" y="909113"/>
            <a:chExt cx="9106695" cy="4458225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D22CB8F0-EEC6-9245-81F0-455D78DBCFCB}"/>
                </a:ext>
              </a:extLst>
            </p:cNvPr>
            <p:cNvSpPr/>
            <p:nvPr/>
          </p:nvSpPr>
          <p:spPr>
            <a:xfrm>
              <a:off x="682880" y="1401247"/>
              <a:ext cx="7866767" cy="238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lvl="1" algn="ctr">
                <a:lnSpc>
                  <a:spcPct val="111111"/>
                </a:lnSpc>
              </a:pPr>
              <a:r>
                <a:rPr lang="es-AR" sz="900" dirty="0">
                  <a:solidFill>
                    <a:srgbClr val="666666"/>
                  </a:solidFill>
                  <a:latin typeface="BBVABentonSans"/>
                </a:rPr>
                <a:t>Distribución y media en una escala de 0 hasta 10,  en la que 0 significa que “no es científica en absoluto” y 10 que “es muy científica”.  Base: total de casos (2.013)</a:t>
              </a:r>
            </a:p>
          </p:txBody>
        </p:sp>
        <p:sp>
          <p:nvSpPr>
            <p:cNvPr id="51" name="Google Shape;53;p3">
              <a:extLst>
                <a:ext uri="{FF2B5EF4-FFF2-40B4-BE49-F238E27FC236}">
                  <a16:creationId xmlns:a16="http://schemas.microsoft.com/office/drawing/2014/main" id="{E5BAEFA2-0A36-EF45-A71A-56EC3B4BCA5B}"/>
                </a:ext>
              </a:extLst>
            </p:cNvPr>
            <p:cNvSpPr txBox="1"/>
            <p:nvPr/>
          </p:nvSpPr>
          <p:spPr>
            <a:xfrm>
              <a:off x="451875" y="909113"/>
              <a:ext cx="8300527" cy="37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</a:rPr>
                <a:t>La gente tiene diferentes opiniones acerca de qué es científico y qué no es científico. Voy a leerle una lista de disciplinas y campos, y me gustaría que me dijera en qué medida considera usted que cada una de ellas es o no científica. </a:t>
              </a: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</a:endParaRPr>
            </a:p>
          </p:txBody>
        </p:sp>
        <p:graphicFrame>
          <p:nvGraphicFramePr>
            <p:cNvPr id="52" name="Object 8">
              <a:extLst>
                <a:ext uri="{FF2B5EF4-FFF2-40B4-BE49-F238E27FC236}">
                  <a16:creationId xmlns:a16="http://schemas.microsoft.com/office/drawing/2014/main" id="{D1123DC2-4B6C-AE41-A2B2-2ECE830376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2677216"/>
                </p:ext>
              </p:extLst>
            </p:nvPr>
          </p:nvGraphicFramePr>
          <p:xfrm>
            <a:off x="11007" y="1744470"/>
            <a:ext cx="9090603" cy="36228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3" name="CuadroTexto 1">
              <a:extLst>
                <a:ext uri="{FF2B5EF4-FFF2-40B4-BE49-F238E27FC236}">
                  <a16:creationId xmlns:a16="http://schemas.microsoft.com/office/drawing/2014/main" id="{5B5AFEB1-4D25-0348-A776-6D62F2A3D549}"/>
                </a:ext>
              </a:extLst>
            </p:cNvPr>
            <p:cNvSpPr txBox="1"/>
            <p:nvPr/>
          </p:nvSpPr>
          <p:spPr>
            <a:xfrm>
              <a:off x="409730" y="1967022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9,2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08D56EA-2370-744A-AE98-7D123B93A2AA}"/>
                </a:ext>
              </a:extLst>
            </p:cNvPr>
            <p:cNvSpPr txBox="1"/>
            <p:nvPr/>
          </p:nvSpPr>
          <p:spPr>
            <a:xfrm>
              <a:off x="-5085" y="1681411"/>
              <a:ext cx="7344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</a:rPr>
                <a:t>Valor medio</a:t>
              </a:r>
            </a:p>
          </p:txBody>
        </p:sp>
        <p:sp>
          <p:nvSpPr>
            <p:cNvPr id="55" name="CuadroTexto 1">
              <a:extLst>
                <a:ext uri="{FF2B5EF4-FFF2-40B4-BE49-F238E27FC236}">
                  <a16:creationId xmlns:a16="http://schemas.microsoft.com/office/drawing/2014/main" id="{D51EA320-777A-174C-933C-458DCBDE2919}"/>
                </a:ext>
              </a:extLst>
            </p:cNvPr>
            <p:cNvSpPr txBox="1"/>
            <p:nvPr/>
          </p:nvSpPr>
          <p:spPr>
            <a:xfrm>
              <a:off x="1010791" y="1965993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9,1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56" name="CuadroTexto 1">
              <a:extLst>
                <a:ext uri="{FF2B5EF4-FFF2-40B4-BE49-F238E27FC236}">
                  <a16:creationId xmlns:a16="http://schemas.microsoft.com/office/drawing/2014/main" id="{F5756000-3397-2A45-BB41-18724B0F16CC}"/>
                </a:ext>
              </a:extLst>
            </p:cNvPr>
            <p:cNvSpPr txBox="1"/>
            <p:nvPr/>
          </p:nvSpPr>
          <p:spPr>
            <a:xfrm>
              <a:off x="1595363" y="1965993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8,9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57" name="CuadroTexto 1">
              <a:extLst>
                <a:ext uri="{FF2B5EF4-FFF2-40B4-BE49-F238E27FC236}">
                  <a16:creationId xmlns:a16="http://schemas.microsoft.com/office/drawing/2014/main" id="{D49B4D9F-F516-D54D-9F77-5AD1FEC57FEA}"/>
                </a:ext>
              </a:extLst>
            </p:cNvPr>
            <p:cNvSpPr txBox="1"/>
            <p:nvPr/>
          </p:nvSpPr>
          <p:spPr>
            <a:xfrm>
              <a:off x="2167975" y="1965993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8,8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58" name="CuadroTexto 1">
              <a:extLst>
                <a:ext uri="{FF2B5EF4-FFF2-40B4-BE49-F238E27FC236}">
                  <a16:creationId xmlns:a16="http://schemas.microsoft.com/office/drawing/2014/main" id="{642971DA-CC39-A249-85CB-CFB4616D7725}"/>
                </a:ext>
              </a:extLst>
            </p:cNvPr>
            <p:cNvSpPr txBox="1"/>
            <p:nvPr/>
          </p:nvSpPr>
          <p:spPr>
            <a:xfrm>
              <a:off x="2758349" y="1965993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8,7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59" name="CuadroTexto 1">
              <a:extLst>
                <a:ext uri="{FF2B5EF4-FFF2-40B4-BE49-F238E27FC236}">
                  <a16:creationId xmlns:a16="http://schemas.microsoft.com/office/drawing/2014/main" id="{3C8A3461-1728-4249-AB31-82D252122885}"/>
                </a:ext>
              </a:extLst>
            </p:cNvPr>
            <p:cNvSpPr txBox="1"/>
            <p:nvPr/>
          </p:nvSpPr>
          <p:spPr>
            <a:xfrm>
              <a:off x="3343331" y="1955794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8,4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0" name="CuadroTexto 1">
              <a:extLst>
                <a:ext uri="{FF2B5EF4-FFF2-40B4-BE49-F238E27FC236}">
                  <a16:creationId xmlns:a16="http://schemas.microsoft.com/office/drawing/2014/main" id="{1CC8358E-1245-214F-A9A1-399D25C1D225}"/>
                </a:ext>
              </a:extLst>
            </p:cNvPr>
            <p:cNvSpPr txBox="1"/>
            <p:nvPr/>
          </p:nvSpPr>
          <p:spPr>
            <a:xfrm>
              <a:off x="3926104" y="1954765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7,8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1" name="CuadroTexto 1">
              <a:extLst>
                <a:ext uri="{FF2B5EF4-FFF2-40B4-BE49-F238E27FC236}">
                  <a16:creationId xmlns:a16="http://schemas.microsoft.com/office/drawing/2014/main" id="{9C82C162-B1A6-4140-B526-BC68A122E939}"/>
                </a:ext>
              </a:extLst>
            </p:cNvPr>
            <p:cNvSpPr txBox="1"/>
            <p:nvPr/>
          </p:nvSpPr>
          <p:spPr>
            <a:xfrm>
              <a:off x="4519820" y="1954765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7,7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2" name="CuadroTexto 1">
              <a:extLst>
                <a:ext uri="{FF2B5EF4-FFF2-40B4-BE49-F238E27FC236}">
                  <a16:creationId xmlns:a16="http://schemas.microsoft.com/office/drawing/2014/main" id="{A91E1E5F-D01A-2C49-B8DF-68FAC8430D1A}"/>
                </a:ext>
              </a:extLst>
            </p:cNvPr>
            <p:cNvSpPr txBox="1"/>
            <p:nvPr/>
          </p:nvSpPr>
          <p:spPr>
            <a:xfrm>
              <a:off x="5101576" y="1954765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7,6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3" name="CuadroTexto 1">
              <a:extLst>
                <a:ext uri="{FF2B5EF4-FFF2-40B4-BE49-F238E27FC236}">
                  <a16:creationId xmlns:a16="http://schemas.microsoft.com/office/drawing/2014/main" id="{AA648810-E164-6F47-B479-7108EC30FC73}"/>
                </a:ext>
              </a:extLst>
            </p:cNvPr>
            <p:cNvSpPr txBox="1"/>
            <p:nvPr/>
          </p:nvSpPr>
          <p:spPr>
            <a:xfrm>
              <a:off x="5691950" y="1954765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7,2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4" name="CuadroTexto 1">
              <a:extLst>
                <a:ext uri="{FF2B5EF4-FFF2-40B4-BE49-F238E27FC236}">
                  <a16:creationId xmlns:a16="http://schemas.microsoft.com/office/drawing/2014/main" id="{805CD5B4-6D5E-EF48-8D9B-37FD0A89ED3B}"/>
                </a:ext>
              </a:extLst>
            </p:cNvPr>
            <p:cNvSpPr txBox="1"/>
            <p:nvPr/>
          </p:nvSpPr>
          <p:spPr>
            <a:xfrm>
              <a:off x="6282850" y="1965418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7,0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5" name="CuadroTexto 1">
              <a:extLst>
                <a:ext uri="{FF2B5EF4-FFF2-40B4-BE49-F238E27FC236}">
                  <a16:creationId xmlns:a16="http://schemas.microsoft.com/office/drawing/2014/main" id="{4DCD138B-F17F-1C40-8FAB-3FBF7BF9233B}"/>
                </a:ext>
              </a:extLst>
            </p:cNvPr>
            <p:cNvSpPr txBox="1"/>
            <p:nvPr/>
          </p:nvSpPr>
          <p:spPr>
            <a:xfrm>
              <a:off x="6858128" y="1964389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5,9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6" name="CuadroTexto 1">
              <a:extLst>
                <a:ext uri="{FF2B5EF4-FFF2-40B4-BE49-F238E27FC236}">
                  <a16:creationId xmlns:a16="http://schemas.microsoft.com/office/drawing/2014/main" id="{F6EC3E3B-07C6-C04F-B023-255110ADA5FF}"/>
                </a:ext>
              </a:extLst>
            </p:cNvPr>
            <p:cNvSpPr txBox="1"/>
            <p:nvPr/>
          </p:nvSpPr>
          <p:spPr>
            <a:xfrm>
              <a:off x="7445998" y="1964389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5,5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7" name="CuadroTexto 1">
              <a:extLst>
                <a:ext uri="{FF2B5EF4-FFF2-40B4-BE49-F238E27FC236}">
                  <a16:creationId xmlns:a16="http://schemas.microsoft.com/office/drawing/2014/main" id="{786B59AD-A3F3-CD43-BDBC-B44DC8FA7DAC}"/>
                </a:ext>
              </a:extLst>
            </p:cNvPr>
            <p:cNvSpPr txBox="1"/>
            <p:nvPr/>
          </p:nvSpPr>
          <p:spPr>
            <a:xfrm>
              <a:off x="8041095" y="1964389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5,1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8" name="CuadroTexto 1">
              <a:extLst>
                <a:ext uri="{FF2B5EF4-FFF2-40B4-BE49-F238E27FC236}">
                  <a16:creationId xmlns:a16="http://schemas.microsoft.com/office/drawing/2014/main" id="{4795F6DA-8BFA-F646-9992-21EA0F96A104}"/>
                </a:ext>
              </a:extLst>
            </p:cNvPr>
            <p:cNvSpPr txBox="1"/>
            <p:nvPr/>
          </p:nvSpPr>
          <p:spPr>
            <a:xfrm>
              <a:off x="8639714" y="1964389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4,7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39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Creencias religiosas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1878D31-740C-4F4D-B646-FA2BC416B6C3}"/>
              </a:ext>
            </a:extLst>
          </p:cNvPr>
          <p:cNvGrpSpPr/>
          <p:nvPr/>
        </p:nvGrpSpPr>
        <p:grpSpPr>
          <a:xfrm>
            <a:off x="831305" y="1143673"/>
            <a:ext cx="7419797" cy="4326973"/>
            <a:chOff x="805028" y="1403479"/>
            <a:chExt cx="7419797" cy="432697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33CE037-9F12-ED40-A266-735AC912CC6C}"/>
                </a:ext>
              </a:extLst>
            </p:cNvPr>
            <p:cNvSpPr/>
            <p:nvPr/>
          </p:nvSpPr>
          <p:spPr>
            <a:xfrm>
              <a:off x="2982139" y="1668196"/>
              <a:ext cx="3281989" cy="254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938" lvl="1" algn="ctr">
                <a:lnSpc>
                  <a:spcPct val="111111"/>
                </a:lnSpc>
              </a:pPr>
              <a:r>
                <a:rPr lang="es-AR" sz="1000" u="sng" dirty="0">
                  <a:solidFill>
                    <a:srgbClr val="666666"/>
                  </a:solidFill>
                  <a:latin typeface="BBVABentonSans" pitchFamily="2" charset="77"/>
                </a:rPr>
                <a:t>Porcentaje que contesta que cree. </a:t>
              </a:r>
              <a:r>
                <a:rPr lang="es-AR" sz="900" dirty="0">
                  <a:solidFill>
                    <a:srgbClr val="666666"/>
                  </a:solidFill>
                  <a:latin typeface="BBVABentonSans" pitchFamily="2" charset="77"/>
                </a:rPr>
                <a:t>Base: total de casos (2.013)</a:t>
              </a:r>
            </a:p>
          </p:txBody>
        </p:sp>
        <p:sp>
          <p:nvSpPr>
            <p:cNvPr id="9" name="Google Shape;53;p3">
              <a:extLst>
                <a:ext uri="{FF2B5EF4-FFF2-40B4-BE49-F238E27FC236}">
                  <a16:creationId xmlns:a16="http://schemas.microsoft.com/office/drawing/2014/main" id="{E59DA110-6E14-EB46-A272-3628B473231F}"/>
                </a:ext>
              </a:extLst>
            </p:cNvPr>
            <p:cNvSpPr txBox="1"/>
            <p:nvPr/>
          </p:nvSpPr>
          <p:spPr>
            <a:xfrm>
              <a:off x="805028" y="1403479"/>
              <a:ext cx="7419797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r>
                <a:rPr lang="es-AR" dirty="0">
                  <a:solidFill>
                    <a:srgbClr val="666666"/>
                  </a:solidFill>
                </a:rPr>
                <a:t> Dígame, por favor, si cree o no en cada una de las cosas que le leo:</a:t>
              </a:r>
              <a:endParaRPr dirty="0">
                <a:solidFill>
                  <a:srgbClr val="666666"/>
                </a:solidFill>
              </a:endParaRPr>
            </a:p>
          </p:txBody>
        </p:sp>
        <p:graphicFrame>
          <p:nvGraphicFramePr>
            <p:cNvPr id="11" name="Google Shape;195;p5">
              <a:extLst>
                <a:ext uri="{FF2B5EF4-FFF2-40B4-BE49-F238E27FC236}">
                  <a16:creationId xmlns:a16="http://schemas.microsoft.com/office/drawing/2014/main" id="{0839DB45-ED4F-BB48-9A3A-A1965366F84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53417064"/>
                </p:ext>
              </p:extLst>
            </p:nvPr>
          </p:nvGraphicFramePr>
          <p:xfrm>
            <a:off x="1511256" y="1906338"/>
            <a:ext cx="6010412" cy="38241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561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0" y="181028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Factores de importancia a la hora de tomar decisiones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0296AC5-AC1D-9847-82A0-FEC9EEFFD9CE}"/>
              </a:ext>
            </a:extLst>
          </p:cNvPr>
          <p:cNvGrpSpPr/>
          <p:nvPr/>
        </p:nvGrpSpPr>
        <p:grpSpPr>
          <a:xfrm>
            <a:off x="374650" y="736246"/>
            <a:ext cx="8482013" cy="4011612"/>
            <a:chOff x="374650" y="736246"/>
            <a:chExt cx="8482013" cy="4011612"/>
          </a:xfrm>
        </p:grpSpPr>
        <p:sp>
          <p:nvSpPr>
            <p:cNvPr id="15" name="Google Shape;53;p3">
              <a:extLst>
                <a:ext uri="{FF2B5EF4-FFF2-40B4-BE49-F238E27FC236}">
                  <a16:creationId xmlns:a16="http://schemas.microsoft.com/office/drawing/2014/main" id="{D65A5863-7E74-AB47-B735-2BF0F0CBB0C5}"/>
                </a:ext>
              </a:extLst>
            </p:cNvPr>
            <p:cNvSpPr txBox="1"/>
            <p:nvPr/>
          </p:nvSpPr>
          <p:spPr>
            <a:xfrm>
              <a:off x="374650" y="791606"/>
              <a:ext cx="8482013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r>
                <a:rPr lang="es-AR" dirty="0">
                  <a:solidFill>
                    <a:srgbClr val="666666"/>
                  </a:solidFill>
                </a:rPr>
                <a:t>A la hora de tomar decisiones importantes en su vida, ¿en qué medida se guía por cada uno de los siguientes aspectos ?</a:t>
              </a:r>
              <a:endParaRPr dirty="0">
                <a:solidFill>
                  <a:srgbClr val="666666"/>
                </a:solidFill>
              </a:endParaRPr>
            </a:p>
          </p:txBody>
        </p:sp>
        <p:graphicFrame>
          <p:nvGraphicFramePr>
            <p:cNvPr id="17" name="Chart 2109252773">
              <a:extLst>
                <a:ext uri="{FF2B5EF4-FFF2-40B4-BE49-F238E27FC236}">
                  <a16:creationId xmlns:a16="http://schemas.microsoft.com/office/drawing/2014/main" id="{068F7AD2-1537-EA46-8899-669A8343D77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77562285"/>
                </p:ext>
              </p:extLst>
            </p:nvPr>
          </p:nvGraphicFramePr>
          <p:xfrm>
            <a:off x="500153" y="736246"/>
            <a:ext cx="7932166" cy="40116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D5EFBC0-2C13-1048-A9DC-9D89149E9A2B}"/>
                </a:ext>
              </a:extLst>
            </p:cNvPr>
            <p:cNvSpPr/>
            <p:nvPr/>
          </p:nvSpPr>
          <p:spPr>
            <a:xfrm>
              <a:off x="2656819" y="1019953"/>
              <a:ext cx="3826680" cy="238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lvl="1" algn="ctr">
                <a:lnSpc>
                  <a:spcPct val="111111"/>
                </a:lnSpc>
              </a:pPr>
              <a:r>
                <a:rPr lang="es-AR" sz="900" dirty="0">
                  <a:solidFill>
                    <a:srgbClr val="666666"/>
                  </a:solidFill>
                  <a:latin typeface="+mj-lt"/>
                </a:rPr>
                <a:t>Base: total de casos (2.013)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02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07" y="84617"/>
            <a:ext cx="8055923" cy="55154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s-ES" sz="1400" dirty="0">
                <a:solidFill>
                  <a:srgbClr val="004481"/>
                </a:solidFill>
              </a:rPr>
              <a:t>Factores de importancia a la hora de tomar decisiones </a:t>
            </a:r>
            <a:r>
              <a:rPr lang="es-ES" sz="1400" dirty="0">
                <a:solidFill>
                  <a:srgbClr val="666666"/>
                </a:solidFill>
              </a:rPr>
              <a:t/>
            </a:r>
            <a:br>
              <a:rPr lang="es-ES" sz="1400" dirty="0">
                <a:solidFill>
                  <a:srgbClr val="666666"/>
                </a:solidFill>
              </a:rPr>
            </a:br>
            <a:r>
              <a:rPr lang="es-ES" sz="1050" u="sng" dirty="0">
                <a:solidFill>
                  <a:srgbClr val="666666"/>
                </a:solidFill>
              </a:rPr>
              <a:t>Porcentaje que contesta que se guía “mucho” + “bastante”</a:t>
            </a:r>
            <a:endParaRPr lang="es-ES" sz="1400" u="sng" dirty="0">
              <a:solidFill>
                <a:srgbClr val="666666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055D47-999D-464A-9694-DE84E095CE17}"/>
              </a:ext>
            </a:extLst>
          </p:cNvPr>
          <p:cNvGrpSpPr/>
          <p:nvPr/>
        </p:nvGrpSpPr>
        <p:grpSpPr>
          <a:xfrm>
            <a:off x="562806" y="802057"/>
            <a:ext cx="8055924" cy="3574482"/>
            <a:chOff x="562806" y="802057"/>
            <a:chExt cx="8055924" cy="3574482"/>
          </a:xfrm>
        </p:grpSpPr>
        <p:sp>
          <p:nvSpPr>
            <p:cNvPr id="14" name="Rectángulo redondeado 13">
              <a:extLst>
                <a:ext uri="{FF2B5EF4-FFF2-40B4-BE49-F238E27FC236}">
                  <a16:creationId xmlns:a16="http://schemas.microsoft.com/office/drawing/2014/main" id="{292DCE5C-A341-5E43-9DE5-AFD6B01F0215}"/>
                </a:ext>
              </a:extLst>
            </p:cNvPr>
            <p:cNvSpPr/>
            <p:nvPr/>
          </p:nvSpPr>
          <p:spPr>
            <a:xfrm>
              <a:off x="562806" y="802057"/>
              <a:ext cx="2362979" cy="791255"/>
            </a:xfrm>
            <a:prstGeom prst="roundRect">
              <a:avLst/>
            </a:prstGeom>
            <a:solidFill>
              <a:srgbClr val="0044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1200" u="sng" dirty="0"/>
                <a:t>Experiencia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Experiencia y sentido común (94%)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es-ES" sz="1100" dirty="0"/>
            </a:p>
          </p:txBody>
        </p:sp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D3C7EA77-AF65-5640-92B9-E5660FDDB5DC}"/>
                </a:ext>
              </a:extLst>
            </p:cNvPr>
            <p:cNvSpPr/>
            <p:nvPr/>
          </p:nvSpPr>
          <p:spPr>
            <a:xfrm>
              <a:off x="3408748" y="867976"/>
              <a:ext cx="2362979" cy="791255"/>
            </a:xfrm>
            <a:prstGeom prst="roundRect">
              <a:avLst/>
            </a:prstGeom>
            <a:solidFill>
              <a:srgbClr val="0044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1200" u="sng" dirty="0"/>
                <a:t>Lo racional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Información científica (82%)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Análisis racional de la situación (77%)</a:t>
              </a:r>
            </a:p>
          </p:txBody>
        </p:sp>
        <p:sp>
          <p:nvSpPr>
            <p:cNvPr id="16" name="Rectángulo redondeado 15">
              <a:extLst>
                <a:ext uri="{FF2B5EF4-FFF2-40B4-BE49-F238E27FC236}">
                  <a16:creationId xmlns:a16="http://schemas.microsoft.com/office/drawing/2014/main" id="{596BB09E-4D62-B04F-9DFE-98E9DB31EC38}"/>
                </a:ext>
              </a:extLst>
            </p:cNvPr>
            <p:cNvSpPr/>
            <p:nvPr/>
          </p:nvSpPr>
          <p:spPr>
            <a:xfrm>
              <a:off x="6120621" y="1013193"/>
              <a:ext cx="2498109" cy="791255"/>
            </a:xfrm>
            <a:prstGeom prst="roundRect">
              <a:avLst/>
            </a:prstGeom>
            <a:solidFill>
              <a:srgbClr val="0044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1200" u="sng" dirty="0"/>
                <a:t>Lo emocional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Sentimientos y emociones (77%)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Intuición (75%)</a:t>
              </a:r>
            </a:p>
            <a:p>
              <a:pPr marL="17775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Primera impresión (55%)</a:t>
              </a:r>
            </a:p>
          </p:txBody>
        </p:sp>
        <p:sp>
          <p:nvSpPr>
            <p:cNvPr id="17" name="Rectángulo redondeado 16">
              <a:extLst>
                <a:ext uri="{FF2B5EF4-FFF2-40B4-BE49-F238E27FC236}">
                  <a16:creationId xmlns:a16="http://schemas.microsoft.com/office/drawing/2014/main" id="{D235DEC7-FB20-7642-A719-C53EA515F70C}"/>
                </a:ext>
              </a:extLst>
            </p:cNvPr>
            <p:cNvSpPr/>
            <p:nvPr/>
          </p:nvSpPr>
          <p:spPr>
            <a:xfrm>
              <a:off x="894083" y="1801564"/>
              <a:ext cx="2362979" cy="791255"/>
            </a:xfrm>
            <a:prstGeom prst="roundRect">
              <a:avLst/>
            </a:prstGeom>
            <a:solidFill>
              <a:srgbClr val="48AE6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1200" u="sng" dirty="0"/>
                <a:t>Grupo de referencia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Lo que piensa sus allegados (64%)</a:t>
              </a:r>
              <a:endParaRPr lang="es-ES" sz="1200" dirty="0"/>
            </a:p>
          </p:txBody>
        </p:sp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id="{2020436A-4328-F948-8959-6CC0A139294F}"/>
                </a:ext>
              </a:extLst>
            </p:cNvPr>
            <p:cNvSpPr/>
            <p:nvPr/>
          </p:nvSpPr>
          <p:spPr>
            <a:xfrm>
              <a:off x="3615151" y="1973987"/>
              <a:ext cx="2362979" cy="791255"/>
            </a:xfrm>
            <a:prstGeom prst="roundRect">
              <a:avLst/>
            </a:prstGeom>
            <a:solidFill>
              <a:srgbClr val="F8CD5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1200" u="sng" dirty="0">
                  <a:solidFill>
                    <a:srgbClr val="666666"/>
                  </a:solidFill>
                </a:rPr>
                <a:t>Costumbres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>
                  <a:solidFill>
                    <a:srgbClr val="666666"/>
                  </a:solidFill>
                </a:rPr>
                <a:t>Costumbres y tradiciones (53%)</a:t>
              </a:r>
              <a:endParaRPr lang="es-ES" sz="1200" dirty="0">
                <a:solidFill>
                  <a:srgbClr val="666666"/>
                </a:solidFill>
              </a:endParaRPr>
            </a:p>
          </p:txBody>
        </p:sp>
        <p:sp>
          <p:nvSpPr>
            <p:cNvPr id="19" name="Rectángulo redondeado 18">
              <a:extLst>
                <a:ext uri="{FF2B5EF4-FFF2-40B4-BE49-F238E27FC236}">
                  <a16:creationId xmlns:a16="http://schemas.microsoft.com/office/drawing/2014/main" id="{C8052586-9F44-2143-9F27-EE2D6EB5DF83}"/>
                </a:ext>
              </a:extLst>
            </p:cNvPr>
            <p:cNvSpPr/>
            <p:nvPr/>
          </p:nvSpPr>
          <p:spPr>
            <a:xfrm>
              <a:off x="6120621" y="2369614"/>
              <a:ext cx="2360815" cy="791255"/>
            </a:xfrm>
            <a:prstGeom prst="roundRect">
              <a:avLst/>
            </a:prstGeom>
            <a:solidFill>
              <a:srgbClr val="F8CD5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1200" u="sng" dirty="0">
                  <a:solidFill>
                    <a:srgbClr val="666666"/>
                  </a:solidFill>
                </a:rPr>
                <a:t>Institucional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>
                  <a:solidFill>
                    <a:srgbClr val="666666"/>
                  </a:solidFill>
                </a:rPr>
                <a:t>Recomendaciones de autoridades (49%)</a:t>
              </a:r>
              <a:endParaRPr lang="es-ES" sz="1200" dirty="0">
                <a:solidFill>
                  <a:srgbClr val="666666"/>
                </a:solidFill>
              </a:endParaRPr>
            </a:p>
          </p:txBody>
        </p:sp>
        <p:sp>
          <p:nvSpPr>
            <p:cNvPr id="20" name="Rectángulo redondeado 19">
              <a:extLst>
                <a:ext uri="{FF2B5EF4-FFF2-40B4-BE49-F238E27FC236}">
                  <a16:creationId xmlns:a16="http://schemas.microsoft.com/office/drawing/2014/main" id="{CAD7463D-269A-D442-9BDF-BFC41B23D3B1}"/>
                </a:ext>
              </a:extLst>
            </p:cNvPr>
            <p:cNvSpPr/>
            <p:nvPr/>
          </p:nvSpPr>
          <p:spPr>
            <a:xfrm>
              <a:off x="1744295" y="3280339"/>
              <a:ext cx="2362979" cy="791255"/>
            </a:xfrm>
            <a:prstGeom prst="roundRect">
              <a:avLst/>
            </a:prstGeom>
            <a:solidFill>
              <a:srgbClr val="AD53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1200" u="sng" dirty="0"/>
                <a:t>Lo social</a:t>
              </a:r>
            </a:p>
            <a:p>
              <a:pPr marL="17775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Convicciones políticas (25%)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Creencias religiosas (23%)</a:t>
              </a:r>
            </a:p>
          </p:txBody>
        </p:sp>
        <p:sp>
          <p:nvSpPr>
            <p:cNvPr id="30" name="Rectángulo redondeado 29">
              <a:extLst>
                <a:ext uri="{FF2B5EF4-FFF2-40B4-BE49-F238E27FC236}">
                  <a16:creationId xmlns:a16="http://schemas.microsoft.com/office/drawing/2014/main" id="{8ABA87E1-A213-5247-8C27-3C5A474FF355}"/>
                </a:ext>
              </a:extLst>
            </p:cNvPr>
            <p:cNvSpPr/>
            <p:nvPr/>
          </p:nvSpPr>
          <p:spPr>
            <a:xfrm>
              <a:off x="4590237" y="3388159"/>
              <a:ext cx="2441933" cy="988380"/>
            </a:xfrm>
            <a:prstGeom prst="roundRect">
              <a:avLst/>
            </a:prstGeom>
            <a:solidFill>
              <a:srgbClr val="AD53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1200" u="sng" dirty="0"/>
                <a:t>Información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Información de medios (23%)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Información de redes (11%)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Lo que piensa la mayoría de la sociedad (15%)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897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Creencias alternativas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1A330E4-7865-AF44-8ADF-0225DC4BC2DF}"/>
              </a:ext>
            </a:extLst>
          </p:cNvPr>
          <p:cNvGrpSpPr/>
          <p:nvPr/>
        </p:nvGrpSpPr>
        <p:grpSpPr>
          <a:xfrm>
            <a:off x="-3458209" y="1002902"/>
            <a:ext cx="11681476" cy="4151438"/>
            <a:chOff x="-3458209" y="1002902"/>
            <a:chExt cx="11681476" cy="4151438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D8EFC6DF-5762-734E-805C-DD06498C8CCA}"/>
                </a:ext>
              </a:extLst>
            </p:cNvPr>
            <p:cNvGrpSpPr/>
            <p:nvPr/>
          </p:nvGrpSpPr>
          <p:grpSpPr>
            <a:xfrm>
              <a:off x="-3458209" y="1002902"/>
              <a:ext cx="11681476" cy="4151438"/>
              <a:chOff x="-3458209" y="1002902"/>
              <a:chExt cx="11681476" cy="4151438"/>
            </a:xfrm>
          </p:grpSpPr>
          <p:sp>
            <p:nvSpPr>
              <p:cNvPr id="12" name="Google Shape;53;p3">
                <a:extLst>
                  <a:ext uri="{FF2B5EF4-FFF2-40B4-BE49-F238E27FC236}">
                    <a16:creationId xmlns:a16="http://schemas.microsoft.com/office/drawing/2014/main" id="{0320567D-EDC8-1A4F-B29E-FD94F972F404}"/>
                  </a:ext>
                </a:extLst>
              </p:cNvPr>
              <p:cNvSpPr txBox="1"/>
              <p:nvPr/>
            </p:nvSpPr>
            <p:spPr>
              <a:xfrm>
                <a:off x="803470" y="1002902"/>
                <a:ext cx="7419797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 algn="ctr" defTabSz="914400" eaLnBrk="1" fontAlgn="auto" latinLnBrk="0" hangingPunct="1">
                  <a:buClr>
                    <a:srgbClr val="072146"/>
                  </a:buClr>
                  <a:buSzPts val="1800"/>
                  <a:buNone/>
                  <a:tabLst/>
                  <a:defRPr kumimoji="0" sz="1100" b="1" kern="0" spc="0" normalizeH="0" baseline="0">
                    <a:ln>
                      <a:noFill/>
                    </a:ln>
                    <a:solidFill>
                      <a:srgbClr val="121212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BBVABentonSans" pitchFamily="2" charset="77"/>
                  </a:defRPr>
                </a:lvl1pPr>
              </a:lstStyle>
              <a:p>
                <a:r>
                  <a:rPr lang="es-AR" dirty="0">
                    <a:solidFill>
                      <a:srgbClr val="666666"/>
                    </a:solidFill>
                  </a:rPr>
                  <a:t> Dígame, por favor, si cree o no en cada una de las cosas que le leo</a:t>
                </a:r>
                <a:endParaRPr dirty="0">
                  <a:solidFill>
                    <a:srgbClr val="666666"/>
                  </a:solidFill>
                </a:endParaRPr>
              </a:p>
            </p:txBody>
          </p:sp>
          <p:graphicFrame>
            <p:nvGraphicFramePr>
              <p:cNvPr id="7" name="Google Shape;195;p5">
                <a:extLst>
                  <a:ext uri="{FF2B5EF4-FFF2-40B4-BE49-F238E27FC236}">
                    <a16:creationId xmlns:a16="http://schemas.microsoft.com/office/drawing/2014/main" id="{58B32848-C9C1-3D48-9C9A-62E5471FBAD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96537032"/>
                  </p:ext>
                </p:extLst>
              </p:nvPr>
            </p:nvGraphicFramePr>
            <p:xfrm>
              <a:off x="-3458209" y="1330226"/>
              <a:ext cx="10576356" cy="38241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A855088-B88A-CB4D-89AC-070554281EC3}"/>
                </a:ext>
              </a:extLst>
            </p:cNvPr>
            <p:cNvSpPr/>
            <p:nvPr/>
          </p:nvSpPr>
          <p:spPr>
            <a:xfrm>
              <a:off x="2967518" y="1131888"/>
              <a:ext cx="3281989" cy="254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938" lvl="1" algn="ctr">
                <a:lnSpc>
                  <a:spcPct val="111111"/>
                </a:lnSpc>
              </a:pPr>
              <a:r>
                <a:rPr lang="es-AR" sz="1000" u="sng" dirty="0">
                  <a:solidFill>
                    <a:srgbClr val="666666"/>
                  </a:solidFill>
                  <a:latin typeface="BBVABentonSans" pitchFamily="2" charset="77"/>
                </a:rPr>
                <a:t>Porcentaje que contesta que cree. </a:t>
              </a:r>
              <a:r>
                <a:rPr lang="es-AR" sz="900" dirty="0">
                  <a:solidFill>
                    <a:srgbClr val="666666"/>
                  </a:solidFill>
                  <a:latin typeface="BBVABentonSans" pitchFamily="2" charset="77"/>
                </a:rPr>
                <a:t>Base: total de casos (2.013)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06741"/>
      </p:ext>
    </p:extLst>
  </p:cSld>
  <p:clrMapOvr>
    <a:masterClrMapping/>
  </p:clrMapOvr>
</p:sld>
</file>

<file path=ppt/theme/theme1.xml><?xml version="1.0" encoding="utf-8"?>
<a:theme xmlns:a="http://schemas.openxmlformats.org/drawingml/2006/main" name="BBVA Plantilla 16-9">
  <a:themeElements>
    <a:clrScheme name="Personalizados 1">
      <a:dk1>
        <a:srgbClr val="004481"/>
      </a:dk1>
      <a:lt1>
        <a:srgbClr val="FFFFFF"/>
      </a:lt1>
      <a:dk2>
        <a:srgbClr val="1464A5"/>
      </a:dk2>
      <a:lt2>
        <a:srgbClr val="121212"/>
      </a:lt2>
      <a:accent1>
        <a:srgbClr val="1973B8"/>
      </a:accent1>
      <a:accent2>
        <a:srgbClr val="5BBEFF"/>
      </a:accent2>
      <a:accent3>
        <a:srgbClr val="2DCCCD"/>
      </a:accent3>
      <a:accent4>
        <a:srgbClr val="072146"/>
      </a:accent4>
      <a:accent5>
        <a:srgbClr val="D8BE75"/>
      </a:accent5>
      <a:accent6>
        <a:srgbClr val="F7893B"/>
      </a:accent6>
      <a:hlink>
        <a:srgbClr val="004481"/>
      </a:hlink>
      <a:folHlink>
        <a:srgbClr val="07214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BVA Plantilla 16-9">
  <a:themeElements>
    <a:clrScheme name="BBVA CORONITA">
      <a:dk1>
        <a:srgbClr val="004481"/>
      </a:dk1>
      <a:lt1>
        <a:srgbClr val="FFFFFF"/>
      </a:lt1>
      <a:dk2>
        <a:srgbClr val="1464A5"/>
      </a:dk2>
      <a:lt2>
        <a:srgbClr val="121212"/>
      </a:lt2>
      <a:accent1>
        <a:srgbClr val="1973B8"/>
      </a:accent1>
      <a:accent2>
        <a:srgbClr val="5BBEFF"/>
      </a:accent2>
      <a:accent3>
        <a:srgbClr val="2DCCCD"/>
      </a:accent3>
      <a:accent4>
        <a:srgbClr val="072146"/>
      </a:accent4>
      <a:accent5>
        <a:srgbClr val="D8BE75"/>
      </a:accent5>
      <a:accent6>
        <a:srgbClr val="F7893B"/>
      </a:accent6>
      <a:hlink>
        <a:srgbClr val="004481"/>
      </a:hlink>
      <a:folHlink>
        <a:srgbClr val="072146"/>
      </a:folHlink>
    </a:clrScheme>
    <a:fontScheme name="Coronita">
      <a:majorFont>
        <a:latin typeface="BBVABentonSans"/>
        <a:ea typeface=""/>
        <a:cs typeface=""/>
      </a:majorFont>
      <a:minorFont>
        <a:latin typeface="BBVABentonSans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_BBVA Plantilla PowerPoint_BBVA Benton Sans_16-9.potx" id="{7DD6FDC6-1C13-4392-8A01-F1921AC617D0}" vid="{61109BEF-2CAA-4129-9454-0882F15AF14B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BBVA 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BBVA 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 New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 New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 New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BBVA 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9073</TotalTime>
  <Words>856</Words>
  <Application>Microsoft Office PowerPoint</Application>
  <PresentationFormat>On-screen Show (16:9)</PresentationFormat>
  <Paragraphs>127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ＭＳ Ｐゴシック</vt:lpstr>
      <vt:lpstr>Arial</vt:lpstr>
      <vt:lpstr>BBVA Office Book</vt:lpstr>
      <vt:lpstr>BBVABentonSans</vt:lpstr>
      <vt:lpstr>BBVABentonSansLight</vt:lpstr>
      <vt:lpstr>BentonSansBBVA Book</vt:lpstr>
      <vt:lpstr>Calibri</vt:lpstr>
      <vt:lpstr>Century Gothic</vt:lpstr>
      <vt:lpstr>Times New Roman</vt:lpstr>
      <vt:lpstr>BBVA Plantilla 16-9</vt:lpstr>
      <vt:lpstr>Diseño personalizado</vt:lpstr>
      <vt:lpstr>1_BBVA Plantilla 16-9</vt:lpstr>
      <vt:lpstr>Hoja de cálculo</vt:lpstr>
      <vt:lpstr>Worksheet</vt:lpstr>
      <vt:lpstr>Estudio de la Fundación BBVA sobre Creencias de base científica y creencias y prácticas alternativas  Febrero 2025</vt:lpstr>
      <vt:lpstr>Visión sobre la naturaleza del ser humano</vt:lpstr>
      <vt:lpstr>Valor explicativo de la ciencia</vt:lpstr>
      <vt:lpstr>Confianza en medicina, ciencia y tecnología</vt:lpstr>
      <vt:lpstr>PowerPoint Presentation</vt:lpstr>
      <vt:lpstr>Creencias religiosas</vt:lpstr>
      <vt:lpstr>Factores de importancia a la hora de tomar decisiones</vt:lpstr>
      <vt:lpstr>Factores de importancia a la hora de tomar decisiones  Porcentaje que contesta que se guía “mucho” + “bastante”</vt:lpstr>
      <vt:lpstr>Creencias alternativas</vt:lpstr>
      <vt:lpstr>Creencias religiosas según segmentos</vt:lpstr>
      <vt:lpstr>Creencias alternativas según segmentos</vt:lpstr>
      <vt:lpstr>Utilización de prácticas y tratamientos alternativos</vt:lpstr>
      <vt:lpstr>Valoración de medicina convencional</vt:lpstr>
      <vt:lpstr>Valoración de tratamientos alternativos</vt:lpstr>
      <vt:lpstr>Valoración de tratamientos alternativos</vt:lpstr>
      <vt:lpstr>Confianza en prácticas y tratamientos médicos, alternativos y complementarios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la Fundación BBVA sobre Creencias de base científica y creencias y prácticas alternativas  Febrero 2025</dc:title>
  <cp:lastModifiedBy>Patricia Contreras Tejada</cp:lastModifiedBy>
  <cp:revision>2</cp:revision>
  <dcterms:created xsi:type="dcterms:W3CDTF">2019-06-04T08:32:41Z</dcterms:created>
  <dcterms:modified xsi:type="dcterms:W3CDTF">2025-02-04T11:47:12Z</dcterms:modified>
</cp:coreProperties>
</file>